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20" r:id="rId1"/>
  </p:sldMasterIdLst>
  <p:notesMasterIdLst>
    <p:notesMasterId r:id="rId18"/>
  </p:notesMasterIdLst>
  <p:handoutMasterIdLst>
    <p:handoutMasterId r:id="rId19"/>
  </p:handoutMasterIdLst>
  <p:sldIdLst>
    <p:sldId id="258" r:id="rId2"/>
    <p:sldId id="257" r:id="rId3"/>
    <p:sldId id="307" r:id="rId4"/>
    <p:sldId id="270" r:id="rId5"/>
    <p:sldId id="308" r:id="rId6"/>
    <p:sldId id="309" r:id="rId7"/>
    <p:sldId id="310" r:id="rId8"/>
    <p:sldId id="259" r:id="rId9"/>
    <p:sldId id="311" r:id="rId10"/>
    <p:sldId id="291" r:id="rId11"/>
    <p:sldId id="275" r:id="rId12"/>
    <p:sldId id="276" r:id="rId13"/>
    <p:sldId id="306" r:id="rId14"/>
    <p:sldId id="313" r:id="rId15"/>
    <p:sldId id="314" r:id="rId16"/>
    <p:sldId id="31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1F3B"/>
    <a:srgbClr val="E2425D"/>
    <a:srgbClr val="90F7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80" y="56"/>
      </p:cViewPr>
      <p:guideLst>
        <p:guide orient="horz" pos="2160"/>
        <p:guide pos="2880"/>
      </p:guideLst>
    </p:cSldViewPr>
  </p:slideViewPr>
  <p:notesTextViewPr>
    <p:cViewPr>
      <p:scale>
        <a:sx n="1" d="1"/>
        <a:sy n="1" d="1"/>
      </p:scale>
      <p:origin x="0" y="0"/>
    </p:cViewPr>
  </p:notesTextViewPr>
  <p:sorterViewPr>
    <p:cViewPr>
      <p:scale>
        <a:sx n="100" d="100"/>
        <a:sy n="100" d="100"/>
      </p:scale>
      <p:origin x="0" y="55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13B75E-1941-4D9C-9AA5-2C5AE8C4BE80}"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37935FEC-EC80-4595-91F5-FD3A129B85F8}">
      <dgm:prSet phldrT="[Text]" custT="1"/>
      <dgm:spPr/>
      <dgm:t>
        <a:bodyPr/>
        <a:lstStyle/>
        <a:p>
          <a:r>
            <a:rPr lang="en-US" sz="3200" dirty="0"/>
            <a:t>Subjects – </a:t>
          </a:r>
          <a:br>
            <a:rPr lang="en-US" sz="3200" dirty="0"/>
          </a:br>
          <a:r>
            <a:rPr lang="en-US" sz="3200" dirty="0"/>
            <a:t>2 Groups</a:t>
          </a:r>
        </a:p>
      </dgm:t>
    </dgm:pt>
    <dgm:pt modelId="{25652F84-FB0D-43F5-88D8-340D50DC9E2A}" type="parTrans" cxnId="{3130A021-293B-47E5-ABE8-1B8D7B9CEBEA}">
      <dgm:prSet/>
      <dgm:spPr/>
      <dgm:t>
        <a:bodyPr/>
        <a:lstStyle/>
        <a:p>
          <a:endParaRPr lang="en-US"/>
        </a:p>
      </dgm:t>
    </dgm:pt>
    <dgm:pt modelId="{5BA33EE0-A66C-4ADE-90E4-EFD6DC9AFA89}" type="sibTrans" cxnId="{3130A021-293B-47E5-ABE8-1B8D7B9CEBEA}">
      <dgm:prSet/>
      <dgm:spPr/>
      <dgm:t>
        <a:bodyPr/>
        <a:lstStyle/>
        <a:p>
          <a:endParaRPr lang="en-US"/>
        </a:p>
      </dgm:t>
    </dgm:pt>
    <dgm:pt modelId="{60A689B0-CDF1-4C2E-89BD-E18CD4C6044C}">
      <dgm:prSet phldrT="[Text]" custT="1"/>
      <dgm:spPr/>
      <dgm:t>
        <a:bodyPr/>
        <a:lstStyle/>
        <a:p>
          <a:r>
            <a:rPr lang="en-US" sz="3200" dirty="0"/>
            <a:t>Yes Elate</a:t>
          </a:r>
        </a:p>
      </dgm:t>
    </dgm:pt>
    <dgm:pt modelId="{240908D7-469A-42C4-9204-64FF9F63467D}" type="parTrans" cxnId="{7D99BCB6-6752-40EA-90E1-5F733A6F9FEF}">
      <dgm:prSet/>
      <dgm:spPr/>
      <dgm:t>
        <a:bodyPr/>
        <a:lstStyle/>
        <a:p>
          <a:endParaRPr lang="en-US"/>
        </a:p>
      </dgm:t>
    </dgm:pt>
    <dgm:pt modelId="{211D8C0A-2972-4EBA-BABE-582D37BDE58A}" type="sibTrans" cxnId="{7D99BCB6-6752-40EA-90E1-5F733A6F9FEF}">
      <dgm:prSet/>
      <dgm:spPr/>
      <dgm:t>
        <a:bodyPr/>
        <a:lstStyle/>
        <a:p>
          <a:endParaRPr lang="en-US"/>
        </a:p>
      </dgm:t>
    </dgm:pt>
    <dgm:pt modelId="{B6306802-1968-4F59-A872-6DA1CA252324}">
      <dgm:prSet phldrT="[Text]" custT="1"/>
      <dgm:spPr/>
      <dgm:t>
        <a:bodyPr/>
        <a:lstStyle/>
        <a:p>
          <a:r>
            <a:rPr lang="en-US" sz="3200" dirty="0"/>
            <a:t>No Elate</a:t>
          </a:r>
        </a:p>
      </dgm:t>
    </dgm:pt>
    <dgm:pt modelId="{4253DB98-13FD-4BB5-9EDD-1E6DB704EDF1}" type="parTrans" cxnId="{BB6CBE4E-EF20-4ED8-AF2A-B8B34DE11F1B}">
      <dgm:prSet/>
      <dgm:spPr/>
      <dgm:t>
        <a:bodyPr/>
        <a:lstStyle/>
        <a:p>
          <a:endParaRPr lang="en-US"/>
        </a:p>
      </dgm:t>
    </dgm:pt>
    <dgm:pt modelId="{6A39D788-0C75-4AF1-BD05-95D560401E56}" type="sibTrans" cxnId="{BB6CBE4E-EF20-4ED8-AF2A-B8B34DE11F1B}">
      <dgm:prSet/>
      <dgm:spPr/>
      <dgm:t>
        <a:bodyPr/>
        <a:lstStyle/>
        <a:p>
          <a:endParaRPr lang="en-US"/>
        </a:p>
      </dgm:t>
    </dgm:pt>
    <dgm:pt modelId="{8037C9FC-BE2D-4D6E-996C-0316FD8B0190}" type="pres">
      <dgm:prSet presAssocID="{CA13B75E-1941-4D9C-9AA5-2C5AE8C4BE80}" presName="diagram" presStyleCnt="0">
        <dgm:presLayoutVars>
          <dgm:chPref val="1"/>
          <dgm:dir/>
          <dgm:animOne val="branch"/>
          <dgm:animLvl val="lvl"/>
          <dgm:resizeHandles val="exact"/>
        </dgm:presLayoutVars>
      </dgm:prSet>
      <dgm:spPr/>
    </dgm:pt>
    <dgm:pt modelId="{CB790831-5859-4B11-8C9E-62766896C67D}" type="pres">
      <dgm:prSet presAssocID="{37935FEC-EC80-4595-91F5-FD3A129B85F8}" presName="root1" presStyleCnt="0"/>
      <dgm:spPr/>
    </dgm:pt>
    <dgm:pt modelId="{57561175-4293-4AAD-AB9C-A04C44371AA5}" type="pres">
      <dgm:prSet presAssocID="{37935FEC-EC80-4595-91F5-FD3A129B85F8}" presName="LevelOneTextNode" presStyleLbl="node0" presStyleIdx="0" presStyleCnt="1" custLinFactNeighborX="-23169" custLinFactNeighborY="9816">
        <dgm:presLayoutVars>
          <dgm:chPref val="3"/>
        </dgm:presLayoutVars>
      </dgm:prSet>
      <dgm:spPr/>
    </dgm:pt>
    <dgm:pt modelId="{B28DFD45-816D-4FDD-8F48-3CCB17834834}" type="pres">
      <dgm:prSet presAssocID="{37935FEC-EC80-4595-91F5-FD3A129B85F8}" presName="level2hierChild" presStyleCnt="0"/>
      <dgm:spPr/>
    </dgm:pt>
    <dgm:pt modelId="{F8F56B3D-2E2A-4954-94E5-A2E95BEC16A2}" type="pres">
      <dgm:prSet presAssocID="{240908D7-469A-42C4-9204-64FF9F63467D}" presName="conn2-1" presStyleLbl="parChTrans1D2" presStyleIdx="0" presStyleCnt="2"/>
      <dgm:spPr/>
    </dgm:pt>
    <dgm:pt modelId="{9DA47584-F207-4F09-8C46-9C97F7C33F94}" type="pres">
      <dgm:prSet presAssocID="{240908D7-469A-42C4-9204-64FF9F63467D}" presName="connTx" presStyleLbl="parChTrans1D2" presStyleIdx="0" presStyleCnt="2"/>
      <dgm:spPr/>
    </dgm:pt>
    <dgm:pt modelId="{3F1EA281-5B38-405C-9D51-DEC88AAEC114}" type="pres">
      <dgm:prSet presAssocID="{60A689B0-CDF1-4C2E-89BD-E18CD4C6044C}" presName="root2" presStyleCnt="0"/>
      <dgm:spPr/>
    </dgm:pt>
    <dgm:pt modelId="{7EC4A2D2-1FA6-4134-AD46-4D4B72D3B573}" type="pres">
      <dgm:prSet presAssocID="{60A689B0-CDF1-4C2E-89BD-E18CD4C6044C}" presName="LevelTwoTextNode" presStyleLbl="node2" presStyleIdx="0" presStyleCnt="2" custScaleX="96117" custScaleY="75376" custLinFactNeighborX="-13601" custLinFactNeighborY="14825">
        <dgm:presLayoutVars>
          <dgm:chPref val="3"/>
        </dgm:presLayoutVars>
      </dgm:prSet>
      <dgm:spPr/>
    </dgm:pt>
    <dgm:pt modelId="{E6C72FFB-9BA6-4CBF-85A4-C6473D16DAE6}" type="pres">
      <dgm:prSet presAssocID="{60A689B0-CDF1-4C2E-89BD-E18CD4C6044C}" presName="level3hierChild" presStyleCnt="0"/>
      <dgm:spPr/>
    </dgm:pt>
    <dgm:pt modelId="{3246F40D-01EB-468C-8E85-612A30E4DB33}" type="pres">
      <dgm:prSet presAssocID="{4253DB98-13FD-4BB5-9EDD-1E6DB704EDF1}" presName="conn2-1" presStyleLbl="parChTrans1D2" presStyleIdx="1" presStyleCnt="2"/>
      <dgm:spPr/>
    </dgm:pt>
    <dgm:pt modelId="{E631286C-EA49-4F85-93D4-22E50205E509}" type="pres">
      <dgm:prSet presAssocID="{4253DB98-13FD-4BB5-9EDD-1E6DB704EDF1}" presName="connTx" presStyleLbl="parChTrans1D2" presStyleIdx="1" presStyleCnt="2"/>
      <dgm:spPr/>
    </dgm:pt>
    <dgm:pt modelId="{99EB8339-31B1-45A8-9D1D-45E628410591}" type="pres">
      <dgm:prSet presAssocID="{B6306802-1968-4F59-A872-6DA1CA252324}" presName="root2" presStyleCnt="0"/>
      <dgm:spPr/>
    </dgm:pt>
    <dgm:pt modelId="{83854B27-FEAF-42B7-A6CD-1DE9D8FFF11B}" type="pres">
      <dgm:prSet presAssocID="{B6306802-1968-4F59-A872-6DA1CA252324}" presName="LevelTwoTextNode" presStyleLbl="node2" presStyleIdx="1" presStyleCnt="2" custScaleX="95819" custScaleY="74584" custLinFactNeighborX="-12258" custLinFactNeighborY="32408">
        <dgm:presLayoutVars>
          <dgm:chPref val="3"/>
        </dgm:presLayoutVars>
      </dgm:prSet>
      <dgm:spPr/>
    </dgm:pt>
    <dgm:pt modelId="{A3413105-76CA-4062-A1CC-BD6315FDDD3E}" type="pres">
      <dgm:prSet presAssocID="{B6306802-1968-4F59-A872-6DA1CA252324}" presName="level3hierChild" presStyleCnt="0"/>
      <dgm:spPr/>
    </dgm:pt>
  </dgm:ptLst>
  <dgm:cxnLst>
    <dgm:cxn modelId="{3130A021-293B-47E5-ABE8-1B8D7B9CEBEA}" srcId="{CA13B75E-1941-4D9C-9AA5-2C5AE8C4BE80}" destId="{37935FEC-EC80-4595-91F5-FD3A129B85F8}" srcOrd="0" destOrd="0" parTransId="{25652F84-FB0D-43F5-88D8-340D50DC9E2A}" sibTransId="{5BA33EE0-A66C-4ADE-90E4-EFD6DC9AFA89}"/>
    <dgm:cxn modelId="{5991962C-083A-45DA-8935-77FE9AAC4647}" type="presOf" srcId="{240908D7-469A-42C4-9204-64FF9F63467D}" destId="{9DA47584-F207-4F09-8C46-9C97F7C33F94}" srcOrd="1" destOrd="0" presId="urn:microsoft.com/office/officeart/2005/8/layout/hierarchy2"/>
    <dgm:cxn modelId="{BB6CBE4E-EF20-4ED8-AF2A-B8B34DE11F1B}" srcId="{37935FEC-EC80-4595-91F5-FD3A129B85F8}" destId="{B6306802-1968-4F59-A872-6DA1CA252324}" srcOrd="1" destOrd="0" parTransId="{4253DB98-13FD-4BB5-9EDD-1E6DB704EDF1}" sibTransId="{6A39D788-0C75-4AF1-BD05-95D560401E56}"/>
    <dgm:cxn modelId="{928E2758-239B-460E-AAA8-A9249245189E}" type="presOf" srcId="{4253DB98-13FD-4BB5-9EDD-1E6DB704EDF1}" destId="{3246F40D-01EB-468C-8E85-612A30E4DB33}" srcOrd="0" destOrd="0" presId="urn:microsoft.com/office/officeart/2005/8/layout/hierarchy2"/>
    <dgm:cxn modelId="{589F867A-8538-413E-B129-383CFC1EA7DD}" type="presOf" srcId="{CA13B75E-1941-4D9C-9AA5-2C5AE8C4BE80}" destId="{8037C9FC-BE2D-4D6E-996C-0316FD8B0190}" srcOrd="0" destOrd="0" presId="urn:microsoft.com/office/officeart/2005/8/layout/hierarchy2"/>
    <dgm:cxn modelId="{B76A657D-5376-4815-BA1D-C2D42A44C0FE}" type="presOf" srcId="{37935FEC-EC80-4595-91F5-FD3A129B85F8}" destId="{57561175-4293-4AAD-AB9C-A04C44371AA5}" srcOrd="0" destOrd="0" presId="urn:microsoft.com/office/officeart/2005/8/layout/hierarchy2"/>
    <dgm:cxn modelId="{7D99BCB6-6752-40EA-90E1-5F733A6F9FEF}" srcId="{37935FEC-EC80-4595-91F5-FD3A129B85F8}" destId="{60A689B0-CDF1-4C2E-89BD-E18CD4C6044C}" srcOrd="0" destOrd="0" parTransId="{240908D7-469A-42C4-9204-64FF9F63467D}" sibTransId="{211D8C0A-2972-4EBA-BABE-582D37BDE58A}"/>
    <dgm:cxn modelId="{AEF570C6-AC07-45B1-BDDC-4B3579749789}" type="presOf" srcId="{240908D7-469A-42C4-9204-64FF9F63467D}" destId="{F8F56B3D-2E2A-4954-94E5-A2E95BEC16A2}" srcOrd="0" destOrd="0" presId="urn:microsoft.com/office/officeart/2005/8/layout/hierarchy2"/>
    <dgm:cxn modelId="{B57EDAE3-0872-4291-AFF4-961111612BD8}" type="presOf" srcId="{60A689B0-CDF1-4C2E-89BD-E18CD4C6044C}" destId="{7EC4A2D2-1FA6-4134-AD46-4D4B72D3B573}" srcOrd="0" destOrd="0" presId="urn:microsoft.com/office/officeart/2005/8/layout/hierarchy2"/>
    <dgm:cxn modelId="{0FB2AAE7-3752-4892-AF5E-96613DBB00C8}" type="presOf" srcId="{4253DB98-13FD-4BB5-9EDD-1E6DB704EDF1}" destId="{E631286C-EA49-4F85-93D4-22E50205E509}" srcOrd="1" destOrd="0" presId="urn:microsoft.com/office/officeart/2005/8/layout/hierarchy2"/>
    <dgm:cxn modelId="{41DCEEF9-8A13-482A-A906-A67F07828E8F}" type="presOf" srcId="{B6306802-1968-4F59-A872-6DA1CA252324}" destId="{83854B27-FEAF-42B7-A6CD-1DE9D8FFF11B}" srcOrd="0" destOrd="0" presId="urn:microsoft.com/office/officeart/2005/8/layout/hierarchy2"/>
    <dgm:cxn modelId="{9E04C2E6-49F8-4E1F-911E-BC878272AF2C}" type="presParOf" srcId="{8037C9FC-BE2D-4D6E-996C-0316FD8B0190}" destId="{CB790831-5859-4B11-8C9E-62766896C67D}" srcOrd="0" destOrd="0" presId="urn:microsoft.com/office/officeart/2005/8/layout/hierarchy2"/>
    <dgm:cxn modelId="{134A3506-B9EC-4307-BCA6-2505008C4156}" type="presParOf" srcId="{CB790831-5859-4B11-8C9E-62766896C67D}" destId="{57561175-4293-4AAD-AB9C-A04C44371AA5}" srcOrd="0" destOrd="0" presId="urn:microsoft.com/office/officeart/2005/8/layout/hierarchy2"/>
    <dgm:cxn modelId="{53BDFC80-70B6-4AAB-B78F-73126D8B78D7}" type="presParOf" srcId="{CB790831-5859-4B11-8C9E-62766896C67D}" destId="{B28DFD45-816D-4FDD-8F48-3CCB17834834}" srcOrd="1" destOrd="0" presId="urn:microsoft.com/office/officeart/2005/8/layout/hierarchy2"/>
    <dgm:cxn modelId="{D69FF9A3-B868-4022-8EC2-6C642E4E8926}" type="presParOf" srcId="{B28DFD45-816D-4FDD-8F48-3CCB17834834}" destId="{F8F56B3D-2E2A-4954-94E5-A2E95BEC16A2}" srcOrd="0" destOrd="0" presId="urn:microsoft.com/office/officeart/2005/8/layout/hierarchy2"/>
    <dgm:cxn modelId="{450F2AA0-7544-4CF6-B382-B1A1A620DB31}" type="presParOf" srcId="{F8F56B3D-2E2A-4954-94E5-A2E95BEC16A2}" destId="{9DA47584-F207-4F09-8C46-9C97F7C33F94}" srcOrd="0" destOrd="0" presId="urn:microsoft.com/office/officeart/2005/8/layout/hierarchy2"/>
    <dgm:cxn modelId="{5C7B6708-1FAC-4B00-B814-67AE0AB9082D}" type="presParOf" srcId="{B28DFD45-816D-4FDD-8F48-3CCB17834834}" destId="{3F1EA281-5B38-405C-9D51-DEC88AAEC114}" srcOrd="1" destOrd="0" presId="urn:microsoft.com/office/officeart/2005/8/layout/hierarchy2"/>
    <dgm:cxn modelId="{CFDA517A-86D0-476E-B5E5-BDAC7C86782C}" type="presParOf" srcId="{3F1EA281-5B38-405C-9D51-DEC88AAEC114}" destId="{7EC4A2D2-1FA6-4134-AD46-4D4B72D3B573}" srcOrd="0" destOrd="0" presId="urn:microsoft.com/office/officeart/2005/8/layout/hierarchy2"/>
    <dgm:cxn modelId="{217D124B-72BC-4119-8852-0E79EFB97482}" type="presParOf" srcId="{3F1EA281-5B38-405C-9D51-DEC88AAEC114}" destId="{E6C72FFB-9BA6-4CBF-85A4-C6473D16DAE6}" srcOrd="1" destOrd="0" presId="urn:microsoft.com/office/officeart/2005/8/layout/hierarchy2"/>
    <dgm:cxn modelId="{9764A76A-9E46-40BE-9A62-AF95327CD392}" type="presParOf" srcId="{B28DFD45-816D-4FDD-8F48-3CCB17834834}" destId="{3246F40D-01EB-468C-8E85-612A30E4DB33}" srcOrd="2" destOrd="0" presId="urn:microsoft.com/office/officeart/2005/8/layout/hierarchy2"/>
    <dgm:cxn modelId="{12D0AF29-B155-4F3D-A139-8A9B5C47B68A}" type="presParOf" srcId="{3246F40D-01EB-468C-8E85-612A30E4DB33}" destId="{E631286C-EA49-4F85-93D4-22E50205E509}" srcOrd="0" destOrd="0" presId="urn:microsoft.com/office/officeart/2005/8/layout/hierarchy2"/>
    <dgm:cxn modelId="{7BA0F8E0-8AF5-4296-A6E2-9CB21634AC28}" type="presParOf" srcId="{B28DFD45-816D-4FDD-8F48-3CCB17834834}" destId="{99EB8339-31B1-45A8-9D1D-45E628410591}" srcOrd="3" destOrd="0" presId="urn:microsoft.com/office/officeart/2005/8/layout/hierarchy2"/>
    <dgm:cxn modelId="{E0FC007E-26A3-44A5-8345-B8E4EF38E330}" type="presParOf" srcId="{99EB8339-31B1-45A8-9D1D-45E628410591}" destId="{83854B27-FEAF-42B7-A6CD-1DE9D8FFF11B}" srcOrd="0" destOrd="0" presId="urn:microsoft.com/office/officeart/2005/8/layout/hierarchy2"/>
    <dgm:cxn modelId="{3CE46FE7-E826-4338-9B13-B709A82E7EA6}" type="presParOf" srcId="{99EB8339-31B1-45A8-9D1D-45E628410591}" destId="{A3413105-76CA-4062-A1CC-BD6315FDDD3E}"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13B75E-1941-4D9C-9AA5-2C5AE8C4BE80}"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37935FEC-EC80-4595-91F5-FD3A129B85F8}">
      <dgm:prSet phldrT="[Text]"/>
      <dgm:spPr/>
      <dgm:t>
        <a:bodyPr/>
        <a:lstStyle/>
        <a:p>
          <a:r>
            <a:rPr lang="en-US" dirty="0"/>
            <a:t>Subjects – </a:t>
          </a:r>
          <a:br>
            <a:rPr lang="en-US" dirty="0"/>
          </a:br>
          <a:r>
            <a:rPr lang="en-US" dirty="0"/>
            <a:t>2 Groups </a:t>
          </a:r>
        </a:p>
      </dgm:t>
    </dgm:pt>
    <dgm:pt modelId="{25652F84-FB0D-43F5-88D8-340D50DC9E2A}" type="parTrans" cxnId="{3130A021-293B-47E5-ABE8-1B8D7B9CEBEA}">
      <dgm:prSet/>
      <dgm:spPr/>
      <dgm:t>
        <a:bodyPr/>
        <a:lstStyle/>
        <a:p>
          <a:endParaRPr lang="en-US"/>
        </a:p>
      </dgm:t>
    </dgm:pt>
    <dgm:pt modelId="{5BA33EE0-A66C-4ADE-90E4-EFD6DC9AFA89}" type="sibTrans" cxnId="{3130A021-293B-47E5-ABE8-1B8D7B9CEBEA}">
      <dgm:prSet/>
      <dgm:spPr/>
      <dgm:t>
        <a:bodyPr/>
        <a:lstStyle/>
        <a:p>
          <a:endParaRPr lang="en-US"/>
        </a:p>
      </dgm:t>
    </dgm:pt>
    <dgm:pt modelId="{60A689B0-CDF1-4C2E-89BD-E18CD4C6044C}">
      <dgm:prSet phldrT="[Text]"/>
      <dgm:spPr/>
      <dgm:t>
        <a:bodyPr/>
        <a:lstStyle/>
        <a:p>
          <a:r>
            <a:rPr lang="en-US" dirty="0"/>
            <a:t>Yes Elate = Experimental Group</a:t>
          </a:r>
        </a:p>
      </dgm:t>
    </dgm:pt>
    <dgm:pt modelId="{240908D7-469A-42C4-9204-64FF9F63467D}" type="parTrans" cxnId="{7D99BCB6-6752-40EA-90E1-5F733A6F9FEF}">
      <dgm:prSet/>
      <dgm:spPr/>
      <dgm:t>
        <a:bodyPr/>
        <a:lstStyle/>
        <a:p>
          <a:endParaRPr lang="en-US"/>
        </a:p>
      </dgm:t>
    </dgm:pt>
    <dgm:pt modelId="{211D8C0A-2972-4EBA-BABE-582D37BDE58A}" type="sibTrans" cxnId="{7D99BCB6-6752-40EA-90E1-5F733A6F9FEF}">
      <dgm:prSet/>
      <dgm:spPr/>
      <dgm:t>
        <a:bodyPr/>
        <a:lstStyle/>
        <a:p>
          <a:endParaRPr lang="en-US"/>
        </a:p>
      </dgm:t>
    </dgm:pt>
    <dgm:pt modelId="{B6306802-1968-4F59-A872-6DA1CA252324}">
      <dgm:prSet phldrT="[Text]"/>
      <dgm:spPr/>
      <dgm:t>
        <a:bodyPr/>
        <a:lstStyle/>
        <a:p>
          <a:r>
            <a:rPr lang="en-US" dirty="0"/>
            <a:t>No Elate = Control Group</a:t>
          </a:r>
        </a:p>
      </dgm:t>
    </dgm:pt>
    <dgm:pt modelId="{4253DB98-13FD-4BB5-9EDD-1E6DB704EDF1}" type="parTrans" cxnId="{BB6CBE4E-EF20-4ED8-AF2A-B8B34DE11F1B}">
      <dgm:prSet/>
      <dgm:spPr/>
      <dgm:t>
        <a:bodyPr/>
        <a:lstStyle/>
        <a:p>
          <a:endParaRPr lang="en-US"/>
        </a:p>
      </dgm:t>
    </dgm:pt>
    <dgm:pt modelId="{6A39D788-0C75-4AF1-BD05-95D560401E56}" type="sibTrans" cxnId="{BB6CBE4E-EF20-4ED8-AF2A-B8B34DE11F1B}">
      <dgm:prSet/>
      <dgm:spPr/>
      <dgm:t>
        <a:bodyPr/>
        <a:lstStyle/>
        <a:p>
          <a:endParaRPr lang="en-US"/>
        </a:p>
      </dgm:t>
    </dgm:pt>
    <dgm:pt modelId="{8037C9FC-BE2D-4D6E-996C-0316FD8B0190}" type="pres">
      <dgm:prSet presAssocID="{CA13B75E-1941-4D9C-9AA5-2C5AE8C4BE80}" presName="diagram" presStyleCnt="0">
        <dgm:presLayoutVars>
          <dgm:chPref val="1"/>
          <dgm:dir/>
          <dgm:animOne val="branch"/>
          <dgm:animLvl val="lvl"/>
          <dgm:resizeHandles val="exact"/>
        </dgm:presLayoutVars>
      </dgm:prSet>
      <dgm:spPr/>
    </dgm:pt>
    <dgm:pt modelId="{CB790831-5859-4B11-8C9E-62766896C67D}" type="pres">
      <dgm:prSet presAssocID="{37935FEC-EC80-4595-91F5-FD3A129B85F8}" presName="root1" presStyleCnt="0"/>
      <dgm:spPr/>
    </dgm:pt>
    <dgm:pt modelId="{57561175-4293-4AAD-AB9C-A04C44371AA5}" type="pres">
      <dgm:prSet presAssocID="{37935FEC-EC80-4595-91F5-FD3A129B85F8}" presName="LevelOneTextNode" presStyleLbl="node0" presStyleIdx="0" presStyleCnt="1">
        <dgm:presLayoutVars>
          <dgm:chPref val="3"/>
        </dgm:presLayoutVars>
      </dgm:prSet>
      <dgm:spPr/>
    </dgm:pt>
    <dgm:pt modelId="{B28DFD45-816D-4FDD-8F48-3CCB17834834}" type="pres">
      <dgm:prSet presAssocID="{37935FEC-EC80-4595-91F5-FD3A129B85F8}" presName="level2hierChild" presStyleCnt="0"/>
      <dgm:spPr/>
    </dgm:pt>
    <dgm:pt modelId="{F8F56B3D-2E2A-4954-94E5-A2E95BEC16A2}" type="pres">
      <dgm:prSet presAssocID="{240908D7-469A-42C4-9204-64FF9F63467D}" presName="conn2-1" presStyleLbl="parChTrans1D2" presStyleIdx="0" presStyleCnt="2"/>
      <dgm:spPr/>
    </dgm:pt>
    <dgm:pt modelId="{9DA47584-F207-4F09-8C46-9C97F7C33F94}" type="pres">
      <dgm:prSet presAssocID="{240908D7-469A-42C4-9204-64FF9F63467D}" presName="connTx" presStyleLbl="parChTrans1D2" presStyleIdx="0" presStyleCnt="2"/>
      <dgm:spPr/>
    </dgm:pt>
    <dgm:pt modelId="{3F1EA281-5B38-405C-9D51-DEC88AAEC114}" type="pres">
      <dgm:prSet presAssocID="{60A689B0-CDF1-4C2E-89BD-E18CD4C6044C}" presName="root2" presStyleCnt="0"/>
      <dgm:spPr/>
    </dgm:pt>
    <dgm:pt modelId="{7EC4A2D2-1FA6-4134-AD46-4D4B72D3B573}" type="pres">
      <dgm:prSet presAssocID="{60A689B0-CDF1-4C2E-89BD-E18CD4C6044C}" presName="LevelTwoTextNode" presStyleLbl="node2" presStyleIdx="0" presStyleCnt="2">
        <dgm:presLayoutVars>
          <dgm:chPref val="3"/>
        </dgm:presLayoutVars>
      </dgm:prSet>
      <dgm:spPr/>
    </dgm:pt>
    <dgm:pt modelId="{E6C72FFB-9BA6-4CBF-85A4-C6473D16DAE6}" type="pres">
      <dgm:prSet presAssocID="{60A689B0-CDF1-4C2E-89BD-E18CD4C6044C}" presName="level3hierChild" presStyleCnt="0"/>
      <dgm:spPr/>
    </dgm:pt>
    <dgm:pt modelId="{3246F40D-01EB-468C-8E85-612A30E4DB33}" type="pres">
      <dgm:prSet presAssocID="{4253DB98-13FD-4BB5-9EDD-1E6DB704EDF1}" presName="conn2-1" presStyleLbl="parChTrans1D2" presStyleIdx="1" presStyleCnt="2"/>
      <dgm:spPr/>
    </dgm:pt>
    <dgm:pt modelId="{E631286C-EA49-4F85-93D4-22E50205E509}" type="pres">
      <dgm:prSet presAssocID="{4253DB98-13FD-4BB5-9EDD-1E6DB704EDF1}" presName="connTx" presStyleLbl="parChTrans1D2" presStyleIdx="1" presStyleCnt="2"/>
      <dgm:spPr/>
    </dgm:pt>
    <dgm:pt modelId="{99EB8339-31B1-45A8-9D1D-45E628410591}" type="pres">
      <dgm:prSet presAssocID="{B6306802-1968-4F59-A872-6DA1CA252324}" presName="root2" presStyleCnt="0"/>
      <dgm:spPr/>
    </dgm:pt>
    <dgm:pt modelId="{83854B27-FEAF-42B7-A6CD-1DE9D8FFF11B}" type="pres">
      <dgm:prSet presAssocID="{B6306802-1968-4F59-A872-6DA1CA252324}" presName="LevelTwoTextNode" presStyleLbl="node2" presStyleIdx="1" presStyleCnt="2">
        <dgm:presLayoutVars>
          <dgm:chPref val="3"/>
        </dgm:presLayoutVars>
      </dgm:prSet>
      <dgm:spPr/>
    </dgm:pt>
    <dgm:pt modelId="{A3413105-76CA-4062-A1CC-BD6315FDDD3E}" type="pres">
      <dgm:prSet presAssocID="{B6306802-1968-4F59-A872-6DA1CA252324}" presName="level3hierChild" presStyleCnt="0"/>
      <dgm:spPr/>
    </dgm:pt>
  </dgm:ptLst>
  <dgm:cxnLst>
    <dgm:cxn modelId="{3130A021-293B-47E5-ABE8-1B8D7B9CEBEA}" srcId="{CA13B75E-1941-4D9C-9AA5-2C5AE8C4BE80}" destId="{37935FEC-EC80-4595-91F5-FD3A129B85F8}" srcOrd="0" destOrd="0" parTransId="{25652F84-FB0D-43F5-88D8-340D50DC9E2A}" sibTransId="{5BA33EE0-A66C-4ADE-90E4-EFD6DC9AFA89}"/>
    <dgm:cxn modelId="{56561D26-0B55-4E7E-AD26-1AFFD3814AD2}" type="presOf" srcId="{37935FEC-EC80-4595-91F5-FD3A129B85F8}" destId="{57561175-4293-4AAD-AB9C-A04C44371AA5}" srcOrd="0" destOrd="0" presId="urn:microsoft.com/office/officeart/2005/8/layout/hierarchy2"/>
    <dgm:cxn modelId="{29B8E04B-EB57-4C28-ADD7-A3A716ACAC56}" type="presOf" srcId="{4253DB98-13FD-4BB5-9EDD-1E6DB704EDF1}" destId="{3246F40D-01EB-468C-8E85-612A30E4DB33}" srcOrd="0" destOrd="0" presId="urn:microsoft.com/office/officeart/2005/8/layout/hierarchy2"/>
    <dgm:cxn modelId="{BB6CBE4E-EF20-4ED8-AF2A-B8B34DE11F1B}" srcId="{37935FEC-EC80-4595-91F5-FD3A129B85F8}" destId="{B6306802-1968-4F59-A872-6DA1CA252324}" srcOrd="1" destOrd="0" parTransId="{4253DB98-13FD-4BB5-9EDD-1E6DB704EDF1}" sibTransId="{6A39D788-0C75-4AF1-BD05-95D560401E56}"/>
    <dgm:cxn modelId="{1DA44E8A-4081-4A06-B839-B41E8AADDF1B}" type="presOf" srcId="{B6306802-1968-4F59-A872-6DA1CA252324}" destId="{83854B27-FEAF-42B7-A6CD-1DE9D8FFF11B}" srcOrd="0" destOrd="0" presId="urn:microsoft.com/office/officeart/2005/8/layout/hierarchy2"/>
    <dgm:cxn modelId="{883B248B-E923-49A7-A738-1E29ECAD45C1}" type="presOf" srcId="{60A689B0-CDF1-4C2E-89BD-E18CD4C6044C}" destId="{7EC4A2D2-1FA6-4134-AD46-4D4B72D3B573}" srcOrd="0" destOrd="0" presId="urn:microsoft.com/office/officeart/2005/8/layout/hierarchy2"/>
    <dgm:cxn modelId="{BA779D9D-F8C2-451D-BBA6-CE304C0A6E0C}" type="presOf" srcId="{240908D7-469A-42C4-9204-64FF9F63467D}" destId="{F8F56B3D-2E2A-4954-94E5-A2E95BEC16A2}" srcOrd="0" destOrd="0" presId="urn:microsoft.com/office/officeart/2005/8/layout/hierarchy2"/>
    <dgm:cxn modelId="{7D99BCB6-6752-40EA-90E1-5F733A6F9FEF}" srcId="{37935FEC-EC80-4595-91F5-FD3A129B85F8}" destId="{60A689B0-CDF1-4C2E-89BD-E18CD4C6044C}" srcOrd="0" destOrd="0" parTransId="{240908D7-469A-42C4-9204-64FF9F63467D}" sibTransId="{211D8C0A-2972-4EBA-BABE-582D37BDE58A}"/>
    <dgm:cxn modelId="{D00447BD-E476-407B-B2D4-B1FBDB80E4D4}" type="presOf" srcId="{CA13B75E-1941-4D9C-9AA5-2C5AE8C4BE80}" destId="{8037C9FC-BE2D-4D6E-996C-0316FD8B0190}" srcOrd="0" destOrd="0" presId="urn:microsoft.com/office/officeart/2005/8/layout/hierarchy2"/>
    <dgm:cxn modelId="{1A95C3CF-4F01-448E-A91B-18CCB9648D03}" type="presOf" srcId="{4253DB98-13FD-4BB5-9EDD-1E6DB704EDF1}" destId="{E631286C-EA49-4F85-93D4-22E50205E509}" srcOrd="1" destOrd="0" presId="urn:microsoft.com/office/officeart/2005/8/layout/hierarchy2"/>
    <dgm:cxn modelId="{530E79E3-5F3B-4C95-AAC2-94A5C8956BCB}" type="presOf" srcId="{240908D7-469A-42C4-9204-64FF9F63467D}" destId="{9DA47584-F207-4F09-8C46-9C97F7C33F94}" srcOrd="1" destOrd="0" presId="urn:microsoft.com/office/officeart/2005/8/layout/hierarchy2"/>
    <dgm:cxn modelId="{15B7EE77-B808-4087-9F01-5B56288BF06E}" type="presParOf" srcId="{8037C9FC-BE2D-4D6E-996C-0316FD8B0190}" destId="{CB790831-5859-4B11-8C9E-62766896C67D}" srcOrd="0" destOrd="0" presId="urn:microsoft.com/office/officeart/2005/8/layout/hierarchy2"/>
    <dgm:cxn modelId="{414440E7-FCDB-43AB-94A6-2498A541A02C}" type="presParOf" srcId="{CB790831-5859-4B11-8C9E-62766896C67D}" destId="{57561175-4293-4AAD-AB9C-A04C44371AA5}" srcOrd="0" destOrd="0" presId="urn:microsoft.com/office/officeart/2005/8/layout/hierarchy2"/>
    <dgm:cxn modelId="{AB7159C8-9C7B-442B-82DE-F9512A17ADB3}" type="presParOf" srcId="{CB790831-5859-4B11-8C9E-62766896C67D}" destId="{B28DFD45-816D-4FDD-8F48-3CCB17834834}" srcOrd="1" destOrd="0" presId="urn:microsoft.com/office/officeart/2005/8/layout/hierarchy2"/>
    <dgm:cxn modelId="{0B1DC9AE-9730-4BB2-BA84-CF9F18EBD830}" type="presParOf" srcId="{B28DFD45-816D-4FDD-8F48-3CCB17834834}" destId="{F8F56B3D-2E2A-4954-94E5-A2E95BEC16A2}" srcOrd="0" destOrd="0" presId="urn:microsoft.com/office/officeart/2005/8/layout/hierarchy2"/>
    <dgm:cxn modelId="{AD47B3EF-BA48-45B1-98CB-C6F5366223D4}" type="presParOf" srcId="{F8F56B3D-2E2A-4954-94E5-A2E95BEC16A2}" destId="{9DA47584-F207-4F09-8C46-9C97F7C33F94}" srcOrd="0" destOrd="0" presId="urn:microsoft.com/office/officeart/2005/8/layout/hierarchy2"/>
    <dgm:cxn modelId="{B7E874B9-A50D-4AAB-B382-210646D221D7}" type="presParOf" srcId="{B28DFD45-816D-4FDD-8F48-3CCB17834834}" destId="{3F1EA281-5B38-405C-9D51-DEC88AAEC114}" srcOrd="1" destOrd="0" presId="urn:microsoft.com/office/officeart/2005/8/layout/hierarchy2"/>
    <dgm:cxn modelId="{E4024FA3-D6D8-415E-9A34-FD98EDA30AE2}" type="presParOf" srcId="{3F1EA281-5B38-405C-9D51-DEC88AAEC114}" destId="{7EC4A2D2-1FA6-4134-AD46-4D4B72D3B573}" srcOrd="0" destOrd="0" presId="urn:microsoft.com/office/officeart/2005/8/layout/hierarchy2"/>
    <dgm:cxn modelId="{2ECDB10C-6AEF-4181-887D-ED7B63F31FEE}" type="presParOf" srcId="{3F1EA281-5B38-405C-9D51-DEC88AAEC114}" destId="{E6C72FFB-9BA6-4CBF-85A4-C6473D16DAE6}" srcOrd="1" destOrd="0" presId="urn:microsoft.com/office/officeart/2005/8/layout/hierarchy2"/>
    <dgm:cxn modelId="{BCB40B9D-F139-46E3-AEFB-5C55FF8C199C}" type="presParOf" srcId="{B28DFD45-816D-4FDD-8F48-3CCB17834834}" destId="{3246F40D-01EB-468C-8E85-612A30E4DB33}" srcOrd="2" destOrd="0" presId="urn:microsoft.com/office/officeart/2005/8/layout/hierarchy2"/>
    <dgm:cxn modelId="{FEC490AE-8B94-49B9-9AFA-8FCF602B1707}" type="presParOf" srcId="{3246F40D-01EB-468C-8E85-612A30E4DB33}" destId="{E631286C-EA49-4F85-93D4-22E50205E509}" srcOrd="0" destOrd="0" presId="urn:microsoft.com/office/officeart/2005/8/layout/hierarchy2"/>
    <dgm:cxn modelId="{D59C4B3C-4901-4A58-88EF-72C533F3954D}" type="presParOf" srcId="{B28DFD45-816D-4FDD-8F48-3CCB17834834}" destId="{99EB8339-31B1-45A8-9D1D-45E628410591}" srcOrd="3" destOrd="0" presId="urn:microsoft.com/office/officeart/2005/8/layout/hierarchy2"/>
    <dgm:cxn modelId="{8A7BDB9B-2344-4EEB-B758-B66ADCB9D618}" type="presParOf" srcId="{99EB8339-31B1-45A8-9D1D-45E628410591}" destId="{83854B27-FEAF-42B7-A6CD-1DE9D8FFF11B}" srcOrd="0" destOrd="0" presId="urn:microsoft.com/office/officeart/2005/8/layout/hierarchy2"/>
    <dgm:cxn modelId="{8DB96A1B-2E01-404F-8553-F8B406FE6CA0}" type="presParOf" srcId="{99EB8339-31B1-45A8-9D1D-45E628410591}" destId="{A3413105-76CA-4062-A1CC-BD6315FDDD3E}"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561175-4293-4AAD-AB9C-A04C44371AA5}">
      <dsp:nvSpPr>
        <dsp:cNvPr id="0" name=""/>
        <dsp:cNvSpPr/>
      </dsp:nvSpPr>
      <dsp:spPr>
        <a:xfrm>
          <a:off x="0" y="904835"/>
          <a:ext cx="2322342" cy="1161171"/>
        </a:xfrm>
        <a:prstGeom prst="roundRect">
          <a:avLst>
            <a:gd name="adj" fmla="val 10000"/>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dirty="0"/>
            <a:t>Subjects – </a:t>
          </a:r>
          <a:br>
            <a:rPr lang="en-US" sz="3200" kern="1200" dirty="0"/>
          </a:br>
          <a:r>
            <a:rPr lang="en-US" sz="3200" kern="1200" dirty="0"/>
            <a:t>2 Groups</a:t>
          </a:r>
        </a:p>
      </dsp:txBody>
      <dsp:txXfrm>
        <a:off x="34010" y="938845"/>
        <a:ext cx="2254322" cy="1093151"/>
      </dsp:txXfrm>
    </dsp:sp>
    <dsp:sp modelId="{F8F56B3D-2E2A-4954-94E5-A2E95BEC16A2}">
      <dsp:nvSpPr>
        <dsp:cNvPr id="0" name=""/>
        <dsp:cNvSpPr/>
      </dsp:nvSpPr>
      <dsp:spPr>
        <a:xfrm rot="19384106">
          <a:off x="2245212" y="1216346"/>
          <a:ext cx="768811" cy="76201"/>
        </a:xfrm>
        <a:custGeom>
          <a:avLst/>
          <a:gdLst/>
          <a:ahLst/>
          <a:cxnLst/>
          <a:rect l="0" t="0" r="0" b="0"/>
          <a:pathLst>
            <a:path>
              <a:moveTo>
                <a:pt x="0" y="38100"/>
              </a:moveTo>
              <a:lnTo>
                <a:pt x="768811" y="38100"/>
              </a:lnTo>
            </a:path>
          </a:pathLst>
        </a:custGeom>
        <a:noFill/>
        <a:ln w="285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10398" y="1235226"/>
        <a:ext cx="38440" cy="38440"/>
      </dsp:txXfrm>
    </dsp:sp>
    <dsp:sp modelId="{7EC4A2D2-1FA6-4134-AD46-4D4B72D3B573}">
      <dsp:nvSpPr>
        <dsp:cNvPr id="0" name=""/>
        <dsp:cNvSpPr/>
      </dsp:nvSpPr>
      <dsp:spPr>
        <a:xfrm>
          <a:off x="2936894" y="585850"/>
          <a:ext cx="2232165" cy="875244"/>
        </a:xfrm>
        <a:prstGeom prst="roundRect">
          <a:avLst>
            <a:gd name="adj" fmla="val 10000"/>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dirty="0"/>
            <a:t>Yes Elate</a:t>
          </a:r>
        </a:p>
      </dsp:txBody>
      <dsp:txXfrm>
        <a:off x="2962529" y="611485"/>
        <a:ext cx="2180895" cy="823974"/>
      </dsp:txXfrm>
    </dsp:sp>
    <dsp:sp modelId="{3246F40D-01EB-468C-8E85-612A30E4DB33}">
      <dsp:nvSpPr>
        <dsp:cNvPr id="0" name=""/>
        <dsp:cNvSpPr/>
      </dsp:nvSpPr>
      <dsp:spPr>
        <a:xfrm rot="3037936">
          <a:off x="2136190" y="1840841"/>
          <a:ext cx="1018045" cy="76201"/>
        </a:xfrm>
        <a:custGeom>
          <a:avLst/>
          <a:gdLst/>
          <a:ahLst/>
          <a:cxnLst/>
          <a:rect l="0" t="0" r="0" b="0"/>
          <a:pathLst>
            <a:path>
              <a:moveTo>
                <a:pt x="0" y="38100"/>
              </a:moveTo>
              <a:lnTo>
                <a:pt x="1018045" y="38100"/>
              </a:lnTo>
            </a:path>
          </a:pathLst>
        </a:custGeom>
        <a:noFill/>
        <a:ln w="285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19762" y="1853491"/>
        <a:ext cx="50902" cy="50902"/>
      </dsp:txXfrm>
    </dsp:sp>
    <dsp:sp modelId="{83854B27-FEAF-42B7-A6CD-1DE9D8FFF11B}">
      <dsp:nvSpPr>
        <dsp:cNvPr id="0" name=""/>
        <dsp:cNvSpPr/>
      </dsp:nvSpPr>
      <dsp:spPr>
        <a:xfrm>
          <a:off x="2968084" y="1839439"/>
          <a:ext cx="2225245" cy="866047"/>
        </a:xfrm>
        <a:prstGeom prst="roundRect">
          <a:avLst>
            <a:gd name="adj" fmla="val 10000"/>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dirty="0"/>
            <a:t>No Elate</a:t>
          </a:r>
        </a:p>
      </dsp:txBody>
      <dsp:txXfrm>
        <a:off x="2993450" y="1864805"/>
        <a:ext cx="2174513" cy="8153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561175-4293-4AAD-AB9C-A04C44371AA5}">
      <dsp:nvSpPr>
        <dsp:cNvPr id="0" name=""/>
        <dsp:cNvSpPr/>
      </dsp:nvSpPr>
      <dsp:spPr>
        <a:xfrm>
          <a:off x="450770" y="632073"/>
          <a:ext cx="2196107" cy="1098053"/>
        </a:xfrm>
        <a:prstGeom prst="roundRect">
          <a:avLst>
            <a:gd name="adj" fmla="val 10000"/>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Subjects – </a:t>
          </a:r>
          <a:br>
            <a:rPr lang="en-US" sz="2500" kern="1200" dirty="0"/>
          </a:br>
          <a:r>
            <a:rPr lang="en-US" sz="2500" kern="1200" dirty="0"/>
            <a:t>2 Groups </a:t>
          </a:r>
        </a:p>
      </dsp:txBody>
      <dsp:txXfrm>
        <a:off x="482931" y="664234"/>
        <a:ext cx="2131785" cy="1033731"/>
      </dsp:txXfrm>
    </dsp:sp>
    <dsp:sp modelId="{F8F56B3D-2E2A-4954-94E5-A2E95BEC16A2}">
      <dsp:nvSpPr>
        <dsp:cNvPr id="0" name=""/>
        <dsp:cNvSpPr/>
      </dsp:nvSpPr>
      <dsp:spPr>
        <a:xfrm rot="19457599">
          <a:off x="2545196" y="823573"/>
          <a:ext cx="1081806" cy="83671"/>
        </a:xfrm>
        <a:custGeom>
          <a:avLst/>
          <a:gdLst/>
          <a:ahLst/>
          <a:cxnLst/>
          <a:rect l="0" t="0" r="0" b="0"/>
          <a:pathLst>
            <a:path>
              <a:moveTo>
                <a:pt x="0" y="41835"/>
              </a:moveTo>
              <a:lnTo>
                <a:pt x="1081806" y="41835"/>
              </a:lnTo>
            </a:path>
          </a:pathLst>
        </a:custGeom>
        <a:noFill/>
        <a:ln w="285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59054" y="838364"/>
        <a:ext cx="54090" cy="54090"/>
      </dsp:txXfrm>
    </dsp:sp>
    <dsp:sp modelId="{7EC4A2D2-1FA6-4134-AD46-4D4B72D3B573}">
      <dsp:nvSpPr>
        <dsp:cNvPr id="0" name=""/>
        <dsp:cNvSpPr/>
      </dsp:nvSpPr>
      <dsp:spPr>
        <a:xfrm>
          <a:off x="3525321" y="692"/>
          <a:ext cx="2196107" cy="1098053"/>
        </a:xfrm>
        <a:prstGeom prst="roundRect">
          <a:avLst>
            <a:gd name="adj" fmla="val 10000"/>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Yes Elate = Experimental Group</a:t>
          </a:r>
        </a:p>
      </dsp:txBody>
      <dsp:txXfrm>
        <a:off x="3557482" y="32853"/>
        <a:ext cx="2131785" cy="1033731"/>
      </dsp:txXfrm>
    </dsp:sp>
    <dsp:sp modelId="{3246F40D-01EB-468C-8E85-612A30E4DB33}">
      <dsp:nvSpPr>
        <dsp:cNvPr id="0" name=""/>
        <dsp:cNvSpPr/>
      </dsp:nvSpPr>
      <dsp:spPr>
        <a:xfrm rot="2142401">
          <a:off x="2545196" y="1454954"/>
          <a:ext cx="1081806" cy="83671"/>
        </a:xfrm>
        <a:custGeom>
          <a:avLst/>
          <a:gdLst/>
          <a:ahLst/>
          <a:cxnLst/>
          <a:rect l="0" t="0" r="0" b="0"/>
          <a:pathLst>
            <a:path>
              <a:moveTo>
                <a:pt x="0" y="41835"/>
              </a:moveTo>
              <a:lnTo>
                <a:pt x="1081806" y="41835"/>
              </a:lnTo>
            </a:path>
          </a:pathLst>
        </a:custGeom>
        <a:noFill/>
        <a:ln w="285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59054" y="1469745"/>
        <a:ext cx="54090" cy="54090"/>
      </dsp:txXfrm>
    </dsp:sp>
    <dsp:sp modelId="{83854B27-FEAF-42B7-A6CD-1DE9D8FFF11B}">
      <dsp:nvSpPr>
        <dsp:cNvPr id="0" name=""/>
        <dsp:cNvSpPr/>
      </dsp:nvSpPr>
      <dsp:spPr>
        <a:xfrm>
          <a:off x="3525321" y="1263454"/>
          <a:ext cx="2196107" cy="1098053"/>
        </a:xfrm>
        <a:prstGeom prst="roundRect">
          <a:avLst>
            <a:gd name="adj" fmla="val 10000"/>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No Elate = Control Group</a:t>
          </a:r>
        </a:p>
      </dsp:txBody>
      <dsp:txXfrm>
        <a:off x="3557482" y="1295615"/>
        <a:ext cx="2131785" cy="103373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3C77909-CE49-4BE3-8825-F4A887516598}" type="datetimeFigureOut">
              <a:rPr lang="en-US" smtClean="0"/>
              <a:t>1/3/2021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C78E1D3-EA0A-4448-932E-ECB22744DAD0}" type="slidenum">
              <a:rPr lang="en-US" smtClean="0"/>
              <a:t>‹#›</a:t>
            </a:fld>
            <a:endParaRPr lang="en-US" dirty="0"/>
          </a:p>
        </p:txBody>
      </p:sp>
    </p:spTree>
    <p:extLst>
      <p:ext uri="{BB962C8B-B14F-4D97-AF65-F5344CB8AC3E}">
        <p14:creationId xmlns:p14="http://schemas.microsoft.com/office/powerpoint/2010/main" val="16464246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DB8DD8-994B-4ABC-8B20-BAE13653589D}" type="datetimeFigureOut">
              <a:rPr lang="en-US" smtClean="0"/>
              <a:t>1/3/2021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31D98D-7CB5-467E-8224-1394B85C6984}" type="slidenum">
              <a:rPr lang="en-US" smtClean="0"/>
              <a:t>‹#›</a:t>
            </a:fld>
            <a:endParaRPr lang="en-US"/>
          </a:p>
        </p:txBody>
      </p:sp>
    </p:spTree>
    <p:extLst>
      <p:ext uri="{BB962C8B-B14F-4D97-AF65-F5344CB8AC3E}">
        <p14:creationId xmlns:p14="http://schemas.microsoft.com/office/powerpoint/2010/main" val="91728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cap="none" spc="-8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Slide Number Placeholder 7"/>
          <p:cNvSpPr>
            <a:spLocks noGrp="1"/>
          </p:cNvSpPr>
          <p:nvPr>
            <p:ph type="sldNum" sz="quarter" idx="11"/>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rgbClr val="90F7FA"/>
            </a:gs>
            <a:gs pos="100000">
              <a:schemeClr val="accent2">
                <a:lumMod val="60000"/>
                <a:lumOff val="40000"/>
              </a:schemeClr>
            </a:gs>
            <a:gs pos="82000">
              <a:schemeClr val="accent1">
                <a:tint val="23500"/>
                <a:satMod val="160000"/>
              </a:schemeClr>
            </a:gs>
          </a:gsLst>
          <a:lin ang="27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8305800" cy="76168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990600"/>
            <a:ext cx="7620000" cy="5135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D8F82F48-BC74-4313-872B-BBC4F09586F4}" type="slidenum">
              <a:rPr lang="en-US" smtClean="0"/>
              <a:t>‹#›</a:t>
            </a:fld>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3600" kern="1200" cap="none"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8229600" cy="4571999"/>
          </a:xfrm>
        </p:spPr>
        <p:txBody>
          <a:bodyPr/>
          <a:lstStyle/>
          <a:p>
            <a:r>
              <a:rPr lang="en-US" sz="6000" dirty="0"/>
              <a:t>How to Design an </a:t>
            </a:r>
            <a:r>
              <a:rPr lang="en-US" sz="6000"/>
              <a:t>Experiment: Part </a:t>
            </a:r>
            <a:r>
              <a:rPr lang="en-US" sz="6000" dirty="0"/>
              <a:t>I</a:t>
            </a:r>
          </a:p>
        </p:txBody>
      </p:sp>
      <p:sp>
        <p:nvSpPr>
          <p:cNvPr id="3" name="Subtitle 2"/>
          <p:cNvSpPr>
            <a:spLocks noGrp="1"/>
          </p:cNvSpPr>
          <p:nvPr>
            <p:ph type="subTitle" idx="1"/>
          </p:nvPr>
        </p:nvSpPr>
        <p:spPr>
          <a:xfrm>
            <a:off x="457200" y="4343400"/>
            <a:ext cx="8001000" cy="1295400"/>
          </a:xfrm>
        </p:spPr>
        <p:txBody>
          <a:bodyPr>
            <a:normAutofit/>
          </a:bodyPr>
          <a:lstStyle/>
          <a:p>
            <a:r>
              <a:rPr lang="en-US" sz="2400" dirty="0"/>
              <a:t>Experimental psychology </a:t>
            </a:r>
            <a:br>
              <a:rPr lang="en-US" sz="2400" dirty="0"/>
            </a:br>
            <a:r>
              <a:rPr lang="en-US" sz="2400" dirty="0"/>
              <a:t>guided-inquiry learning</a:t>
            </a:r>
          </a:p>
          <a:p>
            <a:endParaRPr lang="en-US" dirty="0"/>
          </a:p>
          <a:p>
            <a:endParaRPr lang="en-US" dirty="0"/>
          </a:p>
        </p:txBody>
      </p:sp>
      <p:sp>
        <p:nvSpPr>
          <p:cNvPr id="4" name="TextBox 3"/>
          <p:cNvSpPr txBox="1"/>
          <p:nvPr/>
        </p:nvSpPr>
        <p:spPr>
          <a:xfrm>
            <a:off x="533400" y="6096000"/>
            <a:ext cx="7543800" cy="461665"/>
          </a:xfrm>
          <a:prstGeom prst="rect">
            <a:avLst/>
          </a:prstGeom>
          <a:noFill/>
        </p:spPr>
        <p:txBody>
          <a:bodyPr wrap="square" rtlCol="0">
            <a:spAutoFit/>
          </a:bodyPr>
          <a:lstStyle/>
          <a:p>
            <a:r>
              <a:rPr lang="en-US" sz="1200"/>
              <a:t>Module: </a:t>
            </a:r>
            <a:r>
              <a:rPr lang="en-US" sz="1200" dirty="0"/>
              <a:t>How</a:t>
            </a:r>
            <a:r>
              <a:rPr lang="en-US" sz="1200" baseline="0" dirty="0"/>
              <a:t> to Design an Experiment</a:t>
            </a:r>
            <a:endParaRPr lang="en-US" sz="1200" dirty="0"/>
          </a:p>
          <a:p>
            <a:r>
              <a:rPr lang="en-US" sz="1200" dirty="0"/>
              <a:t>©2020, </a:t>
            </a:r>
            <a:r>
              <a:rPr lang="de-DE" sz="1200" dirty="0"/>
              <a:t>Dr. B. Rumain &amp; Dr. A. Geliebter, Touro College &amp; University System</a:t>
            </a:r>
            <a:endParaRPr lang="en-US" sz="1200" dirty="0"/>
          </a:p>
        </p:txBody>
      </p:sp>
    </p:spTree>
    <p:extLst>
      <p:ext uri="{BB962C8B-B14F-4D97-AF65-F5344CB8AC3E}">
        <p14:creationId xmlns:p14="http://schemas.microsoft.com/office/powerpoint/2010/main" val="3617253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Motivation</a:t>
            </a:r>
          </a:p>
        </p:txBody>
      </p:sp>
      <p:sp>
        <p:nvSpPr>
          <p:cNvPr id="3" name="Content Placeholder 2"/>
          <p:cNvSpPr>
            <a:spLocks noGrp="1"/>
          </p:cNvSpPr>
          <p:nvPr>
            <p:ph idx="1"/>
          </p:nvPr>
        </p:nvSpPr>
        <p:spPr>
          <a:xfrm>
            <a:off x="457200" y="1219200"/>
            <a:ext cx="7620000" cy="4906963"/>
          </a:xfrm>
        </p:spPr>
        <p:txBody>
          <a:bodyPr>
            <a:normAutofit/>
          </a:bodyPr>
          <a:lstStyle/>
          <a:p>
            <a:r>
              <a:rPr lang="en-US" sz="2800" dirty="0"/>
              <a:t>How does one set up an experiment? </a:t>
            </a:r>
          </a:p>
          <a:p>
            <a:r>
              <a:rPr lang="en-US" sz="2800" dirty="0"/>
              <a:t>Let’s say you wanted to see whether a new drug being developed, called “Elate,” helps patients who are depressed. </a:t>
            </a:r>
          </a:p>
          <a:p>
            <a:r>
              <a:rPr lang="en-US" sz="2800" dirty="0"/>
              <a:t>How would you set up the experiment? </a:t>
            </a:r>
          </a:p>
        </p:txBody>
      </p:sp>
    </p:spTree>
    <p:extLst>
      <p:ext uri="{BB962C8B-B14F-4D97-AF65-F5344CB8AC3E}">
        <p14:creationId xmlns:p14="http://schemas.microsoft.com/office/powerpoint/2010/main" val="2620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idx="1"/>
          </p:nvPr>
        </p:nvSpPr>
        <p:spPr>
          <a:xfrm>
            <a:off x="457200" y="1371600"/>
            <a:ext cx="7772400" cy="4953000"/>
          </a:xfrm>
        </p:spPr>
        <p:txBody>
          <a:bodyPr>
            <a:normAutofit/>
          </a:bodyPr>
          <a:lstStyle/>
          <a:p>
            <a:pPr marL="457200" indent="-457200">
              <a:buFont typeface="Arial" panose="020B0604020202020204" pitchFamily="34" charset="0"/>
              <a:buChar char="•"/>
            </a:pPr>
            <a:r>
              <a:rPr lang="en-US" sz="2800" dirty="0"/>
              <a:t>You will learn how to think critically about setting up an experiment.</a:t>
            </a:r>
          </a:p>
          <a:p>
            <a:pPr marL="457200" indent="-457200">
              <a:buFont typeface="Arial" panose="020B0604020202020204" pitchFamily="34" charset="0"/>
              <a:buChar char="•"/>
            </a:pPr>
            <a:r>
              <a:rPr lang="en-US" sz="2800" dirty="0"/>
              <a:t>You will interpret tables containing the results of an experiment.</a:t>
            </a:r>
          </a:p>
          <a:p>
            <a:pPr marL="457200" indent="-457200">
              <a:buFont typeface="Arial" panose="020B0604020202020204" pitchFamily="34" charset="0"/>
              <a:buChar char="•"/>
            </a:pPr>
            <a:r>
              <a:rPr lang="en-US" sz="2800" dirty="0"/>
              <a:t>You will learn to think graphically about data.</a:t>
            </a:r>
          </a:p>
          <a:p>
            <a:pPr marL="457200" indent="-457200">
              <a:buFont typeface="Arial" panose="020B0604020202020204" pitchFamily="34" charset="0"/>
              <a:buChar char="•"/>
            </a:pPr>
            <a:r>
              <a:rPr lang="en-US" sz="2800" dirty="0"/>
              <a:t>You will think critically about what the optimal characteristics of the control group should be.</a:t>
            </a:r>
          </a:p>
        </p:txBody>
      </p:sp>
    </p:spTree>
    <p:extLst>
      <p:ext uri="{BB962C8B-B14F-4D97-AF65-F5344CB8AC3E}">
        <p14:creationId xmlns:p14="http://schemas.microsoft.com/office/powerpoint/2010/main" val="780441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Vocabulary</a:t>
            </a:r>
          </a:p>
        </p:txBody>
      </p:sp>
      <p:sp>
        <p:nvSpPr>
          <p:cNvPr id="3" name="Content Placeholder 2"/>
          <p:cNvSpPr>
            <a:spLocks noGrp="1"/>
          </p:cNvSpPr>
          <p:nvPr>
            <p:ph idx="1"/>
          </p:nvPr>
        </p:nvSpPr>
        <p:spPr>
          <a:xfrm>
            <a:off x="457200" y="1219201"/>
            <a:ext cx="7620000" cy="4876800"/>
          </a:xfrm>
        </p:spPr>
        <p:txBody>
          <a:bodyPr numCol="3">
            <a:normAutofit/>
          </a:bodyPr>
          <a:lstStyle/>
          <a:p>
            <a:pPr marL="342900" indent="-342900">
              <a:buFont typeface="Arial" pitchFamily="34" charset="0"/>
              <a:buChar char="•"/>
            </a:pPr>
            <a:r>
              <a:rPr lang="en-US" dirty="0"/>
              <a:t>subject/ participant</a:t>
            </a:r>
          </a:p>
          <a:p>
            <a:pPr marL="342900" indent="-342900">
              <a:buFont typeface="Arial" pitchFamily="34" charset="0"/>
              <a:buChar char="•"/>
            </a:pPr>
            <a:r>
              <a:rPr lang="en-US" dirty="0"/>
              <a:t>independent variable</a:t>
            </a:r>
          </a:p>
          <a:p>
            <a:pPr marL="342900" indent="-342900">
              <a:buFont typeface="Arial" pitchFamily="34" charset="0"/>
              <a:buChar char="•"/>
            </a:pPr>
            <a:r>
              <a:rPr lang="en-US" dirty="0"/>
              <a:t>dependent variable</a:t>
            </a:r>
          </a:p>
          <a:p>
            <a:pPr marL="342900" indent="-342900">
              <a:buFont typeface="Arial" pitchFamily="34" charset="0"/>
              <a:buChar char="•"/>
            </a:pPr>
            <a:r>
              <a:rPr lang="en-US" dirty="0"/>
              <a:t>outcome measure</a:t>
            </a:r>
          </a:p>
          <a:p>
            <a:pPr marL="342900" indent="-342900">
              <a:buFont typeface="Arial" pitchFamily="34" charset="0"/>
              <a:buChar char="•"/>
            </a:pPr>
            <a:r>
              <a:rPr lang="en-US" dirty="0"/>
              <a:t>control variable</a:t>
            </a:r>
          </a:p>
          <a:p>
            <a:pPr marL="342900" indent="-342900">
              <a:buFont typeface="Arial" pitchFamily="34" charset="0"/>
              <a:buChar char="•"/>
            </a:pPr>
            <a:r>
              <a:rPr lang="en-US" dirty="0"/>
              <a:t>subject variable (participant variable)</a:t>
            </a:r>
          </a:p>
          <a:p>
            <a:pPr marL="342900" indent="-342900">
              <a:buFont typeface="Arial" pitchFamily="34" charset="0"/>
              <a:buChar char="•"/>
            </a:pPr>
            <a:endParaRPr lang="en-US" dirty="0"/>
          </a:p>
          <a:p>
            <a:pPr marL="342900" indent="-342900">
              <a:buFont typeface="Arial" pitchFamily="34" charset="0"/>
              <a:buChar char="•"/>
            </a:pPr>
            <a:r>
              <a:rPr lang="en-US" dirty="0"/>
              <a:t>experimental group</a:t>
            </a:r>
          </a:p>
          <a:p>
            <a:pPr marL="342900" indent="-342900">
              <a:buFont typeface="Arial" pitchFamily="34" charset="0"/>
              <a:buChar char="•"/>
            </a:pPr>
            <a:r>
              <a:rPr lang="en-US" dirty="0"/>
              <a:t>control group</a:t>
            </a:r>
          </a:p>
          <a:p>
            <a:pPr marL="342900" indent="-342900">
              <a:buFont typeface="Arial" pitchFamily="34" charset="0"/>
              <a:buChar char="•"/>
            </a:pPr>
            <a:r>
              <a:rPr lang="en-US" dirty="0"/>
              <a:t>blind</a:t>
            </a:r>
          </a:p>
          <a:p>
            <a:pPr marL="342900" indent="-342900">
              <a:buFont typeface="Arial" pitchFamily="34" charset="0"/>
              <a:buChar char="•"/>
            </a:pPr>
            <a:r>
              <a:rPr lang="en-US" dirty="0"/>
              <a:t>double blind</a:t>
            </a:r>
          </a:p>
          <a:p>
            <a:pPr marL="342900" indent="-342900">
              <a:buFont typeface="Arial" pitchFamily="34" charset="0"/>
              <a:buChar char="•"/>
            </a:pPr>
            <a:r>
              <a:rPr lang="en-US" dirty="0"/>
              <a:t>placebo</a:t>
            </a:r>
          </a:p>
          <a:p>
            <a:pPr marL="342900" indent="-342900">
              <a:buFont typeface="Arial" pitchFamily="34" charset="0"/>
              <a:buChar char="•"/>
            </a:pPr>
            <a:r>
              <a:rPr lang="en-US" dirty="0"/>
              <a:t>placebo effect</a:t>
            </a:r>
          </a:p>
          <a:p>
            <a:pPr marL="342900" indent="-342900">
              <a:buFont typeface="Arial" pitchFamily="34" charset="0"/>
              <a:buChar char="•"/>
            </a:pPr>
            <a:r>
              <a:rPr lang="en-US" dirty="0"/>
              <a:t>level(s) of an independent variable</a:t>
            </a:r>
          </a:p>
          <a:p>
            <a:pPr marL="342900" indent="-342900">
              <a:buFont typeface="Arial" pitchFamily="34" charset="0"/>
              <a:buChar char="•"/>
            </a:pPr>
            <a:endParaRPr lang="en-US" dirty="0"/>
          </a:p>
        </p:txBody>
      </p:sp>
    </p:spTree>
    <p:extLst>
      <p:ext uri="{BB962C8B-B14F-4D97-AF65-F5344CB8AC3E}">
        <p14:creationId xmlns:p14="http://schemas.microsoft.com/office/powerpoint/2010/main" val="2209652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additive="base">
                                        <p:cTn id="61" dur="500" fill="hold"/>
                                        <p:tgtEl>
                                          <p:spTgt spid="3">
                                            <p:txEl>
                                              <p:pRg st="10" end="10"/>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grpId="0" nodeType="click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 calcmode="lin" valueType="num">
                                      <p:cBhvr additive="base">
                                        <p:cTn id="67" dur="500" fill="hold"/>
                                        <p:tgtEl>
                                          <p:spTgt spid="3">
                                            <p:txEl>
                                              <p:pRg st="11" end="11"/>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3">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2" fill="hold" grpId="0" nodeType="clickEffect">
                                  <p:stCondLst>
                                    <p:cond delay="0"/>
                                  </p:stCondLst>
                                  <p:childTnLst>
                                    <p:set>
                                      <p:cBhvr>
                                        <p:cTn id="72" dur="1" fill="hold">
                                          <p:stCondLst>
                                            <p:cond delay="0"/>
                                          </p:stCondLst>
                                        </p:cTn>
                                        <p:tgtEl>
                                          <p:spTgt spid="3">
                                            <p:txEl>
                                              <p:pRg st="12" end="12"/>
                                            </p:txEl>
                                          </p:spTgt>
                                        </p:tgtEl>
                                        <p:attrNameLst>
                                          <p:attrName>style.visibility</p:attrName>
                                        </p:attrNameLst>
                                      </p:cBhvr>
                                      <p:to>
                                        <p:strVal val="visible"/>
                                      </p:to>
                                    </p:set>
                                    <p:anim calcmode="lin" valueType="num">
                                      <p:cBhvr additive="base">
                                        <p:cTn id="73" dur="500" fill="hold"/>
                                        <p:tgtEl>
                                          <p:spTgt spid="3">
                                            <p:txEl>
                                              <p:pRg st="12" end="12"/>
                                            </p:txEl>
                                          </p:spTgt>
                                        </p:tgtEl>
                                        <p:attrNameLst>
                                          <p:attrName>ppt_x</p:attrName>
                                        </p:attrNameLst>
                                      </p:cBhvr>
                                      <p:tavLst>
                                        <p:tav tm="0">
                                          <p:val>
                                            <p:strVal val="1+#ppt_w/2"/>
                                          </p:val>
                                        </p:tav>
                                        <p:tav tm="100000">
                                          <p:val>
                                            <p:strVal val="#ppt_x"/>
                                          </p:val>
                                        </p:tav>
                                      </p:tavLst>
                                    </p:anim>
                                    <p:anim calcmode="lin" valueType="num">
                                      <p:cBhvr additive="base">
                                        <p:cTn id="74" dur="500" fill="hold"/>
                                        <p:tgtEl>
                                          <p:spTgt spid="3">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2" fill="hold" grpId="0" nodeType="clickEffect">
                                  <p:stCondLst>
                                    <p:cond delay="0"/>
                                  </p:stCondLst>
                                  <p:childTnLst>
                                    <p:set>
                                      <p:cBhvr>
                                        <p:cTn id="78" dur="1" fill="hold">
                                          <p:stCondLst>
                                            <p:cond delay="0"/>
                                          </p:stCondLst>
                                        </p:cTn>
                                        <p:tgtEl>
                                          <p:spTgt spid="3">
                                            <p:txEl>
                                              <p:pRg st="13" end="13"/>
                                            </p:txEl>
                                          </p:spTgt>
                                        </p:tgtEl>
                                        <p:attrNameLst>
                                          <p:attrName>style.visibility</p:attrName>
                                        </p:attrNameLst>
                                      </p:cBhvr>
                                      <p:to>
                                        <p:strVal val="visible"/>
                                      </p:to>
                                    </p:set>
                                    <p:anim calcmode="lin" valueType="num">
                                      <p:cBhvr additive="base">
                                        <p:cTn id="79" dur="500" fill="hold"/>
                                        <p:tgtEl>
                                          <p:spTgt spid="3">
                                            <p:txEl>
                                              <p:pRg st="13" end="13"/>
                                            </p:txEl>
                                          </p:spTgt>
                                        </p:tgtEl>
                                        <p:attrNameLst>
                                          <p:attrName>ppt_x</p:attrName>
                                        </p:attrNameLst>
                                      </p:cBhvr>
                                      <p:tavLst>
                                        <p:tav tm="0">
                                          <p:val>
                                            <p:strVal val="1+#ppt_w/2"/>
                                          </p:val>
                                        </p:tav>
                                        <p:tav tm="100000">
                                          <p:val>
                                            <p:strVal val="#ppt_x"/>
                                          </p:val>
                                        </p:tav>
                                      </p:tavLst>
                                    </p:anim>
                                    <p:anim calcmode="lin" valueType="num">
                                      <p:cBhvr additive="base">
                                        <p:cTn id="80" dur="500" fill="hold"/>
                                        <p:tgtEl>
                                          <p:spTgt spid="3">
                                            <p:txEl>
                                              <p:pRg st="13" end="1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Scenario #1</a:t>
            </a:r>
          </a:p>
        </p:txBody>
      </p:sp>
      <p:sp>
        <p:nvSpPr>
          <p:cNvPr id="3" name="Content Placeholder 2"/>
          <p:cNvSpPr>
            <a:spLocks noGrp="1"/>
          </p:cNvSpPr>
          <p:nvPr>
            <p:ph idx="1"/>
          </p:nvPr>
        </p:nvSpPr>
        <p:spPr>
          <a:xfrm>
            <a:off x="457200" y="1143000"/>
            <a:ext cx="7772400" cy="5181600"/>
          </a:xfrm>
        </p:spPr>
        <p:txBody>
          <a:bodyPr>
            <a:noAutofit/>
          </a:bodyPr>
          <a:lstStyle/>
          <a:p>
            <a:pPr marL="342900" indent="-342900">
              <a:buFont typeface="Arial" panose="020B0604020202020204" pitchFamily="34" charset="0"/>
              <a:buChar char="•"/>
            </a:pPr>
            <a:r>
              <a:rPr lang="en-US" sz="2400" dirty="0"/>
              <a:t>Let’s say we have 50 patients with depression participating in a study of whether a new medication, called “Elate,” can help alleviate their symptoms of depression.  </a:t>
            </a:r>
          </a:p>
          <a:p>
            <a:pPr marL="342900" indent="-342900">
              <a:buFont typeface="Arial" panose="020B0604020202020204" pitchFamily="34" charset="0"/>
              <a:buChar char="•"/>
            </a:pPr>
            <a:r>
              <a:rPr lang="en-US" sz="2400" dirty="0"/>
              <a:t>On the average, when interviewed and rated by a psychiatrist, we find our patients (our study </a:t>
            </a:r>
            <a:r>
              <a:rPr lang="en-US" sz="2400" i="1" dirty="0"/>
              <a:t>participants)</a:t>
            </a:r>
            <a:r>
              <a:rPr lang="en-US" sz="2400" dirty="0"/>
              <a:t> have about 5 symptoms of depression. </a:t>
            </a:r>
          </a:p>
          <a:p>
            <a:pPr marL="342900" indent="-342900">
              <a:buFont typeface="Arial" panose="020B0604020202020204" pitchFamily="34" charset="0"/>
              <a:buChar char="•"/>
            </a:pPr>
            <a:r>
              <a:rPr lang="en-US" sz="2400" dirty="0"/>
              <a:t>We divide the group of 50 into two equal groups of 25 each.   We give Elate to one of the groups, and a placebo, a sugar-coated pill, to the other group. </a:t>
            </a:r>
          </a:p>
        </p:txBody>
      </p:sp>
    </p:spTree>
    <p:extLst>
      <p:ext uri="{BB962C8B-B14F-4D97-AF65-F5344CB8AC3E}">
        <p14:creationId xmlns:p14="http://schemas.microsoft.com/office/powerpoint/2010/main" val="1680910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Scenario #1</a:t>
            </a:r>
          </a:p>
        </p:txBody>
      </p:sp>
      <p:sp>
        <p:nvSpPr>
          <p:cNvPr id="3" name="Content Placeholder 2"/>
          <p:cNvSpPr>
            <a:spLocks noGrp="1"/>
          </p:cNvSpPr>
          <p:nvPr>
            <p:ph idx="1"/>
          </p:nvPr>
        </p:nvSpPr>
        <p:spPr>
          <a:xfrm>
            <a:off x="381000" y="1160722"/>
            <a:ext cx="7772400" cy="3581400"/>
          </a:xfrm>
        </p:spPr>
        <p:txBody>
          <a:bodyPr>
            <a:normAutofit fontScale="92500" lnSpcReduction="10000"/>
          </a:bodyPr>
          <a:lstStyle/>
          <a:p>
            <a:pPr marL="342900" indent="-342900">
              <a:buFont typeface="Arial" panose="020B0604020202020204" pitchFamily="34" charset="0"/>
              <a:buChar char="•"/>
            </a:pPr>
            <a:r>
              <a:rPr lang="en-US" sz="2400" dirty="0"/>
              <a:t>At the end of the two weeks, the patients are each again rated by the psychiatrist for their number of symptoms of depression. </a:t>
            </a:r>
          </a:p>
          <a:p>
            <a:pPr marL="342900" indent="-342900">
              <a:buFont typeface="Arial" panose="020B0604020202020204" pitchFamily="34" charset="0"/>
              <a:buChar char="•"/>
            </a:pPr>
            <a:r>
              <a:rPr lang="en-US" sz="2400" dirty="0"/>
              <a:t>For each group, we then calculate the average number of symptoms of depression, after either being on Elate or taking a sugar-coated pill for 2 weeks. See Table 1 below:</a:t>
            </a:r>
          </a:p>
          <a:p>
            <a:endParaRPr lang="en-US" sz="1100" dirty="0"/>
          </a:p>
          <a:p>
            <a:r>
              <a:rPr lang="en-US" dirty="0"/>
              <a:t>Table 1: Average Number of Symptoms of Depression after 2 Weeks as a Function of Treatment Group</a:t>
            </a:r>
          </a:p>
          <a:p>
            <a:pPr marL="342900" indent="-342900">
              <a:buFont typeface="Arial" panose="020B0604020202020204" pitchFamily="34" charset="0"/>
              <a:buChar char="•"/>
            </a:pPr>
            <a:endParaRPr lang="en-US" sz="3200" dirty="0"/>
          </a:p>
        </p:txBody>
      </p:sp>
      <p:graphicFrame>
        <p:nvGraphicFramePr>
          <p:cNvPr id="6" name="Table 5">
            <a:extLst>
              <a:ext uri="{FF2B5EF4-FFF2-40B4-BE49-F238E27FC236}">
                <a16:creationId xmlns:a16="http://schemas.microsoft.com/office/drawing/2014/main" id="{E2066F1F-7671-4AE3-9ABE-1A17E0ECBDC4}"/>
              </a:ext>
            </a:extLst>
          </p:cNvPr>
          <p:cNvGraphicFramePr>
            <a:graphicFrameLocks noGrp="1"/>
          </p:cNvGraphicFramePr>
          <p:nvPr>
            <p:extLst>
              <p:ext uri="{D42A27DB-BD31-4B8C-83A1-F6EECF244321}">
                <p14:modId xmlns:p14="http://schemas.microsoft.com/office/powerpoint/2010/main" val="2949886354"/>
              </p:ext>
            </p:extLst>
          </p:nvPr>
        </p:nvGraphicFramePr>
        <p:xfrm>
          <a:off x="457200" y="4648200"/>
          <a:ext cx="7162800" cy="1277677"/>
        </p:xfrm>
        <a:graphic>
          <a:graphicData uri="http://schemas.openxmlformats.org/drawingml/2006/table">
            <a:tbl>
              <a:tblPr firstRow="1" firstCol="1" bandRow="1">
                <a:tableStyleId>{5C22544A-7EE6-4342-B048-85BDC9FD1C3A}</a:tableStyleId>
              </a:tblPr>
              <a:tblGrid>
                <a:gridCol w="3525350">
                  <a:extLst>
                    <a:ext uri="{9D8B030D-6E8A-4147-A177-3AD203B41FA5}">
                      <a16:colId xmlns:a16="http://schemas.microsoft.com/office/drawing/2014/main" val="3902049751"/>
                    </a:ext>
                  </a:extLst>
                </a:gridCol>
                <a:gridCol w="3637450">
                  <a:extLst>
                    <a:ext uri="{9D8B030D-6E8A-4147-A177-3AD203B41FA5}">
                      <a16:colId xmlns:a16="http://schemas.microsoft.com/office/drawing/2014/main" val="3329678509"/>
                    </a:ext>
                  </a:extLst>
                </a:gridCol>
              </a:tblGrid>
              <a:tr h="761999">
                <a:tc>
                  <a:txBody>
                    <a:bodyPr/>
                    <a:lstStyle/>
                    <a:p>
                      <a:pPr marL="0" marR="0">
                        <a:lnSpc>
                          <a:spcPct val="115000"/>
                        </a:lnSpc>
                        <a:spcBef>
                          <a:spcPts val="0"/>
                        </a:spcBef>
                        <a:spcAft>
                          <a:spcPts val="0"/>
                        </a:spcAft>
                      </a:pPr>
                      <a:r>
                        <a:rPr lang="en-US" sz="1200" dirty="0">
                          <a:effectLst/>
                        </a:rPr>
                        <a:t> </a:t>
                      </a:r>
                      <a:r>
                        <a:rPr lang="en-GB" sz="1200" dirty="0">
                          <a:effectLst/>
                        </a:rPr>
                        <a:t>Treatment  Group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GB" sz="1200" dirty="0">
                          <a:effectLst/>
                        </a:rPr>
                        <a:t>Average Number of Symptoms of Depression after 2 Weeks as Determined During Patient’s Interview with a Psychiatrist</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99033484"/>
                  </a:ext>
                </a:extLst>
              </a:tr>
              <a:tr h="257839">
                <a:tc>
                  <a:txBody>
                    <a:bodyPr/>
                    <a:lstStyle/>
                    <a:p>
                      <a:pPr marL="0" marR="0">
                        <a:lnSpc>
                          <a:spcPct val="115000"/>
                        </a:lnSpc>
                        <a:spcBef>
                          <a:spcPts val="0"/>
                        </a:spcBef>
                        <a:spcAft>
                          <a:spcPts val="0"/>
                        </a:spcAft>
                      </a:pPr>
                      <a:r>
                        <a:rPr lang="en-GB" sz="1200">
                          <a:effectLst/>
                        </a:rPr>
                        <a:t>Elate (Experimental Group)</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GB" sz="1200" dirty="0">
                          <a:effectLst/>
                        </a:rPr>
                        <a:t>2</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966981560"/>
                  </a:ext>
                </a:extLst>
              </a:tr>
              <a:tr h="257839">
                <a:tc>
                  <a:txBody>
                    <a:bodyPr/>
                    <a:lstStyle/>
                    <a:p>
                      <a:pPr marL="0" marR="0">
                        <a:lnSpc>
                          <a:spcPct val="115000"/>
                        </a:lnSpc>
                        <a:spcBef>
                          <a:spcPts val="0"/>
                        </a:spcBef>
                        <a:spcAft>
                          <a:spcPts val="0"/>
                        </a:spcAft>
                      </a:pPr>
                      <a:r>
                        <a:rPr lang="en-GB" sz="1200">
                          <a:effectLst/>
                        </a:rPr>
                        <a:t>Placebo (Control Group)</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GB" sz="1200" dirty="0">
                          <a:effectLst/>
                        </a:rPr>
                        <a:t>5</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585138174"/>
                  </a:ext>
                </a:extLst>
              </a:tr>
            </a:tbl>
          </a:graphicData>
        </a:graphic>
      </p:graphicFrame>
    </p:spTree>
    <p:extLst>
      <p:ext uri="{BB962C8B-B14F-4D97-AF65-F5344CB8AC3E}">
        <p14:creationId xmlns:p14="http://schemas.microsoft.com/office/powerpoint/2010/main" val="2785613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Preliminary Exercises</a:t>
            </a:r>
          </a:p>
        </p:txBody>
      </p:sp>
      <p:sp>
        <p:nvSpPr>
          <p:cNvPr id="3" name="Content Placeholder 2"/>
          <p:cNvSpPr>
            <a:spLocks noGrp="1"/>
          </p:cNvSpPr>
          <p:nvPr>
            <p:ph idx="1"/>
          </p:nvPr>
        </p:nvSpPr>
        <p:spPr>
          <a:xfrm>
            <a:off x="457200" y="1371600"/>
            <a:ext cx="7772400" cy="4953000"/>
          </a:xfrm>
        </p:spPr>
        <p:txBody>
          <a:bodyPr>
            <a:noAutofit/>
          </a:bodyPr>
          <a:lstStyle/>
          <a:p>
            <a:pPr marL="457200" lvl="0" indent="-457200">
              <a:buFont typeface="+mj-lt"/>
              <a:buAutoNum type="arabicPeriod"/>
            </a:pPr>
            <a:r>
              <a:rPr lang="en-US" sz="2800" dirty="0"/>
              <a:t>What are we manipulating here? </a:t>
            </a:r>
            <a:br>
              <a:rPr lang="en-US" sz="2800" dirty="0"/>
            </a:br>
            <a:endParaRPr lang="en-US" sz="2800" dirty="0"/>
          </a:p>
          <a:p>
            <a:pPr marL="457200" lvl="0" indent="-457200">
              <a:buFont typeface="+mj-lt"/>
              <a:buAutoNum type="arabicPeriod"/>
            </a:pPr>
            <a:r>
              <a:rPr lang="en-US" sz="2800" dirty="0"/>
              <a:t>What is the outcome measure that we are measuring here? </a:t>
            </a:r>
            <a:br>
              <a:rPr lang="en-US" sz="2800" dirty="0"/>
            </a:br>
            <a:endParaRPr lang="en-US" sz="3200" dirty="0">
              <a:solidFill>
                <a:srgbClr val="FF0000"/>
              </a:solidFill>
            </a:endParaRPr>
          </a:p>
          <a:p>
            <a:pPr marL="457200" lvl="0" indent="-457200">
              <a:buFont typeface="+mj-lt"/>
              <a:buAutoNum type="arabicPeriod"/>
            </a:pPr>
            <a:r>
              <a:rPr lang="en-US" sz="2800" dirty="0"/>
              <a:t>From eyeballing the data in the table, does it seem that Elate works? Why?</a:t>
            </a:r>
            <a:endParaRPr lang="en-US" sz="3200" dirty="0">
              <a:effectLst/>
            </a:endParaRPr>
          </a:p>
        </p:txBody>
      </p:sp>
    </p:spTree>
    <p:extLst>
      <p:ext uri="{BB962C8B-B14F-4D97-AF65-F5344CB8AC3E}">
        <p14:creationId xmlns:p14="http://schemas.microsoft.com/office/powerpoint/2010/main" val="230949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Information</a:t>
            </a:r>
          </a:p>
        </p:txBody>
      </p:sp>
      <p:sp>
        <p:nvSpPr>
          <p:cNvPr id="3" name="Content Placeholder 2"/>
          <p:cNvSpPr>
            <a:spLocks noGrp="1"/>
          </p:cNvSpPr>
          <p:nvPr>
            <p:ph idx="1"/>
          </p:nvPr>
        </p:nvSpPr>
        <p:spPr/>
        <p:txBody>
          <a:bodyPr>
            <a:normAutofit/>
          </a:bodyPr>
          <a:lstStyle/>
          <a:p>
            <a:r>
              <a:rPr lang="en-US" sz="2400" dirty="0"/>
              <a:t>The individuals participating in your experiment are called </a:t>
            </a:r>
            <a:r>
              <a:rPr lang="en-US" sz="2400" dirty="0">
                <a:solidFill>
                  <a:srgbClr val="FF0000"/>
                </a:solidFill>
              </a:rPr>
              <a:t>Subjects or Participants</a:t>
            </a:r>
            <a:r>
              <a:rPr lang="en-US" sz="2400" dirty="0"/>
              <a:t>. The variable we are manipulating—here, the presence or absence of Elate—is called the </a:t>
            </a:r>
            <a:r>
              <a:rPr lang="en-US" sz="2400" i="1" dirty="0">
                <a:solidFill>
                  <a:srgbClr val="FF0000"/>
                </a:solidFill>
              </a:rPr>
              <a:t>independent variable</a:t>
            </a:r>
            <a:r>
              <a:rPr lang="en-US" sz="2400" i="1" dirty="0"/>
              <a:t>. </a:t>
            </a:r>
            <a:r>
              <a:rPr lang="en-US" sz="2400" dirty="0"/>
              <a:t>All other variables we will hold constant. </a:t>
            </a:r>
          </a:p>
          <a:p>
            <a:r>
              <a:rPr lang="en-US" sz="2400" dirty="0"/>
              <a:t> Since we have two choices of the independent variable here—either “Yes Elate” or “No Elate”-- we say there are two </a:t>
            </a:r>
            <a:r>
              <a:rPr lang="en-US" sz="2400" i="1" dirty="0">
                <a:solidFill>
                  <a:srgbClr val="FF0000"/>
                </a:solidFill>
              </a:rPr>
              <a:t>levels</a:t>
            </a:r>
            <a:r>
              <a:rPr lang="en-US" sz="2400" dirty="0"/>
              <a:t> of the independent variable.  This gives us two Groups: </a:t>
            </a:r>
          </a:p>
          <a:p>
            <a:endParaRPr lang="en-US" sz="2400" dirty="0"/>
          </a:p>
        </p:txBody>
      </p:sp>
      <p:graphicFrame>
        <p:nvGraphicFramePr>
          <p:cNvPr id="4" name="Diagram 3"/>
          <p:cNvGraphicFramePr/>
          <p:nvPr>
            <p:extLst>
              <p:ext uri="{D42A27DB-BD31-4B8C-83A1-F6EECF244321}">
                <p14:modId xmlns:p14="http://schemas.microsoft.com/office/powerpoint/2010/main" val="613452929"/>
              </p:ext>
            </p:extLst>
          </p:nvPr>
        </p:nvGraphicFramePr>
        <p:xfrm>
          <a:off x="1066800" y="3962400"/>
          <a:ext cx="5486400" cy="27428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93748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4"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Information</a:t>
            </a:r>
          </a:p>
        </p:txBody>
      </p:sp>
      <p:sp>
        <p:nvSpPr>
          <p:cNvPr id="3" name="Content Placeholder 2"/>
          <p:cNvSpPr>
            <a:spLocks noGrp="1"/>
          </p:cNvSpPr>
          <p:nvPr>
            <p:ph idx="1"/>
          </p:nvPr>
        </p:nvSpPr>
        <p:spPr>
          <a:xfrm>
            <a:off x="457200" y="1371600"/>
            <a:ext cx="7772400" cy="4953000"/>
          </a:xfrm>
        </p:spPr>
        <p:txBody>
          <a:bodyPr>
            <a:noAutofit/>
          </a:bodyPr>
          <a:lstStyle/>
          <a:p>
            <a:r>
              <a:rPr lang="en-US" sz="3200" dirty="0"/>
              <a:t>The variable we are interesting in measuring, the outcome measure, is called the </a:t>
            </a:r>
            <a:r>
              <a:rPr lang="en-US" sz="3200" dirty="0">
                <a:solidFill>
                  <a:srgbClr val="FF0000"/>
                </a:solidFill>
              </a:rPr>
              <a:t>dependent  variable</a:t>
            </a:r>
            <a:r>
              <a:rPr lang="en-US" sz="3200" dirty="0"/>
              <a:t>.  </a:t>
            </a:r>
          </a:p>
          <a:p>
            <a:r>
              <a:rPr lang="en-US" sz="3200" dirty="0"/>
              <a:t>Here it is the number of symptoms of depression after two weeks.</a:t>
            </a:r>
          </a:p>
        </p:txBody>
      </p:sp>
    </p:spTree>
    <p:extLst>
      <p:ext uri="{BB962C8B-B14F-4D97-AF65-F5344CB8AC3E}">
        <p14:creationId xmlns:p14="http://schemas.microsoft.com/office/powerpoint/2010/main" val="2603495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Information</a:t>
            </a:r>
          </a:p>
        </p:txBody>
      </p:sp>
      <p:sp>
        <p:nvSpPr>
          <p:cNvPr id="3" name="Content Placeholder 2"/>
          <p:cNvSpPr>
            <a:spLocks noGrp="1"/>
          </p:cNvSpPr>
          <p:nvPr>
            <p:ph idx="1"/>
          </p:nvPr>
        </p:nvSpPr>
        <p:spPr/>
        <p:txBody>
          <a:bodyPr>
            <a:normAutofit/>
          </a:bodyPr>
          <a:lstStyle/>
          <a:p>
            <a:r>
              <a:rPr lang="en-US" sz="2400" dirty="0"/>
              <a:t>Since the patients who get Elate, got the new treatment, they are therefore called the </a:t>
            </a:r>
            <a:r>
              <a:rPr lang="en-US" sz="2400" dirty="0">
                <a:solidFill>
                  <a:srgbClr val="FF0000"/>
                </a:solidFill>
              </a:rPr>
              <a:t>Experimental Group</a:t>
            </a:r>
            <a:r>
              <a:rPr lang="en-US" sz="2400" dirty="0"/>
              <a:t>. The ones who don’t get the new treatment are called the </a:t>
            </a:r>
            <a:r>
              <a:rPr lang="en-US" sz="2400" dirty="0">
                <a:solidFill>
                  <a:srgbClr val="FF0000"/>
                </a:solidFill>
              </a:rPr>
              <a:t>Control Group </a:t>
            </a:r>
            <a:r>
              <a:rPr lang="en-US" sz="2400" dirty="0"/>
              <a:t>because they serve as a control against which to measure whether the drug is actually working.</a:t>
            </a:r>
          </a:p>
          <a:p>
            <a:r>
              <a:rPr lang="en-US" sz="2400" dirty="0"/>
              <a:t>So, we can diagram it as follows:</a:t>
            </a:r>
          </a:p>
        </p:txBody>
      </p:sp>
      <p:graphicFrame>
        <p:nvGraphicFramePr>
          <p:cNvPr id="4" name="Diagram 3"/>
          <p:cNvGraphicFramePr/>
          <p:nvPr>
            <p:extLst>
              <p:ext uri="{D42A27DB-BD31-4B8C-83A1-F6EECF244321}">
                <p14:modId xmlns:p14="http://schemas.microsoft.com/office/powerpoint/2010/main" val="3199339211"/>
              </p:ext>
            </p:extLst>
          </p:nvPr>
        </p:nvGraphicFramePr>
        <p:xfrm>
          <a:off x="1066800" y="4038600"/>
          <a:ext cx="6172200" cy="236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43438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Information</a:t>
            </a:r>
          </a:p>
        </p:txBody>
      </p:sp>
      <p:sp>
        <p:nvSpPr>
          <p:cNvPr id="3" name="Content Placeholder 2"/>
          <p:cNvSpPr>
            <a:spLocks noGrp="1"/>
          </p:cNvSpPr>
          <p:nvPr>
            <p:ph idx="1"/>
          </p:nvPr>
        </p:nvSpPr>
        <p:spPr/>
        <p:txBody>
          <a:bodyPr>
            <a:normAutofit/>
          </a:bodyPr>
          <a:lstStyle/>
          <a:p>
            <a:r>
              <a:rPr lang="en-US" sz="2400" dirty="0"/>
              <a:t>The subjects that don’t get the Elate, the </a:t>
            </a:r>
            <a:r>
              <a:rPr lang="en-US" sz="2400" dirty="0">
                <a:solidFill>
                  <a:srgbClr val="FF0000"/>
                </a:solidFill>
              </a:rPr>
              <a:t>Control Group</a:t>
            </a:r>
            <a:r>
              <a:rPr lang="en-US" sz="2400" dirty="0"/>
              <a:t>, get a sugar-coated pill, a </a:t>
            </a:r>
            <a:r>
              <a:rPr lang="en-US" sz="2400" dirty="0">
                <a:solidFill>
                  <a:srgbClr val="FF0000"/>
                </a:solidFill>
              </a:rPr>
              <a:t>placebo</a:t>
            </a:r>
            <a:r>
              <a:rPr lang="en-US" sz="2400" dirty="0"/>
              <a:t>.</a:t>
            </a:r>
          </a:p>
          <a:p>
            <a:r>
              <a:rPr lang="en-US" sz="2400" dirty="0"/>
              <a:t>The </a:t>
            </a:r>
            <a:r>
              <a:rPr lang="en-US" sz="2400" dirty="0">
                <a:solidFill>
                  <a:srgbClr val="FF0000"/>
                </a:solidFill>
              </a:rPr>
              <a:t>placebo effect </a:t>
            </a:r>
            <a:r>
              <a:rPr lang="en-US" sz="2400" dirty="0"/>
              <a:t>is the psychological boost people feel from knowing they are being helped. This psychological boost provides measurable  effects in terms of their physical well-being. We can picture it this way:</a:t>
            </a:r>
          </a:p>
          <a:p>
            <a:endParaRPr lang="en-US" sz="2400" dirty="0"/>
          </a:p>
        </p:txBody>
      </p:sp>
      <p:grpSp>
        <p:nvGrpSpPr>
          <p:cNvPr id="4" name="Group 3">
            <a:extLst>
              <a:ext uri="{FF2B5EF4-FFF2-40B4-BE49-F238E27FC236}">
                <a16:creationId xmlns:a16="http://schemas.microsoft.com/office/drawing/2014/main" id="{215AC708-30BE-433C-995A-D32F42DB7D14}"/>
              </a:ext>
            </a:extLst>
          </p:cNvPr>
          <p:cNvGrpSpPr/>
          <p:nvPr/>
        </p:nvGrpSpPr>
        <p:grpSpPr>
          <a:xfrm>
            <a:off x="723900" y="4067584"/>
            <a:ext cx="7696199" cy="2134779"/>
            <a:chOff x="609600" y="3832738"/>
            <a:chExt cx="7696199" cy="2134779"/>
          </a:xfrm>
        </p:grpSpPr>
        <p:sp>
          <p:nvSpPr>
            <p:cNvPr id="5" name="TextBox 4">
              <a:extLst>
                <a:ext uri="{FF2B5EF4-FFF2-40B4-BE49-F238E27FC236}">
                  <a16:creationId xmlns:a16="http://schemas.microsoft.com/office/drawing/2014/main" id="{ACA96B6C-D719-457B-BF5B-562148A1341D}"/>
                </a:ext>
              </a:extLst>
            </p:cNvPr>
            <p:cNvSpPr txBox="1"/>
            <p:nvPr/>
          </p:nvSpPr>
          <p:spPr>
            <a:xfrm>
              <a:off x="609600" y="4144108"/>
              <a:ext cx="1447800" cy="1200329"/>
            </a:xfrm>
            <a:prstGeom prst="rect">
              <a:avLst/>
            </a:prstGeom>
            <a:noFill/>
          </p:spPr>
          <p:txBody>
            <a:bodyPr wrap="square" rtlCol="0">
              <a:normAutofit/>
            </a:bodyPr>
            <a:lstStyle/>
            <a:p>
              <a:pPr algn="ctr"/>
              <a:r>
                <a:rPr lang="en-US" b="1" dirty="0"/>
                <a:t>Increasing feelings of good health</a:t>
              </a:r>
            </a:p>
          </p:txBody>
        </p:sp>
        <p:sp>
          <p:nvSpPr>
            <p:cNvPr id="6" name="TextBox 5">
              <a:extLst>
                <a:ext uri="{FF2B5EF4-FFF2-40B4-BE49-F238E27FC236}">
                  <a16:creationId xmlns:a16="http://schemas.microsoft.com/office/drawing/2014/main" id="{C7C9F3A3-3D89-4021-A3B3-D725E2193E4A}"/>
                </a:ext>
              </a:extLst>
            </p:cNvPr>
            <p:cNvSpPr txBox="1"/>
            <p:nvPr/>
          </p:nvSpPr>
          <p:spPr>
            <a:xfrm>
              <a:off x="2226651" y="5367352"/>
              <a:ext cx="3657600" cy="600165"/>
            </a:xfrm>
            <a:prstGeom prst="rect">
              <a:avLst/>
            </a:prstGeom>
            <a:noFill/>
          </p:spPr>
          <p:txBody>
            <a:bodyPr wrap="square" rtlCol="0">
              <a:normAutofit lnSpcReduction="10000"/>
            </a:bodyPr>
            <a:lstStyle/>
            <a:p>
              <a:pPr algn="ctr"/>
              <a:r>
                <a:rPr lang="en-US" b="1" dirty="0"/>
                <a:t>Psychological boost due to knowing you are being helped</a:t>
              </a:r>
            </a:p>
          </p:txBody>
        </p:sp>
        <p:cxnSp>
          <p:nvCxnSpPr>
            <p:cNvPr id="7" name="Straight Connector 6">
              <a:extLst>
                <a:ext uri="{FF2B5EF4-FFF2-40B4-BE49-F238E27FC236}">
                  <a16:creationId xmlns:a16="http://schemas.microsoft.com/office/drawing/2014/main" id="{D2EF7260-9E0C-41C4-B1B4-4AC12FC703B7}"/>
                </a:ext>
              </a:extLst>
            </p:cNvPr>
            <p:cNvCxnSpPr/>
            <p:nvPr/>
          </p:nvCxnSpPr>
          <p:spPr>
            <a:xfrm>
              <a:off x="2264751" y="5145917"/>
              <a:ext cx="2785698"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30C8263-B861-4589-B6FE-4485072265F2}"/>
                </a:ext>
              </a:extLst>
            </p:cNvPr>
            <p:cNvCxnSpPr/>
            <p:nvPr/>
          </p:nvCxnSpPr>
          <p:spPr>
            <a:xfrm>
              <a:off x="2264751" y="4707307"/>
              <a:ext cx="2785698" cy="0"/>
            </a:xfrm>
            <a:prstGeom prst="line">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8DC6C36-AB7B-4A4D-B8E1-231D4B6D548F}"/>
                </a:ext>
              </a:extLst>
            </p:cNvPr>
            <p:cNvCxnSpPr/>
            <p:nvPr/>
          </p:nvCxnSpPr>
          <p:spPr>
            <a:xfrm>
              <a:off x="2264751" y="4017404"/>
              <a:ext cx="2785698" cy="0"/>
            </a:xfrm>
            <a:prstGeom prst="line">
              <a:avLst/>
            </a:prstGeom>
            <a:ln>
              <a:solidFill>
                <a:schemeClr val="accent2">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D5A0BBF-6916-4EA6-A07A-B9F4CCAEDA31}"/>
                </a:ext>
              </a:extLst>
            </p:cNvPr>
            <p:cNvSpPr txBox="1"/>
            <p:nvPr/>
          </p:nvSpPr>
          <p:spPr>
            <a:xfrm>
              <a:off x="5050448" y="4975105"/>
              <a:ext cx="3255351" cy="369332"/>
            </a:xfrm>
            <a:prstGeom prst="rect">
              <a:avLst/>
            </a:prstGeom>
            <a:noFill/>
          </p:spPr>
          <p:txBody>
            <a:bodyPr wrap="square" rtlCol="0">
              <a:spAutoFit/>
            </a:bodyPr>
            <a:lstStyle/>
            <a:p>
              <a:r>
                <a:rPr lang="en-US" dirty="0">
                  <a:solidFill>
                    <a:schemeClr val="accent1"/>
                  </a:solidFill>
                </a:rPr>
                <a:t>A = No meds given = Baseline</a:t>
              </a:r>
            </a:p>
          </p:txBody>
        </p:sp>
        <p:sp>
          <p:nvSpPr>
            <p:cNvPr id="11" name="TextBox 10">
              <a:extLst>
                <a:ext uri="{FF2B5EF4-FFF2-40B4-BE49-F238E27FC236}">
                  <a16:creationId xmlns:a16="http://schemas.microsoft.com/office/drawing/2014/main" id="{DD492F2C-FDDA-42BE-A18A-4BA06CDAC485}"/>
                </a:ext>
              </a:extLst>
            </p:cNvPr>
            <p:cNvSpPr txBox="1"/>
            <p:nvPr/>
          </p:nvSpPr>
          <p:spPr>
            <a:xfrm>
              <a:off x="5043521" y="4522641"/>
              <a:ext cx="2438400" cy="369332"/>
            </a:xfrm>
            <a:prstGeom prst="rect">
              <a:avLst/>
            </a:prstGeom>
            <a:noFill/>
          </p:spPr>
          <p:txBody>
            <a:bodyPr wrap="square" rtlCol="0">
              <a:spAutoFit/>
            </a:bodyPr>
            <a:lstStyle/>
            <a:p>
              <a:r>
                <a:rPr lang="en-US" dirty="0">
                  <a:solidFill>
                    <a:schemeClr val="accent3"/>
                  </a:solidFill>
                </a:rPr>
                <a:t>B = Placebo given</a:t>
              </a:r>
            </a:p>
          </p:txBody>
        </p:sp>
        <p:sp>
          <p:nvSpPr>
            <p:cNvPr id="12" name="TextBox 11">
              <a:extLst>
                <a:ext uri="{FF2B5EF4-FFF2-40B4-BE49-F238E27FC236}">
                  <a16:creationId xmlns:a16="http://schemas.microsoft.com/office/drawing/2014/main" id="{C0D59F57-6CC1-4749-BE6B-6C186996E3D3}"/>
                </a:ext>
              </a:extLst>
            </p:cNvPr>
            <p:cNvSpPr txBox="1"/>
            <p:nvPr/>
          </p:nvSpPr>
          <p:spPr>
            <a:xfrm>
              <a:off x="5057376" y="3832738"/>
              <a:ext cx="2438400" cy="369332"/>
            </a:xfrm>
            <a:prstGeom prst="rect">
              <a:avLst/>
            </a:prstGeom>
            <a:noFill/>
          </p:spPr>
          <p:txBody>
            <a:bodyPr wrap="square" rtlCol="0">
              <a:spAutoFit/>
            </a:bodyPr>
            <a:lstStyle/>
            <a:p>
              <a:r>
                <a:rPr lang="en-US" dirty="0">
                  <a:solidFill>
                    <a:schemeClr val="accent2">
                      <a:lumMod val="75000"/>
                    </a:schemeClr>
                  </a:solidFill>
                </a:rPr>
                <a:t>C = Elate given</a:t>
              </a:r>
            </a:p>
          </p:txBody>
        </p:sp>
        <p:sp>
          <p:nvSpPr>
            <p:cNvPr id="13" name="Up-Down Arrow 49">
              <a:extLst>
                <a:ext uri="{FF2B5EF4-FFF2-40B4-BE49-F238E27FC236}">
                  <a16:creationId xmlns:a16="http://schemas.microsoft.com/office/drawing/2014/main" id="{E2D90180-623B-4BD6-88EC-08501425F641}"/>
                </a:ext>
              </a:extLst>
            </p:cNvPr>
            <p:cNvSpPr/>
            <p:nvPr/>
          </p:nvSpPr>
          <p:spPr>
            <a:xfrm>
              <a:off x="3657600" y="4017404"/>
              <a:ext cx="95250" cy="689903"/>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4" name="Up-Down Arrow 50">
              <a:extLst>
                <a:ext uri="{FF2B5EF4-FFF2-40B4-BE49-F238E27FC236}">
                  <a16:creationId xmlns:a16="http://schemas.microsoft.com/office/drawing/2014/main" id="{8011FB34-2F39-4D55-BF48-1A9E914FB0D7}"/>
                </a:ext>
              </a:extLst>
            </p:cNvPr>
            <p:cNvSpPr/>
            <p:nvPr/>
          </p:nvSpPr>
          <p:spPr>
            <a:xfrm>
              <a:off x="3162300" y="4707307"/>
              <a:ext cx="121919" cy="43861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7397B186-6228-441C-ADE5-ABB806EC9D8B}"/>
                </a:ext>
              </a:extLst>
            </p:cNvPr>
            <p:cNvSpPr txBox="1"/>
            <p:nvPr/>
          </p:nvSpPr>
          <p:spPr>
            <a:xfrm>
              <a:off x="3752850" y="4202070"/>
              <a:ext cx="3486150" cy="307777"/>
            </a:xfrm>
            <a:prstGeom prst="rect">
              <a:avLst/>
            </a:prstGeom>
            <a:noFill/>
          </p:spPr>
          <p:txBody>
            <a:bodyPr wrap="square" rtlCol="0">
              <a:spAutoFit/>
            </a:bodyPr>
            <a:lstStyle/>
            <a:p>
              <a:r>
                <a:rPr lang="en-US" sz="1400" dirty="0"/>
                <a:t>C-B</a:t>
              </a:r>
              <a:r>
                <a:rPr lang="en-US" sz="1400" b="1" dirty="0"/>
                <a:t> = Effect of Medication</a:t>
              </a:r>
            </a:p>
          </p:txBody>
        </p:sp>
        <p:sp>
          <p:nvSpPr>
            <p:cNvPr id="16" name="TextBox 15">
              <a:extLst>
                <a:ext uri="{FF2B5EF4-FFF2-40B4-BE49-F238E27FC236}">
                  <a16:creationId xmlns:a16="http://schemas.microsoft.com/office/drawing/2014/main" id="{9816A179-27C9-4257-B2BB-8EF6A8F96B08}"/>
                </a:ext>
              </a:extLst>
            </p:cNvPr>
            <p:cNvSpPr txBox="1"/>
            <p:nvPr/>
          </p:nvSpPr>
          <p:spPr>
            <a:xfrm>
              <a:off x="3284218" y="4776585"/>
              <a:ext cx="3116582" cy="307777"/>
            </a:xfrm>
            <a:prstGeom prst="rect">
              <a:avLst/>
            </a:prstGeom>
            <a:noFill/>
          </p:spPr>
          <p:txBody>
            <a:bodyPr wrap="square" rtlCol="0">
              <a:spAutoFit/>
            </a:bodyPr>
            <a:lstStyle/>
            <a:p>
              <a:r>
                <a:rPr lang="en-US" sz="1400" dirty="0"/>
                <a:t>B-A = </a:t>
              </a:r>
              <a:r>
                <a:rPr lang="en-US" sz="1400" b="1" dirty="0"/>
                <a:t>Placebo Effect</a:t>
              </a:r>
            </a:p>
          </p:txBody>
        </p:sp>
        <p:cxnSp>
          <p:nvCxnSpPr>
            <p:cNvPr id="17" name="Straight Arrow Connector 16">
              <a:extLst>
                <a:ext uri="{FF2B5EF4-FFF2-40B4-BE49-F238E27FC236}">
                  <a16:creationId xmlns:a16="http://schemas.microsoft.com/office/drawing/2014/main" id="{DC8705DE-257E-4ED3-9051-16F7E24FD442}"/>
                </a:ext>
              </a:extLst>
            </p:cNvPr>
            <p:cNvCxnSpPr/>
            <p:nvPr/>
          </p:nvCxnSpPr>
          <p:spPr>
            <a:xfrm flipV="1">
              <a:off x="2057400" y="3832738"/>
              <a:ext cx="0" cy="1327033"/>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1380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7620000" cy="4983163"/>
          </a:xfrm>
        </p:spPr>
        <p:txBody>
          <a:bodyPr>
            <a:normAutofit fontScale="85000" lnSpcReduction="10000"/>
          </a:bodyPr>
          <a:lstStyle/>
          <a:p>
            <a:pPr marL="457200" indent="-457200">
              <a:buFont typeface="Arial" panose="020B0604020202020204" pitchFamily="34" charset="0"/>
              <a:buChar char="•"/>
            </a:pPr>
            <a:r>
              <a:rPr lang="en-US" sz="3200" dirty="0"/>
              <a:t>If the participants don’t know who is getting the real medication and who is getting the placebo, the study is called </a:t>
            </a:r>
            <a:r>
              <a:rPr lang="en-US" sz="3200" dirty="0">
                <a:solidFill>
                  <a:srgbClr val="FF0000"/>
                </a:solidFill>
              </a:rPr>
              <a:t>blind</a:t>
            </a:r>
            <a:r>
              <a:rPr lang="en-US" sz="3200" dirty="0"/>
              <a:t>. </a:t>
            </a:r>
          </a:p>
          <a:p>
            <a:pPr marL="457200" indent="-457200">
              <a:buFont typeface="Arial" panose="020B0604020202020204" pitchFamily="34" charset="0"/>
              <a:buChar char="•"/>
            </a:pPr>
            <a:r>
              <a:rPr lang="en-US" sz="3200" dirty="0"/>
              <a:t>If both the participants don’t know and the person doing the ratings doesn’t know, then the study is called </a:t>
            </a:r>
            <a:r>
              <a:rPr lang="en-US" sz="3200" dirty="0">
                <a:solidFill>
                  <a:srgbClr val="FF0000"/>
                </a:solidFill>
              </a:rPr>
              <a:t>double-blind</a:t>
            </a:r>
            <a:r>
              <a:rPr lang="en-US" sz="3200" dirty="0"/>
              <a:t>.</a:t>
            </a:r>
          </a:p>
          <a:p>
            <a:pPr marL="457200" indent="-457200">
              <a:buFont typeface="Arial" panose="020B0604020202020204" pitchFamily="34" charset="0"/>
              <a:buChar char="•"/>
            </a:pPr>
            <a:r>
              <a:rPr lang="en-US" sz="3200" dirty="0"/>
              <a:t>Aside from the independent variable, we want to keep all other variables constant so as not to confuse the interpretation of our results.  These are called </a:t>
            </a:r>
            <a:r>
              <a:rPr lang="en-US" sz="3200" dirty="0">
                <a:solidFill>
                  <a:srgbClr val="FF0000"/>
                </a:solidFill>
              </a:rPr>
              <a:t>control variables</a:t>
            </a:r>
            <a:r>
              <a:rPr lang="en-US" sz="3200" dirty="0"/>
              <a:t>.</a:t>
            </a:r>
          </a:p>
          <a:p>
            <a:endParaRPr lang="en-US" sz="2400" dirty="0"/>
          </a:p>
        </p:txBody>
      </p:sp>
      <p:sp>
        <p:nvSpPr>
          <p:cNvPr id="4" name="Title 1">
            <a:extLst>
              <a:ext uri="{FF2B5EF4-FFF2-40B4-BE49-F238E27FC236}">
                <a16:creationId xmlns:a16="http://schemas.microsoft.com/office/drawing/2014/main" id="{DA0F7D5C-E401-47B8-A6BE-614B39C1F4F4}"/>
              </a:ext>
            </a:extLst>
          </p:cNvPr>
          <p:cNvSpPr>
            <a:spLocks noGrp="1"/>
          </p:cNvSpPr>
          <p:nvPr>
            <p:ph type="title"/>
          </p:nvPr>
        </p:nvSpPr>
        <p:spPr>
          <a:xfrm>
            <a:off x="457200" y="152718"/>
            <a:ext cx="8305800" cy="761682"/>
          </a:xfrm>
        </p:spPr>
        <p:txBody>
          <a:bodyPr/>
          <a:lstStyle/>
          <a:p>
            <a:r>
              <a:rPr lang="en-US" dirty="0"/>
              <a:t>Information</a:t>
            </a:r>
          </a:p>
        </p:txBody>
      </p:sp>
    </p:spTree>
    <p:extLst>
      <p:ext uri="{BB962C8B-B14F-4D97-AF65-F5344CB8AC3E}">
        <p14:creationId xmlns:p14="http://schemas.microsoft.com/office/powerpoint/2010/main" val="2827174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Exercises</a:t>
            </a:r>
          </a:p>
        </p:txBody>
      </p:sp>
      <p:sp>
        <p:nvSpPr>
          <p:cNvPr id="3" name="Content Placeholder 2"/>
          <p:cNvSpPr>
            <a:spLocks noGrp="1"/>
          </p:cNvSpPr>
          <p:nvPr>
            <p:ph idx="1"/>
          </p:nvPr>
        </p:nvSpPr>
        <p:spPr>
          <a:xfrm>
            <a:off x="304800" y="990600"/>
            <a:ext cx="8305800" cy="5486400"/>
          </a:xfrm>
        </p:spPr>
        <p:txBody>
          <a:bodyPr>
            <a:normAutofit/>
          </a:bodyPr>
          <a:lstStyle/>
          <a:p>
            <a:pPr marL="457200" indent="-457200">
              <a:buFont typeface="+mj-lt"/>
              <a:buAutoNum type="arabicPeriod"/>
            </a:pPr>
            <a:r>
              <a:rPr lang="en-US" sz="2800" dirty="0"/>
              <a:t>Plot the data from Table 1.</a:t>
            </a:r>
          </a:p>
          <a:p>
            <a:r>
              <a:rPr lang="en-US" sz="2800" dirty="0"/>
              <a:t> </a:t>
            </a:r>
          </a:p>
          <a:p>
            <a:endParaRPr lang="en-US" sz="2800" dirty="0"/>
          </a:p>
          <a:p>
            <a:endParaRPr lang="en-US" dirty="0"/>
          </a:p>
          <a:p>
            <a:endParaRPr lang="en-US" dirty="0"/>
          </a:p>
          <a:p>
            <a:pPr marL="457200" indent="-457200">
              <a:buAutoNum type="alphaLcParenBoth"/>
            </a:pPr>
            <a:r>
              <a:rPr lang="en-US" dirty="0"/>
              <a:t>On what axis does the independent variable always go?</a:t>
            </a:r>
          </a:p>
          <a:p>
            <a:pPr marL="457200" indent="-457200">
              <a:buAutoNum type="alphaLcParenBoth"/>
            </a:pPr>
            <a:r>
              <a:rPr lang="en-US" dirty="0"/>
              <a:t>On what axis does the dependent variable always go?</a:t>
            </a:r>
          </a:p>
          <a:p>
            <a:pPr marL="457200" indent="-457200">
              <a:buAutoNum type="alphaLcParenBoth"/>
            </a:pPr>
            <a:r>
              <a:rPr lang="en-US" dirty="0"/>
              <a:t>If we let x be the independent variable and y be the dependent variable, is it correct to say that y is a function of x, namely that y=f(x)? Why?</a:t>
            </a:r>
          </a:p>
          <a:p>
            <a:pPr marL="457200" indent="-457200">
              <a:buAutoNum type="alphaLcParenBoth"/>
            </a:pPr>
            <a:r>
              <a:rPr lang="en-US" dirty="0"/>
              <a:t>Based on the graph here, does Elate work? Justify your response.</a:t>
            </a:r>
          </a:p>
        </p:txBody>
      </p:sp>
      <p:grpSp>
        <p:nvGrpSpPr>
          <p:cNvPr id="16" name="Group 15">
            <a:extLst>
              <a:ext uri="{FF2B5EF4-FFF2-40B4-BE49-F238E27FC236}">
                <a16:creationId xmlns:a16="http://schemas.microsoft.com/office/drawing/2014/main" id="{95942B41-7156-4303-BB1E-734ED043A86A}"/>
              </a:ext>
            </a:extLst>
          </p:cNvPr>
          <p:cNvGrpSpPr/>
          <p:nvPr/>
        </p:nvGrpSpPr>
        <p:grpSpPr>
          <a:xfrm>
            <a:off x="1219200" y="1643243"/>
            <a:ext cx="5333992" cy="1817133"/>
            <a:chOff x="152408" y="1600200"/>
            <a:chExt cx="5333992" cy="1817133"/>
          </a:xfrm>
        </p:grpSpPr>
        <p:grpSp>
          <p:nvGrpSpPr>
            <p:cNvPr id="14" name="Group 13">
              <a:extLst>
                <a:ext uri="{FF2B5EF4-FFF2-40B4-BE49-F238E27FC236}">
                  <a16:creationId xmlns:a16="http://schemas.microsoft.com/office/drawing/2014/main" id="{0ADC362D-BA11-4C45-AD99-7831F81D1907}"/>
                </a:ext>
              </a:extLst>
            </p:cNvPr>
            <p:cNvGrpSpPr/>
            <p:nvPr/>
          </p:nvGrpSpPr>
          <p:grpSpPr>
            <a:xfrm>
              <a:off x="152408" y="1600200"/>
              <a:ext cx="5333992" cy="1371600"/>
              <a:chOff x="152408" y="1600200"/>
              <a:chExt cx="5333992" cy="1371600"/>
            </a:xfrm>
          </p:grpSpPr>
          <p:grpSp>
            <p:nvGrpSpPr>
              <p:cNvPr id="12" name="Group 11">
                <a:extLst>
                  <a:ext uri="{FF2B5EF4-FFF2-40B4-BE49-F238E27FC236}">
                    <a16:creationId xmlns:a16="http://schemas.microsoft.com/office/drawing/2014/main" id="{B25B4FA3-D73E-4609-AD0C-F787041681EE}"/>
                  </a:ext>
                </a:extLst>
              </p:cNvPr>
              <p:cNvGrpSpPr/>
              <p:nvPr/>
            </p:nvGrpSpPr>
            <p:grpSpPr>
              <a:xfrm>
                <a:off x="1600200" y="1600200"/>
                <a:ext cx="3886200" cy="1371600"/>
                <a:chOff x="1600200" y="1600200"/>
                <a:chExt cx="3886200" cy="1371600"/>
              </a:xfrm>
            </p:grpSpPr>
            <p:cxnSp>
              <p:nvCxnSpPr>
                <p:cNvPr id="5" name="Straight Connector 4">
                  <a:extLst>
                    <a:ext uri="{FF2B5EF4-FFF2-40B4-BE49-F238E27FC236}">
                      <a16:creationId xmlns:a16="http://schemas.microsoft.com/office/drawing/2014/main" id="{52171071-A684-40AF-B6A5-0F8BCDC2227C}"/>
                    </a:ext>
                  </a:extLst>
                </p:cNvPr>
                <p:cNvCxnSpPr>
                  <a:cxnSpLocks/>
                </p:cNvCxnSpPr>
                <p:nvPr/>
              </p:nvCxnSpPr>
              <p:spPr>
                <a:xfrm>
                  <a:off x="1600200" y="1600200"/>
                  <a:ext cx="0" cy="1371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A804AEC-549F-40AD-BA7C-B7CC34E812B9}"/>
                    </a:ext>
                  </a:extLst>
                </p:cNvPr>
                <p:cNvCxnSpPr>
                  <a:cxnSpLocks/>
                </p:cNvCxnSpPr>
                <p:nvPr/>
              </p:nvCxnSpPr>
              <p:spPr>
                <a:xfrm>
                  <a:off x="1600200" y="2971800"/>
                  <a:ext cx="38862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3" name="TextBox 12">
                <a:extLst>
                  <a:ext uri="{FF2B5EF4-FFF2-40B4-BE49-F238E27FC236}">
                    <a16:creationId xmlns:a16="http://schemas.microsoft.com/office/drawing/2014/main" id="{4E8CBB6E-C3D0-4845-A765-9E7A5040BB0E}"/>
                  </a:ext>
                </a:extLst>
              </p:cNvPr>
              <p:cNvSpPr txBox="1"/>
              <p:nvPr/>
            </p:nvSpPr>
            <p:spPr>
              <a:xfrm>
                <a:off x="152408" y="1916669"/>
                <a:ext cx="1447789" cy="738664"/>
              </a:xfrm>
              <a:prstGeom prst="rect">
                <a:avLst/>
              </a:prstGeom>
              <a:noFill/>
            </p:spPr>
            <p:txBody>
              <a:bodyPr wrap="square" rtlCol="0">
                <a:spAutoFit/>
              </a:bodyPr>
              <a:lstStyle/>
              <a:p>
                <a:r>
                  <a:rPr lang="en-US" sz="1400" b="1" dirty="0"/>
                  <a:t>Number of  Symptoms of Depression</a:t>
                </a:r>
              </a:p>
            </p:txBody>
          </p:sp>
        </p:grpSp>
        <p:sp>
          <p:nvSpPr>
            <p:cNvPr id="15" name="TextBox 14">
              <a:extLst>
                <a:ext uri="{FF2B5EF4-FFF2-40B4-BE49-F238E27FC236}">
                  <a16:creationId xmlns:a16="http://schemas.microsoft.com/office/drawing/2014/main" id="{44E21607-39D9-478E-97A1-F58401542BFF}"/>
                </a:ext>
              </a:extLst>
            </p:cNvPr>
            <p:cNvSpPr txBox="1"/>
            <p:nvPr/>
          </p:nvSpPr>
          <p:spPr>
            <a:xfrm>
              <a:off x="1752607" y="3048001"/>
              <a:ext cx="3581386" cy="369332"/>
            </a:xfrm>
            <a:prstGeom prst="rect">
              <a:avLst/>
            </a:prstGeom>
            <a:noFill/>
          </p:spPr>
          <p:txBody>
            <a:bodyPr wrap="square" rtlCol="0">
              <a:spAutoFit/>
            </a:bodyPr>
            <a:lstStyle/>
            <a:p>
              <a:r>
                <a:rPr lang="en-US" dirty="0"/>
                <a:t>      </a:t>
              </a:r>
              <a:r>
                <a:rPr lang="en-US" sz="1600" b="1" dirty="0"/>
                <a:t>Elate                         Placebo</a:t>
              </a:r>
              <a:endParaRPr lang="en-US" b="1" dirty="0"/>
            </a:p>
          </p:txBody>
        </p:sp>
      </p:grpSp>
    </p:spTree>
    <p:extLst>
      <p:ext uri="{BB962C8B-B14F-4D97-AF65-F5344CB8AC3E}">
        <p14:creationId xmlns:p14="http://schemas.microsoft.com/office/powerpoint/2010/main" val="2705620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Exercises</a:t>
            </a:r>
          </a:p>
        </p:txBody>
      </p:sp>
      <p:sp>
        <p:nvSpPr>
          <p:cNvPr id="3" name="Content Placeholder 2"/>
          <p:cNvSpPr>
            <a:spLocks noGrp="1"/>
          </p:cNvSpPr>
          <p:nvPr>
            <p:ph idx="1"/>
          </p:nvPr>
        </p:nvSpPr>
        <p:spPr>
          <a:xfrm>
            <a:off x="457200" y="2912815"/>
            <a:ext cx="8305800" cy="3640386"/>
          </a:xfrm>
        </p:spPr>
        <p:txBody>
          <a:bodyPr>
            <a:normAutofit fontScale="92500" lnSpcReduction="10000"/>
          </a:bodyPr>
          <a:lstStyle/>
          <a:p>
            <a:pPr marL="457200" lvl="0" indent="-457200">
              <a:buFont typeface="+mj-lt"/>
              <a:buAutoNum type="arabicPeriod" startAt="2"/>
            </a:pPr>
            <a:r>
              <a:rPr lang="en-US" sz="2400" dirty="0"/>
              <a:t>What is B - A in the diagram above?</a:t>
            </a:r>
            <a:r>
              <a:rPr lang="en-US" sz="2400" dirty="0">
                <a:solidFill>
                  <a:srgbClr val="FF0000"/>
                </a:solidFill>
              </a:rPr>
              <a:t>  (It is the gain in physical well-being due to the placebo effect, i.e., knowing that you are being helped.)</a:t>
            </a:r>
          </a:p>
          <a:p>
            <a:pPr marL="457200" indent="-457200">
              <a:buFont typeface="+mj-lt"/>
              <a:buAutoNum type="arabicPeriod" startAt="2"/>
            </a:pPr>
            <a:r>
              <a:rPr lang="en-US" sz="2400" dirty="0"/>
              <a:t>What is C - B in the above diagram?  </a:t>
            </a:r>
            <a:r>
              <a:rPr lang="en-US" sz="2400" dirty="0">
                <a:solidFill>
                  <a:srgbClr val="FF0000"/>
                </a:solidFill>
              </a:rPr>
              <a:t>(It is the additional gain in well-being due to the actual medication, Elate.)</a:t>
            </a:r>
          </a:p>
          <a:p>
            <a:pPr marL="457200" indent="-457200">
              <a:buFont typeface="+mj-lt"/>
              <a:buAutoNum type="arabicPeriod" startAt="2"/>
            </a:pPr>
            <a:r>
              <a:rPr lang="en-US" sz="2400" dirty="0"/>
              <a:t>If the difference C - B is signiﬁcant, what does this tell you about the effectiveness of Elate in lifting depression?</a:t>
            </a:r>
          </a:p>
          <a:p>
            <a:pPr marL="457200" indent="-457200">
              <a:buFont typeface="+mj-lt"/>
              <a:buAutoNum type="arabicPeriod" startAt="2"/>
            </a:pPr>
            <a:r>
              <a:rPr lang="en-US" sz="2400" dirty="0"/>
              <a:t>If C - B is small and insigniﬁcant, what does this tell you about </a:t>
            </a:r>
            <a:r>
              <a:rPr lang="en-US" sz="2400" dirty="0" err="1"/>
              <a:t>Elate’s</a:t>
            </a:r>
            <a:r>
              <a:rPr lang="en-US" sz="2400" dirty="0"/>
              <a:t> effectiveness?</a:t>
            </a:r>
          </a:p>
          <a:p>
            <a:endParaRPr lang="en-US" dirty="0"/>
          </a:p>
        </p:txBody>
      </p:sp>
      <p:grpSp>
        <p:nvGrpSpPr>
          <p:cNvPr id="11" name="Group 10">
            <a:extLst>
              <a:ext uri="{FF2B5EF4-FFF2-40B4-BE49-F238E27FC236}">
                <a16:creationId xmlns:a16="http://schemas.microsoft.com/office/drawing/2014/main" id="{0B82C84B-8FCF-4028-B051-826D856A34CE}"/>
              </a:ext>
            </a:extLst>
          </p:cNvPr>
          <p:cNvGrpSpPr/>
          <p:nvPr/>
        </p:nvGrpSpPr>
        <p:grpSpPr>
          <a:xfrm>
            <a:off x="704850" y="918882"/>
            <a:ext cx="7810500" cy="1600200"/>
            <a:chOff x="609600" y="3832738"/>
            <a:chExt cx="7696199" cy="2134779"/>
          </a:xfrm>
        </p:grpSpPr>
        <p:sp>
          <p:nvSpPr>
            <p:cNvPr id="17" name="TextBox 16">
              <a:extLst>
                <a:ext uri="{FF2B5EF4-FFF2-40B4-BE49-F238E27FC236}">
                  <a16:creationId xmlns:a16="http://schemas.microsoft.com/office/drawing/2014/main" id="{599364A6-5F83-4198-84AE-400C04D74177}"/>
                </a:ext>
              </a:extLst>
            </p:cNvPr>
            <p:cNvSpPr txBox="1"/>
            <p:nvPr/>
          </p:nvSpPr>
          <p:spPr>
            <a:xfrm>
              <a:off x="609600" y="4144108"/>
              <a:ext cx="1447800" cy="1200329"/>
            </a:xfrm>
            <a:prstGeom prst="rect">
              <a:avLst/>
            </a:prstGeom>
            <a:noFill/>
          </p:spPr>
          <p:txBody>
            <a:bodyPr wrap="square" rtlCol="0">
              <a:normAutofit fontScale="92500"/>
            </a:bodyPr>
            <a:lstStyle/>
            <a:p>
              <a:pPr algn="ctr"/>
              <a:r>
                <a:rPr lang="en-US" b="1" dirty="0"/>
                <a:t>Increasing feelings of good health</a:t>
              </a:r>
            </a:p>
          </p:txBody>
        </p:sp>
        <p:sp>
          <p:nvSpPr>
            <p:cNvPr id="18" name="TextBox 17">
              <a:extLst>
                <a:ext uri="{FF2B5EF4-FFF2-40B4-BE49-F238E27FC236}">
                  <a16:creationId xmlns:a16="http://schemas.microsoft.com/office/drawing/2014/main" id="{7E001380-E6EE-43C8-A0CE-78A95AB68C20}"/>
                </a:ext>
              </a:extLst>
            </p:cNvPr>
            <p:cNvSpPr txBox="1"/>
            <p:nvPr/>
          </p:nvSpPr>
          <p:spPr>
            <a:xfrm>
              <a:off x="2226651" y="5367352"/>
              <a:ext cx="3657600" cy="600165"/>
            </a:xfrm>
            <a:prstGeom prst="rect">
              <a:avLst/>
            </a:prstGeom>
            <a:noFill/>
          </p:spPr>
          <p:txBody>
            <a:bodyPr wrap="square" rtlCol="0">
              <a:normAutofit fontScale="77500" lnSpcReduction="20000"/>
            </a:bodyPr>
            <a:lstStyle/>
            <a:p>
              <a:pPr algn="ctr"/>
              <a:r>
                <a:rPr lang="en-US" b="1" dirty="0"/>
                <a:t>Psychological boost due to knowing you are being helped</a:t>
              </a:r>
            </a:p>
          </p:txBody>
        </p:sp>
        <p:cxnSp>
          <p:nvCxnSpPr>
            <p:cNvPr id="19" name="Straight Connector 18">
              <a:extLst>
                <a:ext uri="{FF2B5EF4-FFF2-40B4-BE49-F238E27FC236}">
                  <a16:creationId xmlns:a16="http://schemas.microsoft.com/office/drawing/2014/main" id="{B0469955-0F7F-4D2A-B680-3E9D4869F0F0}"/>
                </a:ext>
              </a:extLst>
            </p:cNvPr>
            <p:cNvCxnSpPr/>
            <p:nvPr/>
          </p:nvCxnSpPr>
          <p:spPr>
            <a:xfrm>
              <a:off x="2264751" y="5145917"/>
              <a:ext cx="2785698"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91C71A2-FC76-4A0D-8C4E-F8338513DDB6}"/>
                </a:ext>
              </a:extLst>
            </p:cNvPr>
            <p:cNvCxnSpPr/>
            <p:nvPr/>
          </p:nvCxnSpPr>
          <p:spPr>
            <a:xfrm>
              <a:off x="2264751" y="4707307"/>
              <a:ext cx="2785698" cy="0"/>
            </a:xfrm>
            <a:prstGeom prst="line">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ADD5020-858B-4A6C-8CC6-594AC29E9FD4}"/>
                </a:ext>
              </a:extLst>
            </p:cNvPr>
            <p:cNvCxnSpPr/>
            <p:nvPr/>
          </p:nvCxnSpPr>
          <p:spPr>
            <a:xfrm>
              <a:off x="2264751" y="4017404"/>
              <a:ext cx="2785698" cy="0"/>
            </a:xfrm>
            <a:prstGeom prst="line">
              <a:avLst/>
            </a:prstGeom>
            <a:ln>
              <a:solidFill>
                <a:schemeClr val="accent2">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909DD7F3-5978-4C69-938E-962867840B19}"/>
                </a:ext>
              </a:extLst>
            </p:cNvPr>
            <p:cNvSpPr txBox="1"/>
            <p:nvPr/>
          </p:nvSpPr>
          <p:spPr>
            <a:xfrm>
              <a:off x="5050448" y="4975105"/>
              <a:ext cx="3255351" cy="369332"/>
            </a:xfrm>
            <a:prstGeom prst="rect">
              <a:avLst/>
            </a:prstGeom>
            <a:noFill/>
          </p:spPr>
          <p:txBody>
            <a:bodyPr wrap="square" rtlCol="0">
              <a:spAutoFit/>
            </a:bodyPr>
            <a:lstStyle/>
            <a:p>
              <a:r>
                <a:rPr lang="en-US" dirty="0">
                  <a:solidFill>
                    <a:schemeClr val="accent1"/>
                  </a:solidFill>
                </a:rPr>
                <a:t>A = No meds given = Baseline</a:t>
              </a:r>
            </a:p>
          </p:txBody>
        </p:sp>
        <p:sp>
          <p:nvSpPr>
            <p:cNvPr id="23" name="TextBox 22">
              <a:extLst>
                <a:ext uri="{FF2B5EF4-FFF2-40B4-BE49-F238E27FC236}">
                  <a16:creationId xmlns:a16="http://schemas.microsoft.com/office/drawing/2014/main" id="{9F2291AA-7CB6-44FD-BC73-E6CA33A3F731}"/>
                </a:ext>
              </a:extLst>
            </p:cNvPr>
            <p:cNvSpPr txBox="1"/>
            <p:nvPr/>
          </p:nvSpPr>
          <p:spPr>
            <a:xfrm>
              <a:off x="5043521" y="4522641"/>
              <a:ext cx="2438400" cy="369332"/>
            </a:xfrm>
            <a:prstGeom prst="rect">
              <a:avLst/>
            </a:prstGeom>
            <a:noFill/>
          </p:spPr>
          <p:txBody>
            <a:bodyPr wrap="square" rtlCol="0">
              <a:spAutoFit/>
            </a:bodyPr>
            <a:lstStyle/>
            <a:p>
              <a:r>
                <a:rPr lang="en-US" dirty="0">
                  <a:solidFill>
                    <a:schemeClr val="accent3"/>
                  </a:solidFill>
                </a:rPr>
                <a:t>B = Placebo given</a:t>
              </a:r>
            </a:p>
          </p:txBody>
        </p:sp>
        <p:sp>
          <p:nvSpPr>
            <p:cNvPr id="24" name="TextBox 23">
              <a:extLst>
                <a:ext uri="{FF2B5EF4-FFF2-40B4-BE49-F238E27FC236}">
                  <a16:creationId xmlns:a16="http://schemas.microsoft.com/office/drawing/2014/main" id="{E19B213A-8276-4787-B7BD-5933E1F8A4DA}"/>
                </a:ext>
              </a:extLst>
            </p:cNvPr>
            <p:cNvSpPr txBox="1"/>
            <p:nvPr/>
          </p:nvSpPr>
          <p:spPr>
            <a:xfrm>
              <a:off x="5057376" y="3832738"/>
              <a:ext cx="2438400" cy="369332"/>
            </a:xfrm>
            <a:prstGeom prst="rect">
              <a:avLst/>
            </a:prstGeom>
            <a:noFill/>
          </p:spPr>
          <p:txBody>
            <a:bodyPr wrap="square" rtlCol="0">
              <a:spAutoFit/>
            </a:bodyPr>
            <a:lstStyle/>
            <a:p>
              <a:r>
                <a:rPr lang="en-US" dirty="0">
                  <a:solidFill>
                    <a:schemeClr val="accent2">
                      <a:lumMod val="75000"/>
                    </a:schemeClr>
                  </a:solidFill>
                </a:rPr>
                <a:t>C = Elate given</a:t>
              </a:r>
            </a:p>
          </p:txBody>
        </p:sp>
        <p:sp>
          <p:nvSpPr>
            <p:cNvPr id="25" name="Up-Down Arrow 49">
              <a:extLst>
                <a:ext uri="{FF2B5EF4-FFF2-40B4-BE49-F238E27FC236}">
                  <a16:creationId xmlns:a16="http://schemas.microsoft.com/office/drawing/2014/main" id="{111AB39D-A5CD-442D-8F65-4EB05F698D95}"/>
                </a:ext>
              </a:extLst>
            </p:cNvPr>
            <p:cNvSpPr/>
            <p:nvPr/>
          </p:nvSpPr>
          <p:spPr>
            <a:xfrm>
              <a:off x="3657600" y="4017404"/>
              <a:ext cx="95250" cy="689903"/>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6" name="Up-Down Arrow 50">
              <a:extLst>
                <a:ext uri="{FF2B5EF4-FFF2-40B4-BE49-F238E27FC236}">
                  <a16:creationId xmlns:a16="http://schemas.microsoft.com/office/drawing/2014/main" id="{24E02940-2059-4CCF-A051-C1E9897FAB2C}"/>
                </a:ext>
              </a:extLst>
            </p:cNvPr>
            <p:cNvSpPr/>
            <p:nvPr/>
          </p:nvSpPr>
          <p:spPr>
            <a:xfrm>
              <a:off x="3162300" y="4707307"/>
              <a:ext cx="121919" cy="43861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75F8536D-D226-408B-A833-20195AB69A6C}"/>
                </a:ext>
              </a:extLst>
            </p:cNvPr>
            <p:cNvSpPr txBox="1"/>
            <p:nvPr/>
          </p:nvSpPr>
          <p:spPr>
            <a:xfrm>
              <a:off x="3752850" y="4202070"/>
              <a:ext cx="3486150" cy="307777"/>
            </a:xfrm>
            <a:prstGeom prst="rect">
              <a:avLst/>
            </a:prstGeom>
            <a:noFill/>
          </p:spPr>
          <p:txBody>
            <a:bodyPr wrap="square" rtlCol="0">
              <a:spAutoFit/>
            </a:bodyPr>
            <a:lstStyle/>
            <a:p>
              <a:r>
                <a:rPr lang="en-US" sz="1400" dirty="0"/>
                <a:t>C-B</a:t>
              </a:r>
              <a:r>
                <a:rPr lang="en-US" sz="1400" b="1" dirty="0"/>
                <a:t> = Effect of Medication</a:t>
              </a:r>
            </a:p>
          </p:txBody>
        </p:sp>
        <p:sp>
          <p:nvSpPr>
            <p:cNvPr id="28" name="TextBox 27">
              <a:extLst>
                <a:ext uri="{FF2B5EF4-FFF2-40B4-BE49-F238E27FC236}">
                  <a16:creationId xmlns:a16="http://schemas.microsoft.com/office/drawing/2014/main" id="{F5EA6890-DA68-425F-A132-88A53136A869}"/>
                </a:ext>
              </a:extLst>
            </p:cNvPr>
            <p:cNvSpPr txBox="1"/>
            <p:nvPr/>
          </p:nvSpPr>
          <p:spPr>
            <a:xfrm>
              <a:off x="3284218" y="4776585"/>
              <a:ext cx="3116582" cy="307777"/>
            </a:xfrm>
            <a:prstGeom prst="rect">
              <a:avLst/>
            </a:prstGeom>
            <a:noFill/>
          </p:spPr>
          <p:txBody>
            <a:bodyPr wrap="square" rtlCol="0">
              <a:spAutoFit/>
            </a:bodyPr>
            <a:lstStyle/>
            <a:p>
              <a:r>
                <a:rPr lang="en-US" sz="1400" dirty="0"/>
                <a:t>B-A = </a:t>
              </a:r>
              <a:r>
                <a:rPr lang="en-US" sz="1400" b="1" dirty="0"/>
                <a:t>Placebo Effect</a:t>
              </a:r>
            </a:p>
          </p:txBody>
        </p:sp>
        <p:cxnSp>
          <p:nvCxnSpPr>
            <p:cNvPr id="29" name="Straight Arrow Connector 28">
              <a:extLst>
                <a:ext uri="{FF2B5EF4-FFF2-40B4-BE49-F238E27FC236}">
                  <a16:creationId xmlns:a16="http://schemas.microsoft.com/office/drawing/2014/main" id="{B1BE399B-5897-4566-84C2-9C58FDA16B6C}"/>
                </a:ext>
              </a:extLst>
            </p:cNvPr>
            <p:cNvCxnSpPr/>
            <p:nvPr/>
          </p:nvCxnSpPr>
          <p:spPr>
            <a:xfrm flipV="1">
              <a:off x="2057400" y="3832738"/>
              <a:ext cx="0" cy="1327033"/>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44271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Exercises</a:t>
            </a:r>
          </a:p>
        </p:txBody>
      </p:sp>
      <p:sp>
        <p:nvSpPr>
          <p:cNvPr id="3" name="Content Placeholder 2"/>
          <p:cNvSpPr>
            <a:spLocks noGrp="1"/>
          </p:cNvSpPr>
          <p:nvPr>
            <p:ph idx="1"/>
          </p:nvPr>
        </p:nvSpPr>
        <p:spPr>
          <a:xfrm>
            <a:off x="304800" y="990600"/>
            <a:ext cx="8305800" cy="5486400"/>
          </a:xfrm>
        </p:spPr>
        <p:txBody>
          <a:bodyPr>
            <a:normAutofit/>
          </a:bodyPr>
          <a:lstStyle/>
          <a:p>
            <a:pPr marL="457200" indent="-457200">
              <a:buFont typeface="+mj-lt"/>
              <a:buAutoNum type="arabicPeriod" startAt="6"/>
            </a:pPr>
            <a:r>
              <a:rPr lang="en-US" sz="2800" dirty="0"/>
              <a:t>Should the participants know whether they are getting a placebo or Elate? Why?</a:t>
            </a:r>
          </a:p>
          <a:p>
            <a:pPr marL="457200" indent="-457200">
              <a:buFont typeface="+mj-lt"/>
              <a:buAutoNum type="arabicPeriod" startAt="6"/>
            </a:pPr>
            <a:r>
              <a:rPr lang="en-US" sz="2800" dirty="0"/>
              <a:t>Should the psychiatrist who is rating the patients know who gets Elate and who get the placebo? Why?</a:t>
            </a:r>
          </a:p>
          <a:p>
            <a:pPr marL="457200" indent="-457200">
              <a:buFont typeface="+mj-lt"/>
              <a:buAutoNum type="arabicPeriod" startAt="6"/>
            </a:pPr>
            <a:r>
              <a:rPr lang="en-US" sz="2800" dirty="0"/>
              <a:t>Should the study above be done blind, double-blind, or neither? Why?</a:t>
            </a:r>
          </a:p>
          <a:p>
            <a:pPr marL="457200" indent="-457200">
              <a:buFont typeface="+mj-lt"/>
              <a:buAutoNum type="arabicPeriod" startAt="6"/>
            </a:pPr>
            <a:r>
              <a:rPr lang="en-US" sz="2800" dirty="0"/>
              <a:t>What are some possible control variables in our study here of Elate vs. placebo?</a:t>
            </a:r>
          </a:p>
          <a:p>
            <a:pPr marL="457200" indent="-457200">
              <a:buFont typeface="+mj-lt"/>
              <a:buAutoNum type="arabicPeriod" startAt="6"/>
            </a:pPr>
            <a:endParaRPr lang="en-US" sz="2800" dirty="0"/>
          </a:p>
        </p:txBody>
      </p:sp>
    </p:spTree>
    <p:extLst>
      <p:ext uri="{BB962C8B-B14F-4D97-AF65-F5344CB8AC3E}">
        <p14:creationId xmlns:p14="http://schemas.microsoft.com/office/powerpoint/2010/main" val="2998887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Problems</a:t>
            </a:r>
          </a:p>
        </p:txBody>
      </p:sp>
      <p:sp>
        <p:nvSpPr>
          <p:cNvPr id="3" name="Content Placeholder 2"/>
          <p:cNvSpPr>
            <a:spLocks noGrp="1"/>
          </p:cNvSpPr>
          <p:nvPr>
            <p:ph idx="1"/>
          </p:nvPr>
        </p:nvSpPr>
        <p:spPr>
          <a:xfrm>
            <a:off x="457200" y="990600"/>
            <a:ext cx="8305800" cy="5867400"/>
          </a:xfrm>
        </p:spPr>
        <p:txBody>
          <a:bodyPr>
            <a:normAutofit fontScale="85000" lnSpcReduction="20000"/>
          </a:bodyPr>
          <a:lstStyle/>
          <a:p>
            <a:pPr marL="457200" indent="-457200">
              <a:buFont typeface="+mj-lt"/>
              <a:buAutoNum type="arabicPeriod"/>
            </a:pPr>
            <a:r>
              <a:rPr lang="en-US" sz="2800" dirty="0"/>
              <a:t>Dr. Gary Steinberg of Stanford University School of Medicine has found that injecting stem cells into the brains of people that have had a stroke gets them walking again.  If this is the Experimental Group, who would you have as the Control Group.  What, if any procedures, would the control group undergo?  Discuss the ethics of such an experiment.  </a:t>
            </a:r>
          </a:p>
          <a:p>
            <a:pPr marL="457200" indent="-457200">
              <a:buFont typeface="+mj-lt"/>
              <a:buAutoNum type="arabicPeriod"/>
            </a:pPr>
            <a:r>
              <a:rPr lang="en-US" sz="2800" dirty="0"/>
              <a:t>Recently researchers have looked into the effects of stents on the progression of coronary artery disease in patients.  One group with coronary artery disease gets a stent.  What should we do for the control group in such studies?  Why?</a:t>
            </a:r>
          </a:p>
          <a:p>
            <a:pPr marL="457200" indent="-457200">
              <a:buFont typeface="+mj-lt"/>
              <a:buAutoNum type="arabicPeriod"/>
            </a:pPr>
            <a:r>
              <a:rPr lang="en-US" sz="2800" dirty="0"/>
              <a:t>An alternative treatment for coronary artery disease involves the use of medication.  Design an experiment where you compare the two treatments of stent and of medication. Identify the independent variable, its levels, and the dependent variable. </a:t>
            </a:r>
            <a:br>
              <a:rPr lang="en-US" sz="2800" dirty="0"/>
            </a:br>
            <a:r>
              <a:rPr lang="en-US" sz="2800" dirty="0"/>
              <a:t>What are some possible control variables here?</a:t>
            </a:r>
          </a:p>
          <a:p>
            <a:endParaRPr lang="en-US" dirty="0"/>
          </a:p>
        </p:txBody>
      </p:sp>
    </p:spTree>
    <p:extLst>
      <p:ext uri="{BB962C8B-B14F-4D97-AF65-F5344CB8AC3E}">
        <p14:creationId xmlns:p14="http://schemas.microsoft.com/office/powerpoint/2010/main" val="41616997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Custom 1">
      <a:dk1>
        <a:srgbClr val="000000"/>
      </a:dk1>
      <a:lt1>
        <a:srgbClr val="FFFFFF"/>
      </a:lt1>
      <a:dk2>
        <a:srgbClr val="D1282E"/>
      </a:dk2>
      <a:lt2>
        <a:srgbClr val="C8C8B1"/>
      </a:lt2>
      <a:accent1>
        <a:srgbClr val="9C1D22"/>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621</TotalTime>
  <Words>1242</Words>
  <Application>Microsoft Office PowerPoint</Application>
  <PresentationFormat>On-screen Show (4:3)</PresentationFormat>
  <Paragraphs>109</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Arial Black</vt:lpstr>
      <vt:lpstr>Calibri</vt:lpstr>
      <vt:lpstr>Essential</vt:lpstr>
      <vt:lpstr>How to Design an Experiment: Part I</vt:lpstr>
      <vt:lpstr>Motivation</vt:lpstr>
      <vt:lpstr>Learning Objectives</vt:lpstr>
      <vt:lpstr>Vocabulary</vt:lpstr>
      <vt:lpstr>Scenario #1</vt:lpstr>
      <vt:lpstr>Scenario #1</vt:lpstr>
      <vt:lpstr>Preliminary Exercises</vt:lpstr>
      <vt:lpstr>Information</vt:lpstr>
      <vt:lpstr>Information</vt:lpstr>
      <vt:lpstr>Information</vt:lpstr>
      <vt:lpstr>Information</vt:lpstr>
      <vt:lpstr>Information</vt:lpstr>
      <vt:lpstr>Exercises</vt:lpstr>
      <vt:lpstr>Exercises</vt:lpstr>
      <vt:lpstr>Exercises</vt:lpstr>
      <vt:lpstr>Problems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Student</dc:creator>
  <cp:lastModifiedBy>Admin</cp:lastModifiedBy>
  <cp:revision>90</cp:revision>
  <dcterms:created xsi:type="dcterms:W3CDTF">2012-11-05T21:40:56Z</dcterms:created>
  <dcterms:modified xsi:type="dcterms:W3CDTF">2021-01-04T02:50:04Z</dcterms:modified>
</cp:coreProperties>
</file>