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20" r:id="rId1"/>
  </p:sldMasterIdLst>
  <p:notesMasterIdLst>
    <p:notesMasterId r:id="rId15"/>
  </p:notesMasterIdLst>
  <p:handoutMasterIdLst>
    <p:handoutMasterId r:id="rId16"/>
  </p:handoutMasterIdLst>
  <p:sldIdLst>
    <p:sldId id="258" r:id="rId2"/>
    <p:sldId id="315" r:id="rId3"/>
    <p:sldId id="317" r:id="rId4"/>
    <p:sldId id="318" r:id="rId5"/>
    <p:sldId id="314" r:id="rId6"/>
    <p:sldId id="319" r:id="rId7"/>
    <p:sldId id="320" r:id="rId8"/>
    <p:sldId id="321" r:id="rId9"/>
    <p:sldId id="322" r:id="rId10"/>
    <p:sldId id="323" r:id="rId11"/>
    <p:sldId id="324" r:id="rId12"/>
    <p:sldId id="325" r:id="rId13"/>
    <p:sldId id="326" r:id="rId1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1F3B"/>
    <a:srgbClr val="E2425D"/>
    <a:srgbClr val="90F7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3" d="100"/>
          <a:sy n="73" d="100"/>
        </p:scale>
        <p:origin x="1080" y="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21194C5-077C-416E-9FD7-F63EC48EF2BC}"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B4CF5883-E62F-496E-9212-8EA3CA55C8CE}">
      <dgm:prSet phldrT="[Text]"/>
      <dgm:spPr>
        <a:solidFill>
          <a:schemeClr val="accent3"/>
        </a:solidFill>
      </dgm:spPr>
      <dgm:t>
        <a:bodyPr/>
        <a:lstStyle/>
        <a:p>
          <a:r>
            <a:rPr lang="en-US" dirty="0"/>
            <a:t>2 levels of the independent variable</a:t>
          </a:r>
        </a:p>
        <a:p>
          <a:r>
            <a:rPr lang="en-US" dirty="0"/>
            <a:t>(Dosage)</a:t>
          </a:r>
        </a:p>
      </dgm:t>
    </dgm:pt>
    <dgm:pt modelId="{F5745499-DB7B-4BB0-A025-698888E9B798}" type="parTrans" cxnId="{A1E9F05D-BDD6-4F84-91C7-06AD2CD0995C}">
      <dgm:prSet/>
      <dgm:spPr/>
      <dgm:t>
        <a:bodyPr/>
        <a:lstStyle/>
        <a:p>
          <a:endParaRPr lang="en-US"/>
        </a:p>
      </dgm:t>
    </dgm:pt>
    <dgm:pt modelId="{574688A4-0172-429A-8F71-17087ED8CA6C}" type="sibTrans" cxnId="{A1E9F05D-BDD6-4F84-91C7-06AD2CD0995C}">
      <dgm:prSet/>
      <dgm:spPr/>
      <dgm:t>
        <a:bodyPr/>
        <a:lstStyle/>
        <a:p>
          <a:endParaRPr lang="en-US"/>
        </a:p>
      </dgm:t>
    </dgm:pt>
    <dgm:pt modelId="{00B0203B-B958-451E-A1C5-DB584516B877}">
      <dgm:prSet phldrT="[Text]"/>
      <dgm:spPr>
        <a:solidFill>
          <a:schemeClr val="accent3"/>
        </a:solidFill>
      </dgm:spPr>
      <dgm:t>
        <a:bodyPr/>
        <a:lstStyle/>
        <a:p>
          <a:r>
            <a:rPr lang="en-US" dirty="0"/>
            <a:t>Control Group</a:t>
          </a:r>
        </a:p>
      </dgm:t>
    </dgm:pt>
    <dgm:pt modelId="{7F380A50-9155-46D1-9655-1DC40C520B71}" type="parTrans" cxnId="{97478CFB-4DA8-4B24-983F-41070EC5996F}">
      <dgm:prSet/>
      <dgm:spPr/>
      <dgm:t>
        <a:bodyPr/>
        <a:lstStyle/>
        <a:p>
          <a:endParaRPr lang="en-US"/>
        </a:p>
      </dgm:t>
    </dgm:pt>
    <dgm:pt modelId="{118BA285-8183-45EB-835D-2B82FFF34BB0}" type="sibTrans" cxnId="{97478CFB-4DA8-4B24-983F-41070EC5996F}">
      <dgm:prSet/>
      <dgm:spPr/>
      <dgm:t>
        <a:bodyPr/>
        <a:lstStyle/>
        <a:p>
          <a:endParaRPr lang="en-US"/>
        </a:p>
      </dgm:t>
    </dgm:pt>
    <dgm:pt modelId="{873EFCAA-572C-4096-92AF-C53194AA28F1}">
      <dgm:prSet phldrT="[Text]"/>
      <dgm:spPr>
        <a:solidFill>
          <a:schemeClr val="accent3"/>
        </a:solidFill>
      </dgm:spPr>
      <dgm:t>
        <a:bodyPr/>
        <a:lstStyle/>
        <a:p>
          <a:r>
            <a:rPr lang="en-US" dirty="0"/>
            <a:t>Experimental Group </a:t>
          </a:r>
        </a:p>
      </dgm:t>
    </dgm:pt>
    <dgm:pt modelId="{7C774A15-B53F-4C29-8ECD-8B9124ACF5E3}" type="sibTrans" cxnId="{52F289C2-888A-497E-A1A7-3807EA8A6B17}">
      <dgm:prSet/>
      <dgm:spPr/>
      <dgm:t>
        <a:bodyPr/>
        <a:lstStyle/>
        <a:p>
          <a:endParaRPr lang="en-US"/>
        </a:p>
      </dgm:t>
    </dgm:pt>
    <dgm:pt modelId="{3267927E-4E3B-444A-B5FE-56B3DCBB8CFA}" type="parTrans" cxnId="{52F289C2-888A-497E-A1A7-3807EA8A6B17}">
      <dgm:prSet/>
      <dgm:spPr/>
      <dgm:t>
        <a:bodyPr/>
        <a:lstStyle/>
        <a:p>
          <a:endParaRPr lang="en-US"/>
        </a:p>
      </dgm:t>
    </dgm:pt>
    <dgm:pt modelId="{F60E914D-D01E-4480-9206-06D1E813112F}" type="pres">
      <dgm:prSet presAssocID="{521194C5-077C-416E-9FD7-F63EC48EF2BC}" presName="diagram" presStyleCnt="0">
        <dgm:presLayoutVars>
          <dgm:chPref val="1"/>
          <dgm:dir/>
          <dgm:animOne val="branch"/>
          <dgm:animLvl val="lvl"/>
          <dgm:resizeHandles val="exact"/>
        </dgm:presLayoutVars>
      </dgm:prSet>
      <dgm:spPr/>
    </dgm:pt>
    <dgm:pt modelId="{E13DF2C3-FC13-4B13-84C6-96826F0383CA}" type="pres">
      <dgm:prSet presAssocID="{B4CF5883-E62F-496E-9212-8EA3CA55C8CE}" presName="root1" presStyleCnt="0"/>
      <dgm:spPr/>
    </dgm:pt>
    <dgm:pt modelId="{17D82E10-9F4E-43EF-BA3C-F67E4B7C91CB}" type="pres">
      <dgm:prSet presAssocID="{B4CF5883-E62F-496E-9212-8EA3CA55C8CE}" presName="LevelOneTextNode" presStyleLbl="node0" presStyleIdx="0" presStyleCnt="1" custLinFactNeighborX="-54000">
        <dgm:presLayoutVars>
          <dgm:chPref val="3"/>
        </dgm:presLayoutVars>
      </dgm:prSet>
      <dgm:spPr/>
    </dgm:pt>
    <dgm:pt modelId="{A85204C1-E825-46DE-B622-D57DDC7D7DA1}" type="pres">
      <dgm:prSet presAssocID="{B4CF5883-E62F-496E-9212-8EA3CA55C8CE}" presName="level2hierChild" presStyleCnt="0"/>
      <dgm:spPr/>
    </dgm:pt>
    <dgm:pt modelId="{F92E3722-4DB3-49CC-B840-CF7861791CAF}" type="pres">
      <dgm:prSet presAssocID="{3267927E-4E3B-444A-B5FE-56B3DCBB8CFA}" presName="conn2-1" presStyleLbl="parChTrans1D2" presStyleIdx="0" presStyleCnt="2"/>
      <dgm:spPr/>
    </dgm:pt>
    <dgm:pt modelId="{6875B699-F1A5-4D39-8244-7A190507E362}" type="pres">
      <dgm:prSet presAssocID="{3267927E-4E3B-444A-B5FE-56B3DCBB8CFA}" presName="connTx" presStyleLbl="parChTrans1D2" presStyleIdx="0" presStyleCnt="2"/>
      <dgm:spPr/>
    </dgm:pt>
    <dgm:pt modelId="{7CCC45C9-51AF-412E-BEE1-AC39395A2E3E}" type="pres">
      <dgm:prSet presAssocID="{873EFCAA-572C-4096-92AF-C53194AA28F1}" presName="root2" presStyleCnt="0"/>
      <dgm:spPr/>
    </dgm:pt>
    <dgm:pt modelId="{25543FD5-7663-4624-91BD-76D6A523B8B1}" type="pres">
      <dgm:prSet presAssocID="{873EFCAA-572C-4096-92AF-C53194AA28F1}" presName="LevelTwoTextNode" presStyleLbl="node2" presStyleIdx="0" presStyleCnt="2" custLinFactNeighborX="6" custLinFactNeighborY="-4535">
        <dgm:presLayoutVars>
          <dgm:chPref val="3"/>
        </dgm:presLayoutVars>
      </dgm:prSet>
      <dgm:spPr/>
    </dgm:pt>
    <dgm:pt modelId="{29EE77AD-84D1-4221-909A-B56A47A9D9D5}" type="pres">
      <dgm:prSet presAssocID="{873EFCAA-572C-4096-92AF-C53194AA28F1}" presName="level3hierChild" presStyleCnt="0"/>
      <dgm:spPr/>
    </dgm:pt>
    <dgm:pt modelId="{D7E47211-B79D-4F04-8433-9CA93E304009}" type="pres">
      <dgm:prSet presAssocID="{7F380A50-9155-46D1-9655-1DC40C520B71}" presName="conn2-1" presStyleLbl="parChTrans1D2" presStyleIdx="1" presStyleCnt="2"/>
      <dgm:spPr/>
    </dgm:pt>
    <dgm:pt modelId="{848627C6-387C-477D-82CD-91D894C74642}" type="pres">
      <dgm:prSet presAssocID="{7F380A50-9155-46D1-9655-1DC40C520B71}" presName="connTx" presStyleLbl="parChTrans1D2" presStyleIdx="1" presStyleCnt="2"/>
      <dgm:spPr/>
    </dgm:pt>
    <dgm:pt modelId="{B258AEAC-C337-452B-B515-988B6A95CBCD}" type="pres">
      <dgm:prSet presAssocID="{00B0203B-B958-451E-A1C5-DB584516B877}" presName="root2" presStyleCnt="0"/>
      <dgm:spPr/>
    </dgm:pt>
    <dgm:pt modelId="{DA9E7B6B-F4BE-4E7E-A779-DE4D1BFB3767}" type="pres">
      <dgm:prSet presAssocID="{00B0203B-B958-451E-A1C5-DB584516B877}" presName="LevelTwoTextNode" presStyleLbl="node2" presStyleIdx="1" presStyleCnt="2">
        <dgm:presLayoutVars>
          <dgm:chPref val="3"/>
        </dgm:presLayoutVars>
      </dgm:prSet>
      <dgm:spPr/>
    </dgm:pt>
    <dgm:pt modelId="{B088C943-BFC3-4907-A63F-4F83C03819F9}" type="pres">
      <dgm:prSet presAssocID="{00B0203B-B958-451E-A1C5-DB584516B877}" presName="level3hierChild" presStyleCnt="0"/>
      <dgm:spPr/>
    </dgm:pt>
  </dgm:ptLst>
  <dgm:cxnLst>
    <dgm:cxn modelId="{1A3BF103-E01A-4832-9DE3-395CF6DD65C5}" type="presOf" srcId="{B4CF5883-E62F-496E-9212-8EA3CA55C8CE}" destId="{17D82E10-9F4E-43EF-BA3C-F67E4B7C91CB}" srcOrd="0" destOrd="0" presId="urn:microsoft.com/office/officeart/2005/8/layout/hierarchy2"/>
    <dgm:cxn modelId="{76028B26-7701-4A49-9B56-F81F022D86C1}" type="presOf" srcId="{3267927E-4E3B-444A-B5FE-56B3DCBB8CFA}" destId="{F92E3722-4DB3-49CC-B840-CF7861791CAF}" srcOrd="0" destOrd="0" presId="urn:microsoft.com/office/officeart/2005/8/layout/hierarchy2"/>
    <dgm:cxn modelId="{9845233C-30B0-42AC-859C-8AC2A1188843}" type="presOf" srcId="{3267927E-4E3B-444A-B5FE-56B3DCBB8CFA}" destId="{6875B699-F1A5-4D39-8244-7A190507E362}" srcOrd="1" destOrd="0" presId="urn:microsoft.com/office/officeart/2005/8/layout/hierarchy2"/>
    <dgm:cxn modelId="{A1E9F05D-BDD6-4F84-91C7-06AD2CD0995C}" srcId="{521194C5-077C-416E-9FD7-F63EC48EF2BC}" destId="{B4CF5883-E62F-496E-9212-8EA3CA55C8CE}" srcOrd="0" destOrd="0" parTransId="{F5745499-DB7B-4BB0-A025-698888E9B798}" sibTransId="{574688A4-0172-429A-8F71-17087ED8CA6C}"/>
    <dgm:cxn modelId="{E707835E-A971-47F4-BA87-C90F7C08E361}" type="presOf" srcId="{7F380A50-9155-46D1-9655-1DC40C520B71}" destId="{D7E47211-B79D-4F04-8433-9CA93E304009}" srcOrd="0" destOrd="0" presId="urn:microsoft.com/office/officeart/2005/8/layout/hierarchy2"/>
    <dgm:cxn modelId="{78514C63-E776-4B04-9CB1-6BE60E5F0234}" type="presOf" srcId="{00B0203B-B958-451E-A1C5-DB584516B877}" destId="{DA9E7B6B-F4BE-4E7E-A779-DE4D1BFB3767}" srcOrd="0" destOrd="0" presId="urn:microsoft.com/office/officeart/2005/8/layout/hierarchy2"/>
    <dgm:cxn modelId="{A83B2088-C8F5-4352-8627-582CC643AB17}" type="presOf" srcId="{7F380A50-9155-46D1-9655-1DC40C520B71}" destId="{848627C6-387C-477D-82CD-91D894C74642}" srcOrd="1" destOrd="0" presId="urn:microsoft.com/office/officeart/2005/8/layout/hierarchy2"/>
    <dgm:cxn modelId="{4940CD8B-6483-4FB6-B685-1B996C468112}" type="presOf" srcId="{873EFCAA-572C-4096-92AF-C53194AA28F1}" destId="{25543FD5-7663-4624-91BD-76D6A523B8B1}" srcOrd="0" destOrd="0" presId="urn:microsoft.com/office/officeart/2005/8/layout/hierarchy2"/>
    <dgm:cxn modelId="{22D2A0C0-32D5-46E8-B41E-0E33570FE957}" type="presOf" srcId="{521194C5-077C-416E-9FD7-F63EC48EF2BC}" destId="{F60E914D-D01E-4480-9206-06D1E813112F}" srcOrd="0" destOrd="0" presId="urn:microsoft.com/office/officeart/2005/8/layout/hierarchy2"/>
    <dgm:cxn modelId="{52F289C2-888A-497E-A1A7-3807EA8A6B17}" srcId="{B4CF5883-E62F-496E-9212-8EA3CA55C8CE}" destId="{873EFCAA-572C-4096-92AF-C53194AA28F1}" srcOrd="0" destOrd="0" parTransId="{3267927E-4E3B-444A-B5FE-56B3DCBB8CFA}" sibTransId="{7C774A15-B53F-4C29-8ECD-8B9124ACF5E3}"/>
    <dgm:cxn modelId="{97478CFB-4DA8-4B24-983F-41070EC5996F}" srcId="{B4CF5883-E62F-496E-9212-8EA3CA55C8CE}" destId="{00B0203B-B958-451E-A1C5-DB584516B877}" srcOrd="1" destOrd="0" parTransId="{7F380A50-9155-46D1-9655-1DC40C520B71}" sibTransId="{118BA285-8183-45EB-835D-2B82FFF34BB0}"/>
    <dgm:cxn modelId="{83A984FC-AB4B-4E17-B08A-D5E64FD011BB}" type="presParOf" srcId="{F60E914D-D01E-4480-9206-06D1E813112F}" destId="{E13DF2C3-FC13-4B13-84C6-96826F0383CA}" srcOrd="0" destOrd="0" presId="urn:microsoft.com/office/officeart/2005/8/layout/hierarchy2"/>
    <dgm:cxn modelId="{8CCEE5A3-A398-4D2C-9B2D-269C6093C9C3}" type="presParOf" srcId="{E13DF2C3-FC13-4B13-84C6-96826F0383CA}" destId="{17D82E10-9F4E-43EF-BA3C-F67E4B7C91CB}" srcOrd="0" destOrd="0" presId="urn:microsoft.com/office/officeart/2005/8/layout/hierarchy2"/>
    <dgm:cxn modelId="{45E87F2C-40FE-4EC4-9AF2-4692546DE750}" type="presParOf" srcId="{E13DF2C3-FC13-4B13-84C6-96826F0383CA}" destId="{A85204C1-E825-46DE-B622-D57DDC7D7DA1}" srcOrd="1" destOrd="0" presId="urn:microsoft.com/office/officeart/2005/8/layout/hierarchy2"/>
    <dgm:cxn modelId="{008B4D2D-1103-49B1-BD8F-492ADA4147C5}" type="presParOf" srcId="{A85204C1-E825-46DE-B622-D57DDC7D7DA1}" destId="{F92E3722-4DB3-49CC-B840-CF7861791CAF}" srcOrd="0" destOrd="0" presId="urn:microsoft.com/office/officeart/2005/8/layout/hierarchy2"/>
    <dgm:cxn modelId="{15B68083-A6EE-4165-98AC-F678EB1863F7}" type="presParOf" srcId="{F92E3722-4DB3-49CC-B840-CF7861791CAF}" destId="{6875B699-F1A5-4D39-8244-7A190507E362}" srcOrd="0" destOrd="0" presId="urn:microsoft.com/office/officeart/2005/8/layout/hierarchy2"/>
    <dgm:cxn modelId="{F6F86AD2-D5A3-4490-A84D-0F4EE21E50F4}" type="presParOf" srcId="{A85204C1-E825-46DE-B622-D57DDC7D7DA1}" destId="{7CCC45C9-51AF-412E-BEE1-AC39395A2E3E}" srcOrd="1" destOrd="0" presId="urn:microsoft.com/office/officeart/2005/8/layout/hierarchy2"/>
    <dgm:cxn modelId="{EEC7CB7B-513C-48BA-8774-24415D23DC9C}" type="presParOf" srcId="{7CCC45C9-51AF-412E-BEE1-AC39395A2E3E}" destId="{25543FD5-7663-4624-91BD-76D6A523B8B1}" srcOrd="0" destOrd="0" presId="urn:microsoft.com/office/officeart/2005/8/layout/hierarchy2"/>
    <dgm:cxn modelId="{C21A2998-A4CE-4707-9589-7EDFA9CC9FEF}" type="presParOf" srcId="{7CCC45C9-51AF-412E-BEE1-AC39395A2E3E}" destId="{29EE77AD-84D1-4221-909A-B56A47A9D9D5}" srcOrd="1" destOrd="0" presId="urn:microsoft.com/office/officeart/2005/8/layout/hierarchy2"/>
    <dgm:cxn modelId="{D0115A99-6990-4B37-99FF-9D3D28A69C26}" type="presParOf" srcId="{A85204C1-E825-46DE-B622-D57DDC7D7DA1}" destId="{D7E47211-B79D-4F04-8433-9CA93E304009}" srcOrd="2" destOrd="0" presId="urn:microsoft.com/office/officeart/2005/8/layout/hierarchy2"/>
    <dgm:cxn modelId="{5EB4AD1E-A31F-4A98-A0FB-992B88C636FD}" type="presParOf" srcId="{D7E47211-B79D-4F04-8433-9CA93E304009}" destId="{848627C6-387C-477D-82CD-91D894C74642}" srcOrd="0" destOrd="0" presId="urn:microsoft.com/office/officeart/2005/8/layout/hierarchy2"/>
    <dgm:cxn modelId="{E3735FE9-26DD-4000-B4FE-1041652755ED}" type="presParOf" srcId="{A85204C1-E825-46DE-B622-D57DDC7D7DA1}" destId="{B258AEAC-C337-452B-B515-988B6A95CBCD}" srcOrd="3" destOrd="0" presId="urn:microsoft.com/office/officeart/2005/8/layout/hierarchy2"/>
    <dgm:cxn modelId="{8F539821-0335-49CA-AFB1-BF667E8C9EEC}" type="presParOf" srcId="{B258AEAC-C337-452B-B515-988B6A95CBCD}" destId="{DA9E7B6B-F4BE-4E7E-A779-DE4D1BFB3767}" srcOrd="0" destOrd="0" presId="urn:microsoft.com/office/officeart/2005/8/layout/hierarchy2"/>
    <dgm:cxn modelId="{03B92740-C534-4A4B-9A57-C7D86C39ECF4}" type="presParOf" srcId="{B258AEAC-C337-452B-B515-988B6A95CBCD}" destId="{B088C943-BFC3-4907-A63F-4F83C03819F9}"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1194C5-077C-416E-9FD7-F63EC48EF2BC}"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B4CF5883-E62F-496E-9212-8EA3CA55C8CE}">
      <dgm:prSet phldrT="[Text]" custT="1"/>
      <dgm:spPr>
        <a:solidFill>
          <a:schemeClr val="accent3"/>
        </a:solidFill>
      </dgm:spPr>
      <dgm:t>
        <a:bodyPr/>
        <a:lstStyle/>
        <a:p>
          <a:r>
            <a:rPr lang="en-US" sz="1800" dirty="0"/>
            <a:t>3 levels of the independent variable</a:t>
          </a:r>
        </a:p>
        <a:p>
          <a:r>
            <a:rPr lang="en-US" sz="1800" dirty="0"/>
            <a:t>(Dosage)</a:t>
          </a:r>
        </a:p>
      </dgm:t>
    </dgm:pt>
    <dgm:pt modelId="{F5745499-DB7B-4BB0-A025-698888E9B798}" type="parTrans" cxnId="{A1E9F05D-BDD6-4F84-91C7-06AD2CD0995C}">
      <dgm:prSet/>
      <dgm:spPr/>
      <dgm:t>
        <a:bodyPr/>
        <a:lstStyle/>
        <a:p>
          <a:endParaRPr lang="en-US"/>
        </a:p>
      </dgm:t>
    </dgm:pt>
    <dgm:pt modelId="{574688A4-0172-429A-8F71-17087ED8CA6C}" type="sibTrans" cxnId="{A1E9F05D-BDD6-4F84-91C7-06AD2CD0995C}">
      <dgm:prSet/>
      <dgm:spPr/>
      <dgm:t>
        <a:bodyPr/>
        <a:lstStyle/>
        <a:p>
          <a:endParaRPr lang="en-US"/>
        </a:p>
      </dgm:t>
    </dgm:pt>
    <dgm:pt modelId="{873EFCAA-572C-4096-92AF-C53194AA28F1}">
      <dgm:prSet phldrT="[Text]" custT="1"/>
      <dgm:spPr>
        <a:solidFill>
          <a:schemeClr val="accent3"/>
        </a:solidFill>
      </dgm:spPr>
      <dgm:t>
        <a:bodyPr/>
        <a:lstStyle/>
        <a:p>
          <a:r>
            <a:rPr lang="en-US" sz="2800" dirty="0"/>
            <a:t>Experimental Group I</a:t>
          </a:r>
        </a:p>
      </dgm:t>
    </dgm:pt>
    <dgm:pt modelId="{3267927E-4E3B-444A-B5FE-56B3DCBB8CFA}" type="parTrans" cxnId="{52F289C2-888A-497E-A1A7-3807EA8A6B17}">
      <dgm:prSet/>
      <dgm:spPr/>
      <dgm:t>
        <a:bodyPr/>
        <a:lstStyle/>
        <a:p>
          <a:endParaRPr lang="en-US"/>
        </a:p>
      </dgm:t>
    </dgm:pt>
    <dgm:pt modelId="{7C774A15-B53F-4C29-8ECD-8B9124ACF5E3}" type="sibTrans" cxnId="{52F289C2-888A-497E-A1A7-3807EA8A6B17}">
      <dgm:prSet/>
      <dgm:spPr/>
      <dgm:t>
        <a:bodyPr/>
        <a:lstStyle/>
        <a:p>
          <a:endParaRPr lang="en-US"/>
        </a:p>
      </dgm:t>
    </dgm:pt>
    <dgm:pt modelId="{00B0203B-B958-451E-A1C5-DB584516B877}">
      <dgm:prSet phldrT="[Text]" custT="1"/>
      <dgm:spPr>
        <a:solidFill>
          <a:schemeClr val="accent3"/>
        </a:solidFill>
      </dgm:spPr>
      <dgm:t>
        <a:bodyPr/>
        <a:lstStyle/>
        <a:p>
          <a:r>
            <a:rPr lang="en-US" sz="2800" dirty="0"/>
            <a:t>Experimental Group II</a:t>
          </a:r>
        </a:p>
      </dgm:t>
    </dgm:pt>
    <dgm:pt modelId="{7F380A50-9155-46D1-9655-1DC40C520B71}" type="parTrans" cxnId="{97478CFB-4DA8-4B24-983F-41070EC5996F}">
      <dgm:prSet/>
      <dgm:spPr/>
      <dgm:t>
        <a:bodyPr/>
        <a:lstStyle/>
        <a:p>
          <a:endParaRPr lang="en-US"/>
        </a:p>
      </dgm:t>
    </dgm:pt>
    <dgm:pt modelId="{118BA285-8183-45EB-835D-2B82FFF34BB0}" type="sibTrans" cxnId="{97478CFB-4DA8-4B24-983F-41070EC5996F}">
      <dgm:prSet/>
      <dgm:spPr/>
      <dgm:t>
        <a:bodyPr/>
        <a:lstStyle/>
        <a:p>
          <a:endParaRPr lang="en-US"/>
        </a:p>
      </dgm:t>
    </dgm:pt>
    <dgm:pt modelId="{4EBC1123-B4C5-4BEB-B141-439469331640}">
      <dgm:prSet custT="1"/>
      <dgm:spPr>
        <a:solidFill>
          <a:schemeClr val="accent3"/>
        </a:solidFill>
      </dgm:spPr>
      <dgm:t>
        <a:bodyPr/>
        <a:lstStyle/>
        <a:p>
          <a:r>
            <a:rPr lang="en-US" sz="2800" dirty="0"/>
            <a:t>Control Group</a:t>
          </a:r>
        </a:p>
      </dgm:t>
    </dgm:pt>
    <dgm:pt modelId="{8A82A455-018A-4892-9A78-0C7847A812E3}" type="parTrans" cxnId="{79BD9EC7-DD72-412E-86D8-C7057F79D97B}">
      <dgm:prSet/>
      <dgm:spPr/>
      <dgm:t>
        <a:bodyPr/>
        <a:lstStyle/>
        <a:p>
          <a:endParaRPr lang="en-US"/>
        </a:p>
      </dgm:t>
    </dgm:pt>
    <dgm:pt modelId="{D477B982-74D3-4AD4-BB9D-557FFE0B7BE8}" type="sibTrans" cxnId="{79BD9EC7-DD72-412E-86D8-C7057F79D97B}">
      <dgm:prSet/>
      <dgm:spPr/>
      <dgm:t>
        <a:bodyPr/>
        <a:lstStyle/>
        <a:p>
          <a:endParaRPr lang="en-US"/>
        </a:p>
      </dgm:t>
    </dgm:pt>
    <dgm:pt modelId="{F60E914D-D01E-4480-9206-06D1E813112F}" type="pres">
      <dgm:prSet presAssocID="{521194C5-077C-416E-9FD7-F63EC48EF2BC}" presName="diagram" presStyleCnt="0">
        <dgm:presLayoutVars>
          <dgm:chPref val="1"/>
          <dgm:dir/>
          <dgm:animOne val="branch"/>
          <dgm:animLvl val="lvl"/>
          <dgm:resizeHandles val="exact"/>
        </dgm:presLayoutVars>
      </dgm:prSet>
      <dgm:spPr/>
    </dgm:pt>
    <dgm:pt modelId="{E13DF2C3-FC13-4B13-84C6-96826F0383CA}" type="pres">
      <dgm:prSet presAssocID="{B4CF5883-E62F-496E-9212-8EA3CA55C8CE}" presName="root1" presStyleCnt="0"/>
      <dgm:spPr/>
    </dgm:pt>
    <dgm:pt modelId="{17D82E10-9F4E-43EF-BA3C-F67E4B7C91CB}" type="pres">
      <dgm:prSet presAssocID="{B4CF5883-E62F-496E-9212-8EA3CA55C8CE}" presName="LevelOneTextNode" presStyleLbl="node0" presStyleIdx="0" presStyleCnt="1" custScaleY="233696" custLinFactNeighborX="-54000">
        <dgm:presLayoutVars>
          <dgm:chPref val="3"/>
        </dgm:presLayoutVars>
      </dgm:prSet>
      <dgm:spPr/>
    </dgm:pt>
    <dgm:pt modelId="{A85204C1-E825-46DE-B622-D57DDC7D7DA1}" type="pres">
      <dgm:prSet presAssocID="{B4CF5883-E62F-496E-9212-8EA3CA55C8CE}" presName="level2hierChild" presStyleCnt="0"/>
      <dgm:spPr/>
    </dgm:pt>
    <dgm:pt modelId="{F92E3722-4DB3-49CC-B840-CF7861791CAF}" type="pres">
      <dgm:prSet presAssocID="{3267927E-4E3B-444A-B5FE-56B3DCBB8CFA}" presName="conn2-1" presStyleLbl="parChTrans1D2" presStyleIdx="0" presStyleCnt="3"/>
      <dgm:spPr/>
    </dgm:pt>
    <dgm:pt modelId="{6875B699-F1A5-4D39-8244-7A190507E362}" type="pres">
      <dgm:prSet presAssocID="{3267927E-4E3B-444A-B5FE-56B3DCBB8CFA}" presName="connTx" presStyleLbl="parChTrans1D2" presStyleIdx="0" presStyleCnt="3"/>
      <dgm:spPr/>
    </dgm:pt>
    <dgm:pt modelId="{7CCC45C9-51AF-412E-BEE1-AC39395A2E3E}" type="pres">
      <dgm:prSet presAssocID="{873EFCAA-572C-4096-92AF-C53194AA28F1}" presName="root2" presStyleCnt="0"/>
      <dgm:spPr/>
    </dgm:pt>
    <dgm:pt modelId="{25543FD5-7663-4624-91BD-76D6A523B8B1}" type="pres">
      <dgm:prSet presAssocID="{873EFCAA-572C-4096-92AF-C53194AA28F1}" presName="LevelTwoTextNode" presStyleLbl="node2" presStyleIdx="0" presStyleCnt="3" custScaleX="195405">
        <dgm:presLayoutVars>
          <dgm:chPref val="3"/>
        </dgm:presLayoutVars>
      </dgm:prSet>
      <dgm:spPr/>
    </dgm:pt>
    <dgm:pt modelId="{29EE77AD-84D1-4221-909A-B56A47A9D9D5}" type="pres">
      <dgm:prSet presAssocID="{873EFCAA-572C-4096-92AF-C53194AA28F1}" presName="level3hierChild" presStyleCnt="0"/>
      <dgm:spPr/>
    </dgm:pt>
    <dgm:pt modelId="{D7E47211-B79D-4F04-8433-9CA93E304009}" type="pres">
      <dgm:prSet presAssocID="{7F380A50-9155-46D1-9655-1DC40C520B71}" presName="conn2-1" presStyleLbl="parChTrans1D2" presStyleIdx="1" presStyleCnt="3"/>
      <dgm:spPr/>
    </dgm:pt>
    <dgm:pt modelId="{848627C6-387C-477D-82CD-91D894C74642}" type="pres">
      <dgm:prSet presAssocID="{7F380A50-9155-46D1-9655-1DC40C520B71}" presName="connTx" presStyleLbl="parChTrans1D2" presStyleIdx="1" presStyleCnt="3"/>
      <dgm:spPr/>
    </dgm:pt>
    <dgm:pt modelId="{B258AEAC-C337-452B-B515-988B6A95CBCD}" type="pres">
      <dgm:prSet presAssocID="{00B0203B-B958-451E-A1C5-DB584516B877}" presName="root2" presStyleCnt="0"/>
      <dgm:spPr/>
    </dgm:pt>
    <dgm:pt modelId="{DA9E7B6B-F4BE-4E7E-A779-DE4D1BFB3767}" type="pres">
      <dgm:prSet presAssocID="{00B0203B-B958-451E-A1C5-DB584516B877}" presName="LevelTwoTextNode" presStyleLbl="node2" presStyleIdx="1" presStyleCnt="3" custScaleX="195405" custLinFactNeighborX="582" custLinFactNeighborY="-10196">
        <dgm:presLayoutVars>
          <dgm:chPref val="3"/>
        </dgm:presLayoutVars>
      </dgm:prSet>
      <dgm:spPr/>
    </dgm:pt>
    <dgm:pt modelId="{B088C943-BFC3-4907-A63F-4F83C03819F9}" type="pres">
      <dgm:prSet presAssocID="{00B0203B-B958-451E-A1C5-DB584516B877}" presName="level3hierChild" presStyleCnt="0"/>
      <dgm:spPr/>
    </dgm:pt>
    <dgm:pt modelId="{F374AFB5-8D07-4A50-A42F-AD11A670D3AF}" type="pres">
      <dgm:prSet presAssocID="{8A82A455-018A-4892-9A78-0C7847A812E3}" presName="conn2-1" presStyleLbl="parChTrans1D2" presStyleIdx="2" presStyleCnt="3"/>
      <dgm:spPr/>
    </dgm:pt>
    <dgm:pt modelId="{48BE9E6A-6943-4669-9D8B-B925BA206B47}" type="pres">
      <dgm:prSet presAssocID="{8A82A455-018A-4892-9A78-0C7847A812E3}" presName="connTx" presStyleLbl="parChTrans1D2" presStyleIdx="2" presStyleCnt="3"/>
      <dgm:spPr/>
    </dgm:pt>
    <dgm:pt modelId="{BF3885CD-3E21-43E2-B02A-711E3DFBE010}" type="pres">
      <dgm:prSet presAssocID="{4EBC1123-B4C5-4BEB-B141-439469331640}" presName="root2" presStyleCnt="0"/>
      <dgm:spPr/>
    </dgm:pt>
    <dgm:pt modelId="{C6ADF5D4-4D19-4F2A-8445-2C4D13A5C08C}" type="pres">
      <dgm:prSet presAssocID="{4EBC1123-B4C5-4BEB-B141-439469331640}" presName="LevelTwoTextNode" presStyleLbl="node2" presStyleIdx="2" presStyleCnt="3" custScaleX="195405">
        <dgm:presLayoutVars>
          <dgm:chPref val="3"/>
        </dgm:presLayoutVars>
      </dgm:prSet>
      <dgm:spPr/>
    </dgm:pt>
    <dgm:pt modelId="{60FC79AF-50EF-4E34-AFE2-676F572C9129}" type="pres">
      <dgm:prSet presAssocID="{4EBC1123-B4C5-4BEB-B141-439469331640}" presName="level3hierChild" presStyleCnt="0"/>
      <dgm:spPr/>
    </dgm:pt>
  </dgm:ptLst>
  <dgm:cxnLst>
    <dgm:cxn modelId="{F384952A-FA32-4AED-9FE4-24B354AF6849}" type="presOf" srcId="{8A82A455-018A-4892-9A78-0C7847A812E3}" destId="{48BE9E6A-6943-4669-9D8B-B925BA206B47}" srcOrd="1" destOrd="0" presId="urn:microsoft.com/office/officeart/2005/8/layout/hierarchy2"/>
    <dgm:cxn modelId="{7943A92D-E169-438F-99B2-B9067AB5E1D8}" type="presOf" srcId="{521194C5-077C-416E-9FD7-F63EC48EF2BC}" destId="{F60E914D-D01E-4480-9206-06D1E813112F}" srcOrd="0" destOrd="0" presId="urn:microsoft.com/office/officeart/2005/8/layout/hierarchy2"/>
    <dgm:cxn modelId="{9789C15D-6F89-4212-857A-62A3C97A3B76}" type="presOf" srcId="{3267927E-4E3B-444A-B5FE-56B3DCBB8CFA}" destId="{F92E3722-4DB3-49CC-B840-CF7861791CAF}" srcOrd="0" destOrd="0" presId="urn:microsoft.com/office/officeart/2005/8/layout/hierarchy2"/>
    <dgm:cxn modelId="{A1E9F05D-BDD6-4F84-91C7-06AD2CD0995C}" srcId="{521194C5-077C-416E-9FD7-F63EC48EF2BC}" destId="{B4CF5883-E62F-496E-9212-8EA3CA55C8CE}" srcOrd="0" destOrd="0" parTransId="{F5745499-DB7B-4BB0-A025-698888E9B798}" sibTransId="{574688A4-0172-429A-8F71-17087ED8CA6C}"/>
    <dgm:cxn modelId="{88BC747C-9083-4D9F-86DC-5D179198CE9F}" type="presOf" srcId="{8A82A455-018A-4892-9A78-0C7847A812E3}" destId="{F374AFB5-8D07-4A50-A42F-AD11A670D3AF}" srcOrd="0" destOrd="0" presId="urn:microsoft.com/office/officeart/2005/8/layout/hierarchy2"/>
    <dgm:cxn modelId="{8E1E2182-0316-4490-8C28-9DB261B929D1}" type="presOf" srcId="{00B0203B-B958-451E-A1C5-DB584516B877}" destId="{DA9E7B6B-F4BE-4E7E-A779-DE4D1BFB3767}" srcOrd="0" destOrd="0" presId="urn:microsoft.com/office/officeart/2005/8/layout/hierarchy2"/>
    <dgm:cxn modelId="{75535084-13AE-4105-98DF-71F875E44CFC}" type="presOf" srcId="{7F380A50-9155-46D1-9655-1DC40C520B71}" destId="{D7E47211-B79D-4F04-8433-9CA93E304009}" srcOrd="0" destOrd="0" presId="urn:microsoft.com/office/officeart/2005/8/layout/hierarchy2"/>
    <dgm:cxn modelId="{F5263D97-5B42-4906-88F3-E613DDC12E9C}" type="presOf" srcId="{B4CF5883-E62F-496E-9212-8EA3CA55C8CE}" destId="{17D82E10-9F4E-43EF-BA3C-F67E4B7C91CB}" srcOrd="0" destOrd="0" presId="urn:microsoft.com/office/officeart/2005/8/layout/hierarchy2"/>
    <dgm:cxn modelId="{316791A3-0235-44A1-8CB4-A93825662798}" type="presOf" srcId="{3267927E-4E3B-444A-B5FE-56B3DCBB8CFA}" destId="{6875B699-F1A5-4D39-8244-7A190507E362}" srcOrd="1" destOrd="0" presId="urn:microsoft.com/office/officeart/2005/8/layout/hierarchy2"/>
    <dgm:cxn modelId="{52F289C2-888A-497E-A1A7-3807EA8A6B17}" srcId="{B4CF5883-E62F-496E-9212-8EA3CA55C8CE}" destId="{873EFCAA-572C-4096-92AF-C53194AA28F1}" srcOrd="0" destOrd="0" parTransId="{3267927E-4E3B-444A-B5FE-56B3DCBB8CFA}" sibTransId="{7C774A15-B53F-4C29-8ECD-8B9124ACF5E3}"/>
    <dgm:cxn modelId="{79BD9EC7-DD72-412E-86D8-C7057F79D97B}" srcId="{B4CF5883-E62F-496E-9212-8EA3CA55C8CE}" destId="{4EBC1123-B4C5-4BEB-B141-439469331640}" srcOrd="2" destOrd="0" parTransId="{8A82A455-018A-4892-9A78-0C7847A812E3}" sibTransId="{D477B982-74D3-4AD4-BB9D-557FFE0B7BE8}"/>
    <dgm:cxn modelId="{D4D367DA-7DF6-42E0-A0D3-0CB47352FCB3}" type="presOf" srcId="{7F380A50-9155-46D1-9655-1DC40C520B71}" destId="{848627C6-387C-477D-82CD-91D894C74642}" srcOrd="1" destOrd="0" presId="urn:microsoft.com/office/officeart/2005/8/layout/hierarchy2"/>
    <dgm:cxn modelId="{E0E2BCE0-4686-42FB-8F37-855328D09FB8}" type="presOf" srcId="{873EFCAA-572C-4096-92AF-C53194AA28F1}" destId="{25543FD5-7663-4624-91BD-76D6A523B8B1}" srcOrd="0" destOrd="0" presId="urn:microsoft.com/office/officeart/2005/8/layout/hierarchy2"/>
    <dgm:cxn modelId="{97478CFB-4DA8-4B24-983F-41070EC5996F}" srcId="{B4CF5883-E62F-496E-9212-8EA3CA55C8CE}" destId="{00B0203B-B958-451E-A1C5-DB584516B877}" srcOrd="1" destOrd="0" parTransId="{7F380A50-9155-46D1-9655-1DC40C520B71}" sibTransId="{118BA285-8183-45EB-835D-2B82FFF34BB0}"/>
    <dgm:cxn modelId="{3D668CFD-B257-4819-99B7-95AE753EBE2A}" type="presOf" srcId="{4EBC1123-B4C5-4BEB-B141-439469331640}" destId="{C6ADF5D4-4D19-4F2A-8445-2C4D13A5C08C}" srcOrd="0" destOrd="0" presId="urn:microsoft.com/office/officeart/2005/8/layout/hierarchy2"/>
    <dgm:cxn modelId="{A819158C-0CBA-49D8-AA9D-EB0968EA7E40}" type="presParOf" srcId="{F60E914D-D01E-4480-9206-06D1E813112F}" destId="{E13DF2C3-FC13-4B13-84C6-96826F0383CA}" srcOrd="0" destOrd="0" presId="urn:microsoft.com/office/officeart/2005/8/layout/hierarchy2"/>
    <dgm:cxn modelId="{6D724A5D-93A8-481E-A928-8C2A71F793B5}" type="presParOf" srcId="{E13DF2C3-FC13-4B13-84C6-96826F0383CA}" destId="{17D82E10-9F4E-43EF-BA3C-F67E4B7C91CB}" srcOrd="0" destOrd="0" presId="urn:microsoft.com/office/officeart/2005/8/layout/hierarchy2"/>
    <dgm:cxn modelId="{7919AD09-8496-4E8A-B1EF-646D2099620E}" type="presParOf" srcId="{E13DF2C3-FC13-4B13-84C6-96826F0383CA}" destId="{A85204C1-E825-46DE-B622-D57DDC7D7DA1}" srcOrd="1" destOrd="0" presId="urn:microsoft.com/office/officeart/2005/8/layout/hierarchy2"/>
    <dgm:cxn modelId="{429376B9-7AF5-4F9B-962A-8394E5C784EF}" type="presParOf" srcId="{A85204C1-E825-46DE-B622-D57DDC7D7DA1}" destId="{F92E3722-4DB3-49CC-B840-CF7861791CAF}" srcOrd="0" destOrd="0" presId="urn:microsoft.com/office/officeart/2005/8/layout/hierarchy2"/>
    <dgm:cxn modelId="{B046D785-000E-4549-AA73-A1DABC92ECEE}" type="presParOf" srcId="{F92E3722-4DB3-49CC-B840-CF7861791CAF}" destId="{6875B699-F1A5-4D39-8244-7A190507E362}" srcOrd="0" destOrd="0" presId="urn:microsoft.com/office/officeart/2005/8/layout/hierarchy2"/>
    <dgm:cxn modelId="{9AF6ED70-E825-4323-9496-B70C29944A0A}" type="presParOf" srcId="{A85204C1-E825-46DE-B622-D57DDC7D7DA1}" destId="{7CCC45C9-51AF-412E-BEE1-AC39395A2E3E}" srcOrd="1" destOrd="0" presId="urn:microsoft.com/office/officeart/2005/8/layout/hierarchy2"/>
    <dgm:cxn modelId="{C4085182-9421-44B0-9B39-598BE1624029}" type="presParOf" srcId="{7CCC45C9-51AF-412E-BEE1-AC39395A2E3E}" destId="{25543FD5-7663-4624-91BD-76D6A523B8B1}" srcOrd="0" destOrd="0" presId="urn:microsoft.com/office/officeart/2005/8/layout/hierarchy2"/>
    <dgm:cxn modelId="{C10FEEFD-774F-4B15-8647-5FC98D60B6B6}" type="presParOf" srcId="{7CCC45C9-51AF-412E-BEE1-AC39395A2E3E}" destId="{29EE77AD-84D1-4221-909A-B56A47A9D9D5}" srcOrd="1" destOrd="0" presId="urn:microsoft.com/office/officeart/2005/8/layout/hierarchy2"/>
    <dgm:cxn modelId="{651B52C2-F14E-4F0F-8B44-46AF7F0302A6}" type="presParOf" srcId="{A85204C1-E825-46DE-B622-D57DDC7D7DA1}" destId="{D7E47211-B79D-4F04-8433-9CA93E304009}" srcOrd="2" destOrd="0" presId="urn:microsoft.com/office/officeart/2005/8/layout/hierarchy2"/>
    <dgm:cxn modelId="{B75801FA-8E67-4ED5-891D-3F5FDCE6ED25}" type="presParOf" srcId="{D7E47211-B79D-4F04-8433-9CA93E304009}" destId="{848627C6-387C-477D-82CD-91D894C74642}" srcOrd="0" destOrd="0" presId="urn:microsoft.com/office/officeart/2005/8/layout/hierarchy2"/>
    <dgm:cxn modelId="{D35288C7-6E08-4921-BF4B-7A482C584DD5}" type="presParOf" srcId="{A85204C1-E825-46DE-B622-D57DDC7D7DA1}" destId="{B258AEAC-C337-452B-B515-988B6A95CBCD}" srcOrd="3" destOrd="0" presId="urn:microsoft.com/office/officeart/2005/8/layout/hierarchy2"/>
    <dgm:cxn modelId="{09990B54-7A6C-4E3F-B1C9-950288EE0372}" type="presParOf" srcId="{B258AEAC-C337-452B-B515-988B6A95CBCD}" destId="{DA9E7B6B-F4BE-4E7E-A779-DE4D1BFB3767}" srcOrd="0" destOrd="0" presId="urn:microsoft.com/office/officeart/2005/8/layout/hierarchy2"/>
    <dgm:cxn modelId="{EC5F0D3E-290F-4AE9-A2A2-EDB5D179212E}" type="presParOf" srcId="{B258AEAC-C337-452B-B515-988B6A95CBCD}" destId="{B088C943-BFC3-4907-A63F-4F83C03819F9}" srcOrd="1" destOrd="0" presId="urn:microsoft.com/office/officeart/2005/8/layout/hierarchy2"/>
    <dgm:cxn modelId="{32717074-7172-4253-AC9F-D0FFA72BD39F}" type="presParOf" srcId="{A85204C1-E825-46DE-B622-D57DDC7D7DA1}" destId="{F374AFB5-8D07-4A50-A42F-AD11A670D3AF}" srcOrd="4" destOrd="0" presId="urn:microsoft.com/office/officeart/2005/8/layout/hierarchy2"/>
    <dgm:cxn modelId="{54CC68E9-1DB6-47A4-B2D8-7A4CD8A1315D}" type="presParOf" srcId="{F374AFB5-8D07-4A50-A42F-AD11A670D3AF}" destId="{48BE9E6A-6943-4669-9D8B-B925BA206B47}" srcOrd="0" destOrd="0" presId="urn:microsoft.com/office/officeart/2005/8/layout/hierarchy2"/>
    <dgm:cxn modelId="{640BDB88-7DEA-490C-8060-5E560F0985B4}" type="presParOf" srcId="{A85204C1-E825-46DE-B622-D57DDC7D7DA1}" destId="{BF3885CD-3E21-43E2-B02A-711E3DFBE010}" srcOrd="5" destOrd="0" presId="urn:microsoft.com/office/officeart/2005/8/layout/hierarchy2"/>
    <dgm:cxn modelId="{CC30F8F7-DE76-45A2-A9E4-933861C3E690}" type="presParOf" srcId="{BF3885CD-3E21-43E2-B02A-711E3DFBE010}" destId="{C6ADF5D4-4D19-4F2A-8445-2C4D13A5C08C}" srcOrd="0" destOrd="0" presId="urn:microsoft.com/office/officeart/2005/8/layout/hierarchy2"/>
    <dgm:cxn modelId="{B2F38265-F7BA-4140-9E8E-CEE02727595D}" type="presParOf" srcId="{BF3885CD-3E21-43E2-B02A-711E3DFBE010}" destId="{60FC79AF-50EF-4E34-AFE2-676F572C9129}"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A297880-CADF-4878-A495-52FBC941872A}"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0B1DECC3-1B5F-4D01-8D26-F48596F2497A}">
      <dgm:prSet phldrT="[Text]"/>
      <dgm:spPr/>
      <dgm:t>
        <a:bodyPr/>
        <a:lstStyle/>
        <a:p>
          <a:r>
            <a:rPr lang="en-US" dirty="0"/>
            <a:t>Could use both measures = </a:t>
          </a:r>
        </a:p>
        <a:p>
          <a:r>
            <a:rPr lang="en-US" dirty="0"/>
            <a:t>2 dependent variables</a:t>
          </a:r>
        </a:p>
      </dgm:t>
    </dgm:pt>
    <dgm:pt modelId="{25E5EC5B-DB98-4F8A-9333-E9EF11FFA381}" type="parTrans" cxnId="{E032526D-C89A-48A1-B0D5-E10DB87C927F}">
      <dgm:prSet/>
      <dgm:spPr/>
      <dgm:t>
        <a:bodyPr/>
        <a:lstStyle/>
        <a:p>
          <a:endParaRPr lang="en-US"/>
        </a:p>
      </dgm:t>
    </dgm:pt>
    <dgm:pt modelId="{E74AD0A9-7C24-4B65-9711-6FE88BBF57C3}" type="sibTrans" cxnId="{E032526D-C89A-48A1-B0D5-E10DB87C927F}">
      <dgm:prSet/>
      <dgm:spPr/>
      <dgm:t>
        <a:bodyPr/>
        <a:lstStyle/>
        <a:p>
          <a:endParaRPr lang="en-US"/>
        </a:p>
      </dgm:t>
    </dgm:pt>
    <dgm:pt modelId="{3835550B-B67B-40CD-8D2A-BA7999DE08A8}">
      <dgm:prSet phldrT="[Text]"/>
      <dgm:spPr/>
      <dgm:t>
        <a:bodyPr/>
        <a:lstStyle/>
        <a:p>
          <a:r>
            <a:rPr lang="en-US" dirty="0"/>
            <a:t>Beck Depression Inventory</a:t>
          </a:r>
        </a:p>
        <a:p>
          <a:r>
            <a:rPr lang="en-US" dirty="0"/>
            <a:t>- Patient self-rating</a:t>
          </a:r>
        </a:p>
      </dgm:t>
    </dgm:pt>
    <dgm:pt modelId="{F4DE9E07-82B4-418B-A145-CF34895D86DF}" type="parTrans" cxnId="{D2BC9CF6-9C47-413F-9B19-738E8359880B}">
      <dgm:prSet/>
      <dgm:spPr/>
      <dgm:t>
        <a:bodyPr/>
        <a:lstStyle/>
        <a:p>
          <a:endParaRPr lang="en-US"/>
        </a:p>
      </dgm:t>
    </dgm:pt>
    <dgm:pt modelId="{A176BAB5-B850-44D4-B32E-A455CF784AB9}" type="sibTrans" cxnId="{D2BC9CF6-9C47-413F-9B19-738E8359880B}">
      <dgm:prSet/>
      <dgm:spPr/>
      <dgm:t>
        <a:bodyPr/>
        <a:lstStyle/>
        <a:p>
          <a:endParaRPr lang="en-US"/>
        </a:p>
      </dgm:t>
    </dgm:pt>
    <dgm:pt modelId="{425AFF8F-F5D4-4D43-B70D-C9D44A1C9B0D}">
      <dgm:prSet phldrT="[Text]"/>
      <dgm:spPr/>
      <dgm:t>
        <a:bodyPr/>
        <a:lstStyle/>
        <a:p>
          <a:r>
            <a:rPr lang="en-US" dirty="0"/>
            <a:t>Clinical Interview</a:t>
          </a:r>
        </a:p>
        <a:p>
          <a:r>
            <a:rPr lang="en-US" dirty="0"/>
            <a:t>- Clinician rating</a:t>
          </a:r>
        </a:p>
      </dgm:t>
    </dgm:pt>
    <dgm:pt modelId="{85BBC524-7F7C-4966-AEFF-374345B96E66}" type="parTrans" cxnId="{2A8C6138-C306-4BFE-A5C7-1C49E56B32F4}">
      <dgm:prSet/>
      <dgm:spPr/>
      <dgm:t>
        <a:bodyPr/>
        <a:lstStyle/>
        <a:p>
          <a:endParaRPr lang="en-US"/>
        </a:p>
      </dgm:t>
    </dgm:pt>
    <dgm:pt modelId="{44FC2514-8287-4392-9F85-6F684D252FEE}" type="sibTrans" cxnId="{2A8C6138-C306-4BFE-A5C7-1C49E56B32F4}">
      <dgm:prSet/>
      <dgm:spPr/>
      <dgm:t>
        <a:bodyPr/>
        <a:lstStyle/>
        <a:p>
          <a:endParaRPr lang="en-US"/>
        </a:p>
      </dgm:t>
    </dgm:pt>
    <dgm:pt modelId="{FED314B3-8068-4530-8CF9-1FC3C2F5E941}" type="pres">
      <dgm:prSet presAssocID="{1A297880-CADF-4878-A495-52FBC941872A}" presName="cycle" presStyleCnt="0">
        <dgm:presLayoutVars>
          <dgm:chMax val="1"/>
          <dgm:dir/>
          <dgm:animLvl val="ctr"/>
          <dgm:resizeHandles val="exact"/>
        </dgm:presLayoutVars>
      </dgm:prSet>
      <dgm:spPr/>
    </dgm:pt>
    <dgm:pt modelId="{CDDF9FFF-5425-468D-BE7C-71EE9D605DF2}" type="pres">
      <dgm:prSet presAssocID="{0B1DECC3-1B5F-4D01-8D26-F48596F2497A}" presName="centerShape" presStyleLbl="node0" presStyleIdx="0" presStyleCnt="1" custScaleX="173627" custLinFactNeighborX="-6039" custLinFactNeighborY="10997"/>
      <dgm:spPr/>
    </dgm:pt>
    <dgm:pt modelId="{7F18105E-BD74-4469-B00C-34B3468D9C65}" type="pres">
      <dgm:prSet presAssocID="{F4DE9E07-82B4-418B-A145-CF34895D86DF}" presName="parTrans" presStyleLbl="bgSibTrans2D1" presStyleIdx="0" presStyleCnt="2"/>
      <dgm:spPr/>
    </dgm:pt>
    <dgm:pt modelId="{4E7F00F8-ABBD-4F86-A66E-DC05D1548F49}" type="pres">
      <dgm:prSet presAssocID="{3835550B-B67B-40CD-8D2A-BA7999DE08A8}" presName="node" presStyleLbl="node1" presStyleIdx="0" presStyleCnt="2" custScaleX="136826" custRadScaleRad="90923" custRadScaleInc="16298">
        <dgm:presLayoutVars>
          <dgm:bulletEnabled val="1"/>
        </dgm:presLayoutVars>
      </dgm:prSet>
      <dgm:spPr/>
    </dgm:pt>
    <dgm:pt modelId="{6333782A-B9D0-4088-96C8-22B4864E89E9}" type="pres">
      <dgm:prSet presAssocID="{85BBC524-7F7C-4966-AEFF-374345B96E66}" presName="parTrans" presStyleLbl="bgSibTrans2D1" presStyleIdx="1" presStyleCnt="2"/>
      <dgm:spPr/>
    </dgm:pt>
    <dgm:pt modelId="{014AA309-5127-43AF-B673-0963C1FE9FEC}" type="pres">
      <dgm:prSet presAssocID="{425AFF8F-F5D4-4D43-B70D-C9D44A1C9B0D}" presName="node" presStyleLbl="node1" presStyleIdx="1" presStyleCnt="2" custScaleX="149267" custRadScaleRad="95153" custRadScaleInc="-13061">
        <dgm:presLayoutVars>
          <dgm:bulletEnabled val="1"/>
        </dgm:presLayoutVars>
      </dgm:prSet>
      <dgm:spPr/>
    </dgm:pt>
  </dgm:ptLst>
  <dgm:cxnLst>
    <dgm:cxn modelId="{C75AC315-4647-4777-AB3D-3D265BA82FC1}" type="presOf" srcId="{3835550B-B67B-40CD-8D2A-BA7999DE08A8}" destId="{4E7F00F8-ABBD-4F86-A66E-DC05D1548F49}" srcOrd="0" destOrd="0" presId="urn:microsoft.com/office/officeart/2005/8/layout/radial4"/>
    <dgm:cxn modelId="{2A8C6138-C306-4BFE-A5C7-1C49E56B32F4}" srcId="{0B1DECC3-1B5F-4D01-8D26-F48596F2497A}" destId="{425AFF8F-F5D4-4D43-B70D-C9D44A1C9B0D}" srcOrd="1" destOrd="0" parTransId="{85BBC524-7F7C-4966-AEFF-374345B96E66}" sibTransId="{44FC2514-8287-4392-9F85-6F684D252FEE}"/>
    <dgm:cxn modelId="{62B79E60-CEC9-4209-842A-D3F41EA22E81}" type="presOf" srcId="{85BBC524-7F7C-4966-AEFF-374345B96E66}" destId="{6333782A-B9D0-4088-96C8-22B4864E89E9}" srcOrd="0" destOrd="0" presId="urn:microsoft.com/office/officeart/2005/8/layout/radial4"/>
    <dgm:cxn modelId="{E032526D-C89A-48A1-B0D5-E10DB87C927F}" srcId="{1A297880-CADF-4878-A495-52FBC941872A}" destId="{0B1DECC3-1B5F-4D01-8D26-F48596F2497A}" srcOrd="0" destOrd="0" parTransId="{25E5EC5B-DB98-4F8A-9333-E9EF11FFA381}" sibTransId="{E74AD0A9-7C24-4B65-9711-6FE88BBF57C3}"/>
    <dgm:cxn modelId="{8BBEC54D-26EC-46A2-ABE0-2F65A27B67FE}" type="presOf" srcId="{F4DE9E07-82B4-418B-A145-CF34895D86DF}" destId="{7F18105E-BD74-4469-B00C-34B3468D9C65}" srcOrd="0" destOrd="0" presId="urn:microsoft.com/office/officeart/2005/8/layout/radial4"/>
    <dgm:cxn modelId="{EE031F57-D1A0-4649-A4D3-E348D32C1B86}" type="presOf" srcId="{425AFF8F-F5D4-4D43-B70D-C9D44A1C9B0D}" destId="{014AA309-5127-43AF-B673-0963C1FE9FEC}" srcOrd="0" destOrd="0" presId="urn:microsoft.com/office/officeart/2005/8/layout/radial4"/>
    <dgm:cxn modelId="{D5C9008F-26BF-4198-9FF0-7F899BEB27F7}" type="presOf" srcId="{0B1DECC3-1B5F-4D01-8D26-F48596F2497A}" destId="{CDDF9FFF-5425-468D-BE7C-71EE9D605DF2}" srcOrd="0" destOrd="0" presId="urn:microsoft.com/office/officeart/2005/8/layout/radial4"/>
    <dgm:cxn modelId="{CB88ECCA-81E6-44CB-92A8-C4DD2B42E106}" type="presOf" srcId="{1A297880-CADF-4878-A495-52FBC941872A}" destId="{FED314B3-8068-4530-8CF9-1FC3C2F5E941}" srcOrd="0" destOrd="0" presId="urn:microsoft.com/office/officeart/2005/8/layout/radial4"/>
    <dgm:cxn modelId="{D2BC9CF6-9C47-413F-9B19-738E8359880B}" srcId="{0B1DECC3-1B5F-4D01-8D26-F48596F2497A}" destId="{3835550B-B67B-40CD-8D2A-BA7999DE08A8}" srcOrd="0" destOrd="0" parTransId="{F4DE9E07-82B4-418B-A145-CF34895D86DF}" sibTransId="{A176BAB5-B850-44D4-B32E-A455CF784AB9}"/>
    <dgm:cxn modelId="{9B7BBADF-65D9-4E89-A795-B3A3DD858885}" type="presParOf" srcId="{FED314B3-8068-4530-8CF9-1FC3C2F5E941}" destId="{CDDF9FFF-5425-468D-BE7C-71EE9D605DF2}" srcOrd="0" destOrd="0" presId="urn:microsoft.com/office/officeart/2005/8/layout/radial4"/>
    <dgm:cxn modelId="{A8897247-1964-4DC1-A1E2-93C4172DA7DC}" type="presParOf" srcId="{FED314B3-8068-4530-8CF9-1FC3C2F5E941}" destId="{7F18105E-BD74-4469-B00C-34B3468D9C65}" srcOrd="1" destOrd="0" presId="urn:microsoft.com/office/officeart/2005/8/layout/radial4"/>
    <dgm:cxn modelId="{236DF662-87B9-4717-90AC-435E6D1B89D1}" type="presParOf" srcId="{FED314B3-8068-4530-8CF9-1FC3C2F5E941}" destId="{4E7F00F8-ABBD-4F86-A66E-DC05D1548F49}" srcOrd="2" destOrd="0" presId="urn:microsoft.com/office/officeart/2005/8/layout/radial4"/>
    <dgm:cxn modelId="{8FF98C3F-7149-4CE0-99AC-9E60361EFC27}" type="presParOf" srcId="{FED314B3-8068-4530-8CF9-1FC3C2F5E941}" destId="{6333782A-B9D0-4088-96C8-22B4864E89E9}" srcOrd="3" destOrd="0" presId="urn:microsoft.com/office/officeart/2005/8/layout/radial4"/>
    <dgm:cxn modelId="{04C7F6AC-11E7-46A9-89EF-B258C36A9C58}" type="presParOf" srcId="{FED314B3-8068-4530-8CF9-1FC3C2F5E941}" destId="{014AA309-5127-43AF-B673-0963C1FE9FEC}" srcOrd="4"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D82E10-9F4E-43EF-BA3C-F67E4B7C91CB}">
      <dsp:nvSpPr>
        <dsp:cNvPr id="0" name=""/>
        <dsp:cNvSpPr/>
      </dsp:nvSpPr>
      <dsp:spPr>
        <a:xfrm>
          <a:off x="0" y="507027"/>
          <a:ext cx="1761643" cy="880821"/>
        </a:xfrm>
        <a:prstGeom prst="roundRect">
          <a:avLst>
            <a:gd name="adj" fmla="val 10000"/>
          </a:avLst>
        </a:prstGeom>
        <a:solidFill>
          <a:schemeClr val="accent3"/>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2 levels of the independent variable</a:t>
          </a:r>
        </a:p>
        <a:p>
          <a:pPr marL="0" lvl="0" indent="0" algn="ctr" defTabSz="622300">
            <a:lnSpc>
              <a:spcPct val="90000"/>
            </a:lnSpc>
            <a:spcBef>
              <a:spcPct val="0"/>
            </a:spcBef>
            <a:spcAft>
              <a:spcPct val="35000"/>
            </a:spcAft>
            <a:buNone/>
          </a:pPr>
          <a:r>
            <a:rPr lang="en-US" sz="1400" kern="1200" dirty="0"/>
            <a:t>(Dosage)</a:t>
          </a:r>
        </a:p>
      </dsp:txBody>
      <dsp:txXfrm>
        <a:off x="25798" y="532825"/>
        <a:ext cx="1710047" cy="829225"/>
      </dsp:txXfrm>
    </dsp:sp>
    <dsp:sp modelId="{F92E3722-4DB3-49CC-B840-CF7861791CAF}">
      <dsp:nvSpPr>
        <dsp:cNvPr id="0" name=""/>
        <dsp:cNvSpPr/>
      </dsp:nvSpPr>
      <dsp:spPr>
        <a:xfrm rot="19500625">
          <a:off x="1681736" y="652088"/>
          <a:ext cx="884205" cy="83671"/>
        </a:xfrm>
        <a:custGeom>
          <a:avLst/>
          <a:gdLst/>
          <a:ahLst/>
          <a:cxnLst/>
          <a:rect l="0" t="0" r="0" b="0"/>
          <a:pathLst>
            <a:path>
              <a:moveTo>
                <a:pt x="0" y="41835"/>
              </a:moveTo>
              <a:lnTo>
                <a:pt x="884205" y="41835"/>
              </a:lnTo>
            </a:path>
          </a:pathLst>
        </a:custGeom>
        <a:noFill/>
        <a:ln w="285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101733" y="671819"/>
        <a:ext cx="44210" cy="44210"/>
      </dsp:txXfrm>
    </dsp:sp>
    <dsp:sp modelId="{25543FD5-7663-4624-91BD-76D6A523B8B1}">
      <dsp:nvSpPr>
        <dsp:cNvPr id="0" name=""/>
        <dsp:cNvSpPr/>
      </dsp:nvSpPr>
      <dsp:spPr>
        <a:xfrm>
          <a:off x="2486034" y="0"/>
          <a:ext cx="1761643" cy="880821"/>
        </a:xfrm>
        <a:prstGeom prst="roundRect">
          <a:avLst>
            <a:gd name="adj" fmla="val 10000"/>
          </a:avLst>
        </a:prstGeom>
        <a:solidFill>
          <a:schemeClr val="accent3"/>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Experimental Group </a:t>
          </a:r>
        </a:p>
      </dsp:txBody>
      <dsp:txXfrm>
        <a:off x="2511832" y="25798"/>
        <a:ext cx="1710047" cy="829225"/>
      </dsp:txXfrm>
    </dsp:sp>
    <dsp:sp modelId="{D7E47211-B79D-4F04-8433-9CA93E304009}">
      <dsp:nvSpPr>
        <dsp:cNvPr id="0" name=""/>
        <dsp:cNvSpPr/>
      </dsp:nvSpPr>
      <dsp:spPr>
        <a:xfrm rot="2097841">
          <a:off x="1681885" y="1158838"/>
          <a:ext cx="883800" cy="83671"/>
        </a:xfrm>
        <a:custGeom>
          <a:avLst/>
          <a:gdLst/>
          <a:ahLst/>
          <a:cxnLst/>
          <a:rect l="0" t="0" r="0" b="0"/>
          <a:pathLst>
            <a:path>
              <a:moveTo>
                <a:pt x="0" y="41835"/>
              </a:moveTo>
              <a:lnTo>
                <a:pt x="883800" y="41835"/>
              </a:lnTo>
            </a:path>
          </a:pathLst>
        </a:custGeom>
        <a:noFill/>
        <a:ln w="285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101691" y="1178579"/>
        <a:ext cx="44190" cy="44190"/>
      </dsp:txXfrm>
    </dsp:sp>
    <dsp:sp modelId="{DA9E7B6B-F4BE-4E7E-A779-DE4D1BFB3767}">
      <dsp:nvSpPr>
        <dsp:cNvPr id="0" name=""/>
        <dsp:cNvSpPr/>
      </dsp:nvSpPr>
      <dsp:spPr>
        <a:xfrm>
          <a:off x="2485928" y="1013500"/>
          <a:ext cx="1761643" cy="880821"/>
        </a:xfrm>
        <a:prstGeom prst="roundRect">
          <a:avLst>
            <a:gd name="adj" fmla="val 10000"/>
          </a:avLst>
        </a:prstGeom>
        <a:solidFill>
          <a:schemeClr val="accent3"/>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Control Group</a:t>
          </a:r>
        </a:p>
      </dsp:txBody>
      <dsp:txXfrm>
        <a:off x="2511726" y="1039298"/>
        <a:ext cx="1710047" cy="8292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D82E10-9F4E-43EF-BA3C-F67E4B7C91CB}">
      <dsp:nvSpPr>
        <dsp:cNvPr id="0" name=""/>
        <dsp:cNvSpPr/>
      </dsp:nvSpPr>
      <dsp:spPr>
        <a:xfrm>
          <a:off x="0" y="388616"/>
          <a:ext cx="1518479" cy="1774313"/>
        </a:xfrm>
        <a:prstGeom prst="roundRect">
          <a:avLst>
            <a:gd name="adj" fmla="val 10000"/>
          </a:avLst>
        </a:prstGeom>
        <a:solidFill>
          <a:schemeClr val="accent3"/>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3 levels of the independent variable</a:t>
          </a:r>
        </a:p>
        <a:p>
          <a:pPr marL="0" lvl="0" indent="0" algn="ctr" defTabSz="800100">
            <a:lnSpc>
              <a:spcPct val="90000"/>
            </a:lnSpc>
            <a:spcBef>
              <a:spcPct val="0"/>
            </a:spcBef>
            <a:spcAft>
              <a:spcPct val="35000"/>
            </a:spcAft>
            <a:buNone/>
          </a:pPr>
          <a:r>
            <a:rPr lang="en-US" sz="1800" kern="1200" dirty="0"/>
            <a:t>(Dosage)</a:t>
          </a:r>
        </a:p>
      </dsp:txBody>
      <dsp:txXfrm>
        <a:off x="44475" y="433091"/>
        <a:ext cx="1429529" cy="1685363"/>
      </dsp:txXfrm>
    </dsp:sp>
    <dsp:sp modelId="{F92E3722-4DB3-49CC-B840-CF7861791CAF}">
      <dsp:nvSpPr>
        <dsp:cNvPr id="0" name=""/>
        <dsp:cNvSpPr/>
      </dsp:nvSpPr>
      <dsp:spPr>
        <a:xfrm rot="18305791">
          <a:off x="1291686" y="812429"/>
          <a:ext cx="1067149" cy="53560"/>
        </a:xfrm>
        <a:custGeom>
          <a:avLst/>
          <a:gdLst/>
          <a:ahLst/>
          <a:cxnLst/>
          <a:rect l="0" t="0" r="0" b="0"/>
          <a:pathLst>
            <a:path>
              <a:moveTo>
                <a:pt x="0" y="26780"/>
              </a:moveTo>
              <a:lnTo>
                <a:pt x="1067149" y="26780"/>
              </a:lnTo>
            </a:path>
          </a:pathLst>
        </a:custGeom>
        <a:noFill/>
        <a:ln w="285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798582" y="812531"/>
        <a:ext cx="53357" cy="53357"/>
      </dsp:txXfrm>
    </dsp:sp>
    <dsp:sp modelId="{25543FD5-7663-4624-91BD-76D6A523B8B1}">
      <dsp:nvSpPr>
        <dsp:cNvPr id="0" name=""/>
        <dsp:cNvSpPr/>
      </dsp:nvSpPr>
      <dsp:spPr>
        <a:xfrm>
          <a:off x="2132043" y="23027"/>
          <a:ext cx="2967185" cy="759239"/>
        </a:xfrm>
        <a:prstGeom prst="roundRect">
          <a:avLst>
            <a:gd name="adj" fmla="val 10000"/>
          </a:avLst>
        </a:prstGeom>
        <a:solidFill>
          <a:schemeClr val="accent3"/>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t>Experimental Group I</a:t>
          </a:r>
        </a:p>
      </dsp:txBody>
      <dsp:txXfrm>
        <a:off x="2154280" y="45264"/>
        <a:ext cx="2922711" cy="714765"/>
      </dsp:txXfrm>
    </dsp:sp>
    <dsp:sp modelId="{D7E47211-B79D-4F04-8433-9CA93E304009}">
      <dsp:nvSpPr>
        <dsp:cNvPr id="0" name=""/>
        <dsp:cNvSpPr/>
      </dsp:nvSpPr>
      <dsp:spPr>
        <a:xfrm rot="21172799">
          <a:off x="1516071" y="1210286"/>
          <a:ext cx="624551" cy="53560"/>
        </a:xfrm>
        <a:custGeom>
          <a:avLst/>
          <a:gdLst/>
          <a:ahLst/>
          <a:cxnLst/>
          <a:rect l="0" t="0" r="0" b="0"/>
          <a:pathLst>
            <a:path>
              <a:moveTo>
                <a:pt x="0" y="26780"/>
              </a:moveTo>
              <a:lnTo>
                <a:pt x="624551" y="26780"/>
              </a:lnTo>
            </a:path>
          </a:pathLst>
        </a:custGeom>
        <a:noFill/>
        <a:ln w="285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812733" y="1221453"/>
        <a:ext cx="31227" cy="31227"/>
      </dsp:txXfrm>
    </dsp:sp>
    <dsp:sp modelId="{DA9E7B6B-F4BE-4E7E-A779-DE4D1BFB3767}">
      <dsp:nvSpPr>
        <dsp:cNvPr id="0" name=""/>
        <dsp:cNvSpPr/>
      </dsp:nvSpPr>
      <dsp:spPr>
        <a:xfrm>
          <a:off x="2138214" y="818741"/>
          <a:ext cx="2967185" cy="759239"/>
        </a:xfrm>
        <a:prstGeom prst="roundRect">
          <a:avLst>
            <a:gd name="adj" fmla="val 10000"/>
          </a:avLst>
        </a:prstGeom>
        <a:solidFill>
          <a:schemeClr val="accent3"/>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t>Experimental Group II</a:t>
          </a:r>
        </a:p>
      </dsp:txBody>
      <dsp:txXfrm>
        <a:off x="2160451" y="840978"/>
        <a:ext cx="2922711" cy="714765"/>
      </dsp:txXfrm>
    </dsp:sp>
    <dsp:sp modelId="{F374AFB5-8D07-4A50-A42F-AD11A670D3AF}">
      <dsp:nvSpPr>
        <dsp:cNvPr id="0" name=""/>
        <dsp:cNvSpPr/>
      </dsp:nvSpPr>
      <dsp:spPr>
        <a:xfrm rot="3294209">
          <a:off x="1291686" y="1685555"/>
          <a:ext cx="1067149" cy="53560"/>
        </a:xfrm>
        <a:custGeom>
          <a:avLst/>
          <a:gdLst/>
          <a:ahLst/>
          <a:cxnLst/>
          <a:rect l="0" t="0" r="0" b="0"/>
          <a:pathLst>
            <a:path>
              <a:moveTo>
                <a:pt x="0" y="26780"/>
              </a:moveTo>
              <a:lnTo>
                <a:pt x="1067149" y="26780"/>
              </a:lnTo>
            </a:path>
          </a:pathLst>
        </a:custGeom>
        <a:noFill/>
        <a:ln w="285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798582" y="1685657"/>
        <a:ext cx="53357" cy="53357"/>
      </dsp:txXfrm>
    </dsp:sp>
    <dsp:sp modelId="{C6ADF5D4-4D19-4F2A-8445-2C4D13A5C08C}">
      <dsp:nvSpPr>
        <dsp:cNvPr id="0" name=""/>
        <dsp:cNvSpPr/>
      </dsp:nvSpPr>
      <dsp:spPr>
        <a:xfrm>
          <a:off x="2132043" y="1769278"/>
          <a:ext cx="2967185" cy="759239"/>
        </a:xfrm>
        <a:prstGeom prst="roundRect">
          <a:avLst>
            <a:gd name="adj" fmla="val 10000"/>
          </a:avLst>
        </a:prstGeom>
        <a:solidFill>
          <a:schemeClr val="accent3"/>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t>Control Group</a:t>
          </a:r>
        </a:p>
      </dsp:txBody>
      <dsp:txXfrm>
        <a:off x="2154280" y="1791515"/>
        <a:ext cx="2922711" cy="7147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DF9FFF-5425-468D-BE7C-71EE9D605DF2}">
      <dsp:nvSpPr>
        <dsp:cNvPr id="0" name=""/>
        <dsp:cNvSpPr/>
      </dsp:nvSpPr>
      <dsp:spPr>
        <a:xfrm>
          <a:off x="692248" y="1237852"/>
          <a:ext cx="2296710" cy="1322784"/>
        </a:xfrm>
        <a:prstGeom prst="ellipse">
          <a:avLst/>
        </a:prstGeom>
        <a:solidFill>
          <a:schemeClr val="accent1">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Could use both measures = </a:t>
          </a:r>
        </a:p>
        <a:p>
          <a:pPr marL="0" lvl="0" indent="0" algn="ctr" defTabSz="666750">
            <a:lnSpc>
              <a:spcPct val="90000"/>
            </a:lnSpc>
            <a:spcBef>
              <a:spcPct val="0"/>
            </a:spcBef>
            <a:spcAft>
              <a:spcPct val="35000"/>
            </a:spcAft>
            <a:buNone/>
          </a:pPr>
          <a:r>
            <a:rPr lang="en-US" sz="1500" kern="1200" dirty="0"/>
            <a:t>2 dependent variables</a:t>
          </a:r>
        </a:p>
      </dsp:txBody>
      <dsp:txXfrm>
        <a:off x="1028593" y="1431569"/>
        <a:ext cx="1624020" cy="935350"/>
      </dsp:txXfrm>
    </dsp:sp>
    <dsp:sp modelId="{7F18105E-BD74-4469-B00C-34B3468D9C65}">
      <dsp:nvSpPr>
        <dsp:cNvPr id="0" name=""/>
        <dsp:cNvSpPr/>
      </dsp:nvSpPr>
      <dsp:spPr>
        <a:xfrm rot="14346317">
          <a:off x="798310" y="678593"/>
          <a:ext cx="849381" cy="376993"/>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E7F00F8-ABBD-4F86-A66E-DC05D1548F49}">
      <dsp:nvSpPr>
        <dsp:cNvPr id="0" name=""/>
        <dsp:cNvSpPr/>
      </dsp:nvSpPr>
      <dsp:spPr>
        <a:xfrm>
          <a:off x="145230" y="0"/>
          <a:ext cx="1719417" cy="1005316"/>
        </a:xfrm>
        <a:prstGeom prst="roundRect">
          <a:avLst>
            <a:gd name="adj" fmla="val 10000"/>
          </a:avLst>
        </a:prstGeom>
        <a:solidFill>
          <a:schemeClr val="accent1">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en-US" sz="1500" kern="1200" dirty="0"/>
            <a:t>Beck Depression Inventory</a:t>
          </a:r>
        </a:p>
        <a:p>
          <a:pPr marL="0" lvl="0" indent="0" algn="ctr" defTabSz="666750">
            <a:lnSpc>
              <a:spcPct val="90000"/>
            </a:lnSpc>
            <a:spcBef>
              <a:spcPct val="0"/>
            </a:spcBef>
            <a:spcAft>
              <a:spcPct val="35000"/>
            </a:spcAft>
            <a:buNone/>
          </a:pPr>
          <a:r>
            <a:rPr lang="en-US" sz="1500" kern="1200" dirty="0"/>
            <a:t>- Patient self-rating</a:t>
          </a:r>
        </a:p>
      </dsp:txBody>
      <dsp:txXfrm>
        <a:off x="174675" y="29445"/>
        <a:ext cx="1660527" cy="946426"/>
      </dsp:txXfrm>
    </dsp:sp>
    <dsp:sp modelId="{6333782A-B9D0-4088-96C8-22B4864E89E9}">
      <dsp:nvSpPr>
        <dsp:cNvPr id="0" name=""/>
        <dsp:cNvSpPr/>
      </dsp:nvSpPr>
      <dsp:spPr>
        <a:xfrm rot="18880280">
          <a:off x="2291337" y="702476"/>
          <a:ext cx="1092073" cy="376993"/>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14AA309-5127-43AF-B673-0963C1FE9FEC}">
      <dsp:nvSpPr>
        <dsp:cNvPr id="0" name=""/>
        <dsp:cNvSpPr/>
      </dsp:nvSpPr>
      <dsp:spPr>
        <a:xfrm>
          <a:off x="2283381" y="0"/>
          <a:ext cx="1875756" cy="1005316"/>
        </a:xfrm>
        <a:prstGeom prst="roundRect">
          <a:avLst>
            <a:gd name="adj" fmla="val 10000"/>
          </a:avLst>
        </a:prstGeom>
        <a:solidFill>
          <a:schemeClr val="accent1">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en-US" sz="1500" kern="1200" dirty="0"/>
            <a:t>Clinical Interview</a:t>
          </a:r>
        </a:p>
        <a:p>
          <a:pPr marL="0" lvl="0" indent="0" algn="ctr" defTabSz="666750">
            <a:lnSpc>
              <a:spcPct val="90000"/>
            </a:lnSpc>
            <a:spcBef>
              <a:spcPct val="0"/>
            </a:spcBef>
            <a:spcAft>
              <a:spcPct val="35000"/>
            </a:spcAft>
            <a:buNone/>
          </a:pPr>
          <a:r>
            <a:rPr lang="en-US" sz="1500" kern="1200" dirty="0"/>
            <a:t>- Clinician rating</a:t>
          </a:r>
        </a:p>
      </dsp:txBody>
      <dsp:txXfrm>
        <a:off x="2312826" y="29445"/>
        <a:ext cx="1816866" cy="94642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E3C77909-CE49-4BE3-8825-F4A887516598}" type="datetimeFigureOut">
              <a:rPr lang="en-US" smtClean="0"/>
              <a:t>1/18/2021</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0C78E1D3-EA0A-4448-932E-ECB22744DAD0}" type="slidenum">
              <a:rPr lang="en-US" smtClean="0"/>
              <a:t>‹#›</a:t>
            </a:fld>
            <a:endParaRPr lang="en-US" dirty="0"/>
          </a:p>
        </p:txBody>
      </p:sp>
    </p:spTree>
    <p:extLst>
      <p:ext uri="{BB962C8B-B14F-4D97-AF65-F5344CB8AC3E}">
        <p14:creationId xmlns:p14="http://schemas.microsoft.com/office/powerpoint/2010/main" val="16464246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3BDB8DD8-994B-4ABC-8B20-BAE13653589D}" type="datetimeFigureOut">
              <a:rPr lang="en-US" smtClean="0"/>
              <a:t>1/18/2021</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B731D98D-7CB5-467E-8224-1394B85C6984}" type="slidenum">
              <a:rPr lang="en-US" smtClean="0"/>
              <a:t>‹#›</a:t>
            </a:fld>
            <a:endParaRPr lang="en-US"/>
          </a:p>
        </p:txBody>
      </p:sp>
    </p:spTree>
    <p:extLst>
      <p:ext uri="{BB962C8B-B14F-4D97-AF65-F5344CB8AC3E}">
        <p14:creationId xmlns:p14="http://schemas.microsoft.com/office/powerpoint/2010/main" val="91728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cap="none" spc="-8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D8F82F48-BC74-4313-872B-BBC4F09586F4}"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8" name="Slide Number Placeholder 7"/>
          <p:cNvSpPr>
            <a:spLocks noGrp="1"/>
          </p:cNvSpPr>
          <p:nvPr>
            <p:ph type="sldNum" sz="quarter" idx="11"/>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D8F82F48-BC74-4313-872B-BBC4F09586F4}" type="slidenum">
              <a:rPr lang="en-US" smtClean="0"/>
              <a:t>‹#›</a:t>
            </a:fld>
            <a:endParaRPr lang="en-US" dirty="0"/>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D8F82F48-BC74-4313-872B-BBC4F09586F4}" type="slidenum">
              <a:rPr lang="en-US" smtClean="0"/>
              <a:t>‹#›</a:t>
            </a:fld>
            <a:endParaRPr lang="en-US" dirty="0"/>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rgbClr val="90F7FA"/>
            </a:gs>
            <a:gs pos="100000">
              <a:schemeClr val="accent2">
                <a:lumMod val="60000"/>
                <a:lumOff val="40000"/>
              </a:schemeClr>
            </a:gs>
            <a:gs pos="82000">
              <a:schemeClr val="accent1">
                <a:tint val="23500"/>
                <a:satMod val="160000"/>
              </a:schemeClr>
            </a:gs>
          </a:gsLst>
          <a:lin ang="27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8305800" cy="761682"/>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990600"/>
            <a:ext cx="7620000" cy="5135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D8F82F48-BC74-4313-872B-BBC4F09586F4}" type="slidenum">
              <a:rPr lang="en-US" smtClean="0"/>
              <a:t>‹#›</a:t>
            </a:fld>
            <a:endParaRPr lang="en-US" dirty="0"/>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defRPr sz="3600" kern="1200" cap="none"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8077200" cy="4571999"/>
          </a:xfrm>
        </p:spPr>
        <p:txBody>
          <a:bodyPr/>
          <a:lstStyle/>
          <a:p>
            <a:r>
              <a:rPr lang="en-US" sz="6000" dirty="0"/>
              <a:t>How to Design an Experiment: Part II</a:t>
            </a:r>
          </a:p>
        </p:txBody>
      </p:sp>
      <p:sp>
        <p:nvSpPr>
          <p:cNvPr id="3" name="Subtitle 2"/>
          <p:cNvSpPr>
            <a:spLocks noGrp="1"/>
          </p:cNvSpPr>
          <p:nvPr>
            <p:ph type="subTitle" idx="1"/>
          </p:nvPr>
        </p:nvSpPr>
        <p:spPr>
          <a:xfrm>
            <a:off x="457200" y="4343400"/>
            <a:ext cx="8001000" cy="1295400"/>
          </a:xfrm>
        </p:spPr>
        <p:txBody>
          <a:bodyPr>
            <a:normAutofit/>
          </a:bodyPr>
          <a:lstStyle/>
          <a:p>
            <a:r>
              <a:rPr lang="en-US" sz="2400" dirty="0"/>
              <a:t>Experimental psychology </a:t>
            </a:r>
            <a:br>
              <a:rPr lang="en-US" sz="2400" dirty="0"/>
            </a:br>
            <a:r>
              <a:rPr lang="en-US" sz="2400" dirty="0"/>
              <a:t>guided-inquiry learning</a:t>
            </a:r>
          </a:p>
          <a:p>
            <a:endParaRPr lang="en-US" dirty="0"/>
          </a:p>
          <a:p>
            <a:endParaRPr lang="en-US" dirty="0"/>
          </a:p>
        </p:txBody>
      </p:sp>
      <p:sp>
        <p:nvSpPr>
          <p:cNvPr id="4" name="TextBox 3"/>
          <p:cNvSpPr txBox="1"/>
          <p:nvPr/>
        </p:nvSpPr>
        <p:spPr>
          <a:xfrm>
            <a:off x="533400" y="6096000"/>
            <a:ext cx="7543800" cy="461665"/>
          </a:xfrm>
          <a:prstGeom prst="rect">
            <a:avLst/>
          </a:prstGeom>
          <a:noFill/>
        </p:spPr>
        <p:txBody>
          <a:bodyPr wrap="square" rtlCol="0">
            <a:spAutoFit/>
          </a:bodyPr>
          <a:lstStyle/>
          <a:p>
            <a:r>
              <a:rPr lang="en-US" sz="1200" dirty="0"/>
              <a:t>Module: How</a:t>
            </a:r>
            <a:r>
              <a:rPr lang="en-US" sz="1200" baseline="0" dirty="0"/>
              <a:t> to Design an Experiment: Part II</a:t>
            </a:r>
            <a:endParaRPr lang="en-US" sz="1200" dirty="0"/>
          </a:p>
          <a:p>
            <a:r>
              <a:rPr lang="en-US" sz="1200" dirty="0"/>
              <a:t>© 2021,</a:t>
            </a:r>
            <a:r>
              <a:rPr lang="de-DE" sz="1200" dirty="0"/>
              <a:t> Dr. B. Rumain &amp; Dr. A. Geliebter, Touro College &amp; University System</a:t>
            </a:r>
            <a:endParaRPr lang="en-US" sz="1200" dirty="0"/>
          </a:p>
        </p:txBody>
      </p:sp>
    </p:spTree>
    <p:extLst>
      <p:ext uri="{BB962C8B-B14F-4D97-AF65-F5344CB8AC3E}">
        <p14:creationId xmlns:p14="http://schemas.microsoft.com/office/powerpoint/2010/main" val="3617253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72956-2669-4638-94C0-E7DA8310F381}"/>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DD7E9A57-9222-4613-8A11-D4D4EF10CAD1}"/>
              </a:ext>
            </a:extLst>
          </p:cNvPr>
          <p:cNvSpPr>
            <a:spLocks noGrp="1"/>
          </p:cNvSpPr>
          <p:nvPr>
            <p:ph idx="1"/>
          </p:nvPr>
        </p:nvSpPr>
        <p:spPr/>
        <p:txBody>
          <a:bodyPr>
            <a:normAutofit fontScale="92500"/>
          </a:bodyPr>
          <a:lstStyle/>
          <a:p>
            <a:pPr marL="342900" indent="-342900">
              <a:buFont typeface="Arial" panose="020B0604020202020204" pitchFamily="34" charset="0"/>
              <a:buChar char="•"/>
            </a:pPr>
            <a:r>
              <a:rPr lang="en-US" sz="3600" dirty="0"/>
              <a:t>You will consider an experiment where there are three levels of one independent variable (IV).</a:t>
            </a:r>
          </a:p>
          <a:p>
            <a:pPr marL="342900" indent="-342900">
              <a:buFont typeface="Arial" panose="020B0604020202020204" pitchFamily="34" charset="0"/>
              <a:buChar char="•"/>
            </a:pPr>
            <a:r>
              <a:rPr lang="en-US" sz="3600" dirty="0"/>
              <a:t>Using an independent variable (IV) of dosage, you will determine the smallest dose that is effective.</a:t>
            </a:r>
          </a:p>
          <a:p>
            <a:pPr marL="342900" indent="-342900">
              <a:buFont typeface="Arial" panose="020B0604020202020204" pitchFamily="34" charset="0"/>
              <a:buChar char="•"/>
            </a:pPr>
            <a:r>
              <a:rPr lang="en-US" sz="3600" dirty="0"/>
              <a:t>You will consider an experiment where there are two dependent variables.</a:t>
            </a:r>
          </a:p>
        </p:txBody>
      </p:sp>
    </p:spTree>
    <p:extLst>
      <p:ext uri="{BB962C8B-B14F-4D97-AF65-F5344CB8AC3E}">
        <p14:creationId xmlns:p14="http://schemas.microsoft.com/office/powerpoint/2010/main" val="16909997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72956-2669-4638-94C0-E7DA8310F381}"/>
              </a:ext>
            </a:extLst>
          </p:cNvPr>
          <p:cNvSpPr>
            <a:spLocks noGrp="1"/>
          </p:cNvSpPr>
          <p:nvPr>
            <p:ph type="title"/>
          </p:nvPr>
        </p:nvSpPr>
        <p:spPr/>
        <p:txBody>
          <a:bodyPr/>
          <a:lstStyle/>
          <a:p>
            <a:r>
              <a:rPr lang="en-US" dirty="0"/>
              <a:t>Vocabulary</a:t>
            </a:r>
          </a:p>
        </p:txBody>
      </p:sp>
      <p:sp>
        <p:nvSpPr>
          <p:cNvPr id="3" name="Content Placeholder 2">
            <a:extLst>
              <a:ext uri="{FF2B5EF4-FFF2-40B4-BE49-F238E27FC236}">
                <a16:creationId xmlns:a16="http://schemas.microsoft.com/office/drawing/2014/main" id="{DD7E9A57-9222-4613-8A11-D4D4EF10CAD1}"/>
              </a:ext>
            </a:extLst>
          </p:cNvPr>
          <p:cNvSpPr>
            <a:spLocks noGrp="1"/>
          </p:cNvSpPr>
          <p:nvPr>
            <p:ph idx="1"/>
          </p:nvPr>
        </p:nvSpPr>
        <p:spPr>
          <a:xfrm>
            <a:off x="457200" y="1219200"/>
            <a:ext cx="7620000" cy="4906963"/>
          </a:xfrm>
        </p:spPr>
        <p:txBody>
          <a:bodyPr>
            <a:normAutofit/>
          </a:bodyPr>
          <a:lstStyle/>
          <a:p>
            <a:pPr marL="342900" indent="-342900">
              <a:buFont typeface="Arial" panose="020B0604020202020204" pitchFamily="34" charset="0"/>
              <a:buChar char="•"/>
            </a:pPr>
            <a:r>
              <a:rPr lang="en-US" dirty="0"/>
              <a:t>Multivariate</a:t>
            </a:r>
          </a:p>
        </p:txBody>
      </p:sp>
    </p:spTree>
    <p:extLst>
      <p:ext uri="{BB962C8B-B14F-4D97-AF65-F5344CB8AC3E}">
        <p14:creationId xmlns:p14="http://schemas.microsoft.com/office/powerpoint/2010/main" val="2104884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18B4C-4E44-4EFA-8D51-E77EA04A46D3}"/>
              </a:ext>
            </a:extLst>
          </p:cNvPr>
          <p:cNvSpPr>
            <a:spLocks noGrp="1"/>
          </p:cNvSpPr>
          <p:nvPr>
            <p:ph type="title"/>
          </p:nvPr>
        </p:nvSpPr>
        <p:spPr/>
        <p:txBody>
          <a:bodyPr/>
          <a:lstStyle/>
          <a:p>
            <a:r>
              <a:rPr lang="en-US" dirty="0"/>
              <a:t>Motivation</a:t>
            </a:r>
          </a:p>
        </p:txBody>
      </p:sp>
      <p:sp>
        <p:nvSpPr>
          <p:cNvPr id="3" name="Content Placeholder 2">
            <a:extLst>
              <a:ext uri="{FF2B5EF4-FFF2-40B4-BE49-F238E27FC236}">
                <a16:creationId xmlns:a16="http://schemas.microsoft.com/office/drawing/2014/main" id="{21B54BC0-EF49-49BF-814D-65D675A2C520}"/>
              </a:ext>
            </a:extLst>
          </p:cNvPr>
          <p:cNvSpPr>
            <a:spLocks noGrp="1"/>
          </p:cNvSpPr>
          <p:nvPr>
            <p:ph idx="1"/>
          </p:nvPr>
        </p:nvSpPr>
        <p:spPr>
          <a:xfrm>
            <a:off x="457200" y="861219"/>
            <a:ext cx="8001000" cy="4091782"/>
          </a:xfrm>
        </p:spPr>
        <p:txBody>
          <a:bodyPr>
            <a:normAutofit/>
          </a:bodyPr>
          <a:lstStyle/>
          <a:p>
            <a:endParaRPr lang="en-US" dirty="0"/>
          </a:p>
          <a:p>
            <a:endParaRPr lang="en-US" dirty="0">
              <a:solidFill>
                <a:srgbClr val="FF0000"/>
              </a:solidFill>
            </a:endParaRPr>
          </a:p>
        </p:txBody>
      </p:sp>
      <p:graphicFrame>
        <p:nvGraphicFramePr>
          <p:cNvPr id="7" name="Diagram 6">
            <a:extLst>
              <a:ext uri="{FF2B5EF4-FFF2-40B4-BE49-F238E27FC236}">
                <a16:creationId xmlns:a16="http://schemas.microsoft.com/office/drawing/2014/main" id="{B5363578-59B5-4995-BC5D-76DFC94E05C2}"/>
              </a:ext>
            </a:extLst>
          </p:cNvPr>
          <p:cNvGraphicFramePr/>
          <p:nvPr/>
        </p:nvGraphicFramePr>
        <p:xfrm>
          <a:off x="1676400" y="2743200"/>
          <a:ext cx="4267200" cy="18948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7">
            <a:extLst>
              <a:ext uri="{FF2B5EF4-FFF2-40B4-BE49-F238E27FC236}">
                <a16:creationId xmlns:a16="http://schemas.microsoft.com/office/drawing/2014/main" id="{F6DB04AF-952F-420C-BED7-BB80F2D3DDB3}"/>
              </a:ext>
            </a:extLst>
          </p:cNvPr>
          <p:cNvSpPr/>
          <p:nvPr/>
        </p:nvSpPr>
        <p:spPr>
          <a:xfrm>
            <a:off x="381000" y="1132087"/>
            <a:ext cx="7772400" cy="5262979"/>
          </a:xfrm>
          <a:prstGeom prst="rect">
            <a:avLst/>
          </a:prstGeom>
        </p:spPr>
        <p:txBody>
          <a:bodyPr wrap="square">
            <a:spAutoFit/>
          </a:bodyPr>
          <a:lstStyle/>
          <a:p>
            <a:pPr marL="285750" indent="-285750">
              <a:buFont typeface="Arial" panose="020B0604020202020204" pitchFamily="34" charset="0"/>
              <a:buChar char="•"/>
            </a:pPr>
            <a:r>
              <a:rPr lang="en-US" sz="2400" b="1" dirty="0"/>
              <a:t>We know that Elate does better than placebo from the previous study. In the previous study (Scenario #1), we gave patients either placebo or 1200 mg of Elate once daily. </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r>
              <a:rPr lang="en-US" sz="2400" b="1" dirty="0"/>
              <a:t>But would a smaller dose of Elate be equally effective?  What about if we gave 750 mg once daily?</a:t>
            </a:r>
          </a:p>
          <a:p>
            <a:pPr marL="285750" indent="-285750">
              <a:buFont typeface="Arial" panose="020B0604020202020204" pitchFamily="34" charset="0"/>
              <a:buChar char="•"/>
            </a:pPr>
            <a:endParaRPr lang="en-US" sz="2400" dirty="0"/>
          </a:p>
        </p:txBody>
      </p:sp>
      <p:sp>
        <p:nvSpPr>
          <p:cNvPr id="9" name="Oval 8">
            <a:extLst>
              <a:ext uri="{FF2B5EF4-FFF2-40B4-BE49-F238E27FC236}">
                <a16:creationId xmlns:a16="http://schemas.microsoft.com/office/drawing/2014/main" id="{A044B204-199E-465E-897F-1A5B776ADCFE}"/>
              </a:ext>
            </a:extLst>
          </p:cNvPr>
          <p:cNvSpPr/>
          <p:nvPr/>
        </p:nvSpPr>
        <p:spPr>
          <a:xfrm>
            <a:off x="6172200" y="2743940"/>
            <a:ext cx="990600" cy="7616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1200 mg</a:t>
            </a:r>
          </a:p>
        </p:txBody>
      </p:sp>
      <p:sp>
        <p:nvSpPr>
          <p:cNvPr id="10" name="Oval 9">
            <a:extLst>
              <a:ext uri="{FF2B5EF4-FFF2-40B4-BE49-F238E27FC236}">
                <a16:creationId xmlns:a16="http://schemas.microsoft.com/office/drawing/2014/main" id="{37200A26-1706-4368-A3CD-BCF7FF06BCFA}"/>
              </a:ext>
            </a:extLst>
          </p:cNvPr>
          <p:cNvSpPr/>
          <p:nvPr/>
        </p:nvSpPr>
        <p:spPr>
          <a:xfrm>
            <a:off x="6186996" y="3772111"/>
            <a:ext cx="9906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0 mg</a:t>
            </a:r>
          </a:p>
        </p:txBody>
      </p:sp>
    </p:spTree>
    <p:extLst>
      <p:ext uri="{BB962C8B-B14F-4D97-AF65-F5344CB8AC3E}">
        <p14:creationId xmlns:p14="http://schemas.microsoft.com/office/powerpoint/2010/main" val="2895504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9"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18B4C-4E44-4EFA-8D51-E77EA04A46D3}"/>
              </a:ext>
            </a:extLst>
          </p:cNvPr>
          <p:cNvSpPr>
            <a:spLocks noGrp="1"/>
          </p:cNvSpPr>
          <p:nvPr>
            <p:ph type="title"/>
          </p:nvPr>
        </p:nvSpPr>
        <p:spPr/>
        <p:txBody>
          <a:bodyPr/>
          <a:lstStyle/>
          <a:p>
            <a:r>
              <a:rPr lang="en-US" dirty="0"/>
              <a:t>Motivation</a:t>
            </a:r>
          </a:p>
        </p:txBody>
      </p:sp>
      <p:sp>
        <p:nvSpPr>
          <p:cNvPr id="3" name="Content Placeholder 2">
            <a:extLst>
              <a:ext uri="{FF2B5EF4-FFF2-40B4-BE49-F238E27FC236}">
                <a16:creationId xmlns:a16="http://schemas.microsoft.com/office/drawing/2014/main" id="{21B54BC0-EF49-49BF-814D-65D675A2C520}"/>
              </a:ext>
            </a:extLst>
          </p:cNvPr>
          <p:cNvSpPr>
            <a:spLocks noGrp="1"/>
          </p:cNvSpPr>
          <p:nvPr>
            <p:ph idx="1"/>
          </p:nvPr>
        </p:nvSpPr>
        <p:spPr>
          <a:xfrm>
            <a:off x="457200" y="1143000"/>
            <a:ext cx="7620000" cy="4853781"/>
          </a:xfrm>
        </p:spPr>
        <p:txBody>
          <a:bodyPr>
            <a:normAutofit/>
          </a:bodyPr>
          <a:lstStyle/>
          <a:p>
            <a:pPr marL="285750" indent="-285750">
              <a:buFont typeface="Arial" panose="020B0604020202020204" pitchFamily="34" charset="0"/>
              <a:buChar char="•"/>
            </a:pPr>
            <a:r>
              <a:rPr lang="en-US" sz="2400" dirty="0"/>
              <a:t>If that dose worked equally well it would be the optimal dose since it involves getting the same benefit without ingesting more medication. (More medication can mean more side effects.) </a:t>
            </a:r>
          </a:p>
          <a:p>
            <a:pPr marL="285750" indent="-285750">
              <a:buFont typeface="Arial" panose="020B0604020202020204" pitchFamily="34" charset="0"/>
              <a:buChar char="•"/>
            </a:pPr>
            <a:r>
              <a:rPr lang="en-US" sz="2400" dirty="0"/>
              <a:t>Below is a study with 60 patients to test the optimal dosage.</a:t>
            </a:r>
          </a:p>
          <a:p>
            <a:endParaRPr lang="en-US" dirty="0">
              <a:solidFill>
                <a:srgbClr val="FF0000"/>
              </a:solidFill>
            </a:endParaRPr>
          </a:p>
        </p:txBody>
      </p:sp>
    </p:spTree>
    <p:extLst>
      <p:ext uri="{BB962C8B-B14F-4D97-AF65-F5344CB8AC3E}">
        <p14:creationId xmlns:p14="http://schemas.microsoft.com/office/powerpoint/2010/main" val="1910650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18B4C-4E44-4EFA-8D51-E77EA04A46D3}"/>
              </a:ext>
            </a:extLst>
          </p:cNvPr>
          <p:cNvSpPr>
            <a:spLocks noGrp="1"/>
          </p:cNvSpPr>
          <p:nvPr>
            <p:ph type="title"/>
          </p:nvPr>
        </p:nvSpPr>
        <p:spPr/>
        <p:txBody>
          <a:bodyPr/>
          <a:lstStyle/>
          <a:p>
            <a:r>
              <a:rPr lang="en-US" dirty="0"/>
              <a:t>Information</a:t>
            </a:r>
          </a:p>
        </p:txBody>
      </p:sp>
      <p:sp>
        <p:nvSpPr>
          <p:cNvPr id="3" name="Content Placeholder 2">
            <a:extLst>
              <a:ext uri="{FF2B5EF4-FFF2-40B4-BE49-F238E27FC236}">
                <a16:creationId xmlns:a16="http://schemas.microsoft.com/office/drawing/2014/main" id="{21B54BC0-EF49-49BF-814D-65D675A2C520}"/>
              </a:ext>
            </a:extLst>
          </p:cNvPr>
          <p:cNvSpPr>
            <a:spLocks noGrp="1"/>
          </p:cNvSpPr>
          <p:nvPr>
            <p:ph idx="1"/>
          </p:nvPr>
        </p:nvSpPr>
        <p:spPr>
          <a:xfrm>
            <a:off x="457200" y="861218"/>
            <a:ext cx="7620000" cy="5135563"/>
          </a:xfrm>
        </p:spPr>
        <p:txBody>
          <a:bodyPr>
            <a:normAutofit/>
          </a:bodyPr>
          <a:lstStyle/>
          <a:p>
            <a:endParaRPr lang="en-US" dirty="0"/>
          </a:p>
          <a:p>
            <a:endParaRPr lang="en-US" dirty="0">
              <a:solidFill>
                <a:srgbClr val="FF0000"/>
              </a:solidFill>
            </a:endParaRPr>
          </a:p>
        </p:txBody>
      </p:sp>
      <p:sp>
        <p:nvSpPr>
          <p:cNvPr id="8" name="Rectangle 7">
            <a:extLst>
              <a:ext uri="{FF2B5EF4-FFF2-40B4-BE49-F238E27FC236}">
                <a16:creationId xmlns:a16="http://schemas.microsoft.com/office/drawing/2014/main" id="{F6DB04AF-952F-420C-BED7-BB80F2D3DDB3}"/>
              </a:ext>
            </a:extLst>
          </p:cNvPr>
          <p:cNvSpPr/>
          <p:nvPr/>
        </p:nvSpPr>
        <p:spPr>
          <a:xfrm>
            <a:off x="457200" y="1022736"/>
            <a:ext cx="7772400" cy="2308324"/>
          </a:xfrm>
          <a:prstGeom prst="rect">
            <a:avLst/>
          </a:prstGeom>
        </p:spPr>
        <p:txBody>
          <a:bodyPr wrap="square">
            <a:spAutoFit/>
          </a:bodyPr>
          <a:lstStyle/>
          <a:p>
            <a:pPr lvl="0" eaLnBrk="0" fontAlgn="base" hangingPunct="0">
              <a:spcBef>
                <a:spcPct val="0"/>
              </a:spcBef>
              <a:spcAft>
                <a:spcPct val="0"/>
              </a:spcAft>
            </a:pPr>
            <a:r>
              <a:rPr lang="en-US" altLang="en-US" sz="2400" b="1" u="sng" dirty="0">
                <a:ea typeface="Calibri" panose="020F0502020204030204" pitchFamily="34" charset="0"/>
                <a:cs typeface="Times New Roman" panose="02020603050405020304" pitchFamily="18" charset="0"/>
              </a:rPr>
              <a:t>Scenario #2</a:t>
            </a:r>
            <a:r>
              <a:rPr lang="en-US" altLang="en-US" sz="2400" b="1" dirty="0">
                <a:ea typeface="Calibri" panose="020F0502020204030204" pitchFamily="34" charset="0"/>
                <a:cs typeface="Times New Roman" panose="02020603050405020304" pitchFamily="18" charset="0"/>
              </a:rPr>
              <a:t>:</a:t>
            </a:r>
          </a:p>
          <a:p>
            <a:pPr lvl="0" eaLnBrk="0" fontAlgn="base" hangingPunct="0">
              <a:spcBef>
                <a:spcPct val="0"/>
              </a:spcBef>
              <a:spcAft>
                <a:spcPct val="0"/>
              </a:spcAft>
            </a:pPr>
            <a:r>
              <a:rPr lang="en-US" altLang="en-US" sz="2400" b="1" dirty="0">
                <a:ea typeface="Calibri" panose="020F0502020204030204" pitchFamily="34" charset="0"/>
                <a:cs typeface="Times New Roman" panose="02020603050405020304" pitchFamily="18" charset="0"/>
              </a:rPr>
              <a:t>In the current study, we divide our group of 60 patients into three equal groups of 20 each.  We give 750 mg Elate to one of the groups, 1200 mg to a second group and a placebo (0 mg Elate) to the third group as follows. </a:t>
            </a:r>
          </a:p>
        </p:txBody>
      </p:sp>
      <p:grpSp>
        <p:nvGrpSpPr>
          <p:cNvPr id="11" name="Group 10">
            <a:extLst>
              <a:ext uri="{FF2B5EF4-FFF2-40B4-BE49-F238E27FC236}">
                <a16:creationId xmlns:a16="http://schemas.microsoft.com/office/drawing/2014/main" id="{923272F3-92C7-4DBB-BA2F-B3B51BFF16E9}"/>
              </a:ext>
            </a:extLst>
          </p:cNvPr>
          <p:cNvGrpSpPr/>
          <p:nvPr/>
        </p:nvGrpSpPr>
        <p:grpSpPr>
          <a:xfrm>
            <a:off x="1135232" y="3486578"/>
            <a:ext cx="6416335" cy="2640495"/>
            <a:chOff x="1752601" y="139226"/>
            <a:chExt cx="6416335" cy="2640495"/>
          </a:xfrm>
        </p:grpSpPr>
        <p:graphicFrame>
          <p:nvGraphicFramePr>
            <p:cNvPr id="12" name="Diagram 11">
              <a:extLst>
                <a:ext uri="{FF2B5EF4-FFF2-40B4-BE49-F238E27FC236}">
                  <a16:creationId xmlns:a16="http://schemas.microsoft.com/office/drawing/2014/main" id="{F12180B4-CC0F-4AC8-8BFF-0D3874A8656F}"/>
                </a:ext>
              </a:extLst>
            </p:cNvPr>
            <p:cNvGraphicFramePr/>
            <p:nvPr>
              <p:extLst>
                <p:ext uri="{D42A27DB-BD31-4B8C-83A1-F6EECF244321}">
                  <p14:modId xmlns:p14="http://schemas.microsoft.com/office/powerpoint/2010/main" val="1242710545"/>
                </p:ext>
              </p:extLst>
            </p:nvPr>
          </p:nvGraphicFramePr>
          <p:xfrm>
            <a:off x="1752601" y="228175"/>
            <a:ext cx="5105400" cy="25515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Oval 12">
              <a:extLst>
                <a:ext uri="{FF2B5EF4-FFF2-40B4-BE49-F238E27FC236}">
                  <a16:creationId xmlns:a16="http://schemas.microsoft.com/office/drawing/2014/main" id="{05734727-339D-490A-8A50-E48B84B6F701}"/>
                </a:ext>
              </a:extLst>
            </p:cNvPr>
            <p:cNvSpPr/>
            <p:nvPr/>
          </p:nvSpPr>
          <p:spPr>
            <a:xfrm>
              <a:off x="7056268" y="139226"/>
              <a:ext cx="1112668" cy="7738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750 mg</a:t>
              </a:r>
            </a:p>
          </p:txBody>
        </p:sp>
        <p:sp>
          <p:nvSpPr>
            <p:cNvPr id="14" name="Oval 13">
              <a:extLst>
                <a:ext uri="{FF2B5EF4-FFF2-40B4-BE49-F238E27FC236}">
                  <a16:creationId xmlns:a16="http://schemas.microsoft.com/office/drawing/2014/main" id="{243B0372-F6C9-44AA-BB76-8F9CDC035FA9}"/>
                </a:ext>
              </a:extLst>
            </p:cNvPr>
            <p:cNvSpPr/>
            <p:nvPr/>
          </p:nvSpPr>
          <p:spPr>
            <a:xfrm>
              <a:off x="7056268" y="1000023"/>
              <a:ext cx="1082336" cy="8267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1200 mg</a:t>
              </a:r>
            </a:p>
          </p:txBody>
        </p:sp>
        <p:sp>
          <p:nvSpPr>
            <p:cNvPr id="15" name="Oval 14">
              <a:extLst>
                <a:ext uri="{FF2B5EF4-FFF2-40B4-BE49-F238E27FC236}">
                  <a16:creationId xmlns:a16="http://schemas.microsoft.com/office/drawing/2014/main" id="{0A212473-0E5C-4B8D-8321-B3F5D270E33F}"/>
                </a:ext>
              </a:extLst>
            </p:cNvPr>
            <p:cNvSpPr/>
            <p:nvPr/>
          </p:nvSpPr>
          <p:spPr>
            <a:xfrm>
              <a:off x="7056268" y="1913765"/>
              <a:ext cx="1112668" cy="8267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0 mg</a:t>
              </a:r>
            </a:p>
          </p:txBody>
        </p:sp>
      </p:grpSp>
    </p:spTree>
    <p:extLst>
      <p:ext uri="{BB962C8B-B14F-4D97-AF65-F5344CB8AC3E}">
        <p14:creationId xmlns:p14="http://schemas.microsoft.com/office/powerpoint/2010/main" val="3381620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18B4C-4E44-4EFA-8D51-E77EA04A46D3}"/>
              </a:ext>
            </a:extLst>
          </p:cNvPr>
          <p:cNvSpPr>
            <a:spLocks noGrp="1"/>
          </p:cNvSpPr>
          <p:nvPr>
            <p:ph type="title"/>
          </p:nvPr>
        </p:nvSpPr>
        <p:spPr/>
        <p:txBody>
          <a:bodyPr/>
          <a:lstStyle/>
          <a:p>
            <a:r>
              <a:rPr lang="en-US" dirty="0"/>
              <a:t>Information</a:t>
            </a:r>
          </a:p>
        </p:txBody>
      </p:sp>
      <p:sp>
        <p:nvSpPr>
          <p:cNvPr id="3" name="Content Placeholder 2">
            <a:extLst>
              <a:ext uri="{FF2B5EF4-FFF2-40B4-BE49-F238E27FC236}">
                <a16:creationId xmlns:a16="http://schemas.microsoft.com/office/drawing/2014/main" id="{21B54BC0-EF49-49BF-814D-65D675A2C520}"/>
              </a:ext>
            </a:extLst>
          </p:cNvPr>
          <p:cNvSpPr>
            <a:spLocks noGrp="1"/>
          </p:cNvSpPr>
          <p:nvPr>
            <p:ph idx="1"/>
          </p:nvPr>
        </p:nvSpPr>
        <p:spPr>
          <a:xfrm>
            <a:off x="457200" y="861218"/>
            <a:ext cx="7620000" cy="5135563"/>
          </a:xfrm>
        </p:spPr>
        <p:txBody>
          <a:bodyPr>
            <a:normAutofit/>
          </a:bodyPr>
          <a:lstStyle/>
          <a:p>
            <a:endParaRPr lang="en-US" dirty="0"/>
          </a:p>
          <a:p>
            <a:endParaRPr lang="en-US" dirty="0">
              <a:solidFill>
                <a:srgbClr val="FF0000"/>
              </a:solidFill>
            </a:endParaRPr>
          </a:p>
        </p:txBody>
      </p:sp>
      <p:sp>
        <p:nvSpPr>
          <p:cNvPr id="8" name="Rectangle 7">
            <a:extLst>
              <a:ext uri="{FF2B5EF4-FFF2-40B4-BE49-F238E27FC236}">
                <a16:creationId xmlns:a16="http://schemas.microsoft.com/office/drawing/2014/main" id="{F6DB04AF-952F-420C-BED7-BB80F2D3DDB3}"/>
              </a:ext>
            </a:extLst>
          </p:cNvPr>
          <p:cNvSpPr/>
          <p:nvPr/>
        </p:nvSpPr>
        <p:spPr>
          <a:xfrm>
            <a:off x="457200" y="1022736"/>
            <a:ext cx="7772400" cy="2554545"/>
          </a:xfrm>
          <a:prstGeom prst="rect">
            <a:avLst/>
          </a:prstGeom>
        </p:spPr>
        <p:txBody>
          <a:bodyPr wrap="square">
            <a:spAutoFit/>
          </a:bodyPr>
          <a:lstStyle/>
          <a:p>
            <a:pPr lvl="0" eaLnBrk="0" fontAlgn="base" hangingPunct="0">
              <a:spcBef>
                <a:spcPct val="0"/>
              </a:spcBef>
              <a:spcAft>
                <a:spcPct val="0"/>
              </a:spcAft>
            </a:pPr>
            <a:r>
              <a:rPr lang="en-US" altLang="en-US" sz="2400" b="1" dirty="0">
                <a:ea typeface="Calibri" panose="020F0502020204030204" pitchFamily="34" charset="0"/>
                <a:cs typeface="Times New Roman" panose="02020603050405020304" pitchFamily="18" charset="0"/>
              </a:rPr>
              <a:t>At the end of the two weeks, the patients are each again rated by the psychiatrist for their number of symptoms of depression. For each group, we then calculate the average number of symptoms of depression for all 3 groups. See Table 1 below:</a:t>
            </a:r>
          </a:p>
          <a:p>
            <a:pPr lvl="0" eaLnBrk="0" fontAlgn="base" hangingPunct="0">
              <a:spcBef>
                <a:spcPct val="0"/>
              </a:spcBef>
              <a:spcAft>
                <a:spcPct val="0"/>
              </a:spcAft>
            </a:pPr>
            <a:endParaRPr lang="en-US" altLang="en-US" sz="2400" b="1" dirty="0">
              <a:ea typeface="Calibri" panose="020F0502020204030204" pitchFamily="34" charset="0"/>
              <a:cs typeface="Times New Roman" panose="02020603050405020304" pitchFamily="18" charset="0"/>
            </a:endParaRPr>
          </a:p>
          <a:p>
            <a:pPr eaLnBrk="0" fontAlgn="base" hangingPunct="0">
              <a:spcBef>
                <a:spcPct val="0"/>
              </a:spcBef>
              <a:spcAft>
                <a:spcPct val="0"/>
              </a:spcAft>
            </a:pPr>
            <a:r>
              <a:rPr lang="en-US" altLang="en-US" sz="1600" dirty="0">
                <a:latin typeface="Times New Roman" panose="02020603050405020304" pitchFamily="18" charset="0"/>
                <a:ea typeface="Calibri" panose="020F0502020204030204" pitchFamily="34" charset="0"/>
                <a:cs typeface="Times New Roman" panose="02020603050405020304" pitchFamily="18" charset="0"/>
              </a:rPr>
              <a:t>Table 1: Average Number of Symptoms of Depression after 2 Weeks as a Function of Group</a:t>
            </a:r>
            <a:endParaRPr lang="en-US" altLang="en-US" sz="1600" b="1" dirty="0">
              <a:ea typeface="Calibri" panose="020F0502020204030204" pitchFamily="34" charset="0"/>
              <a:cs typeface="Times New Roman" panose="02020603050405020304" pitchFamily="18" charset="0"/>
            </a:endParaRPr>
          </a:p>
        </p:txBody>
      </p:sp>
      <p:graphicFrame>
        <p:nvGraphicFramePr>
          <p:cNvPr id="10" name="Table 9">
            <a:extLst>
              <a:ext uri="{FF2B5EF4-FFF2-40B4-BE49-F238E27FC236}">
                <a16:creationId xmlns:a16="http://schemas.microsoft.com/office/drawing/2014/main" id="{EDBD40C6-084E-4448-AA6A-E0F398C87552}"/>
              </a:ext>
            </a:extLst>
          </p:cNvPr>
          <p:cNvGraphicFramePr>
            <a:graphicFrameLocks noGrp="1"/>
          </p:cNvGraphicFramePr>
          <p:nvPr>
            <p:extLst>
              <p:ext uri="{D42A27DB-BD31-4B8C-83A1-F6EECF244321}">
                <p14:modId xmlns:p14="http://schemas.microsoft.com/office/powerpoint/2010/main" val="820901343"/>
              </p:ext>
            </p:extLst>
          </p:nvPr>
        </p:nvGraphicFramePr>
        <p:xfrm>
          <a:off x="1524000" y="3707573"/>
          <a:ext cx="5334000" cy="2437311"/>
        </p:xfrm>
        <a:graphic>
          <a:graphicData uri="http://schemas.openxmlformats.org/drawingml/2006/table">
            <a:tbl>
              <a:tblPr firstRow="1" firstCol="1" bandRow="1">
                <a:tableStyleId>{5C22544A-7EE6-4342-B048-85BDC9FD1C3A}</a:tableStyleId>
              </a:tblPr>
              <a:tblGrid>
                <a:gridCol w="2209800">
                  <a:extLst>
                    <a:ext uri="{9D8B030D-6E8A-4147-A177-3AD203B41FA5}">
                      <a16:colId xmlns:a16="http://schemas.microsoft.com/office/drawing/2014/main" val="2094520864"/>
                    </a:ext>
                  </a:extLst>
                </a:gridCol>
                <a:gridCol w="3124200">
                  <a:extLst>
                    <a:ext uri="{9D8B030D-6E8A-4147-A177-3AD203B41FA5}">
                      <a16:colId xmlns:a16="http://schemas.microsoft.com/office/drawing/2014/main" val="921201917"/>
                    </a:ext>
                  </a:extLst>
                </a:gridCol>
              </a:tblGrid>
              <a:tr h="810987">
                <a:tc>
                  <a:txBody>
                    <a:bodyPr/>
                    <a:lstStyle/>
                    <a:p>
                      <a:pPr marL="0" marR="0" algn="l">
                        <a:lnSpc>
                          <a:spcPct val="115000"/>
                        </a:lnSpc>
                        <a:spcBef>
                          <a:spcPts val="0"/>
                        </a:spcBef>
                        <a:spcAft>
                          <a:spcPts val="0"/>
                        </a:spcAft>
                      </a:pPr>
                      <a:r>
                        <a:rPr lang="en-US" sz="1200" dirty="0">
                          <a:effectLst/>
                        </a:rPr>
                        <a:t>Treatment Group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US" sz="1200" dirty="0">
                          <a:effectLst/>
                        </a:rPr>
                        <a:t>Average Number of Symptoms of Depression after 2 Weeks as Determined During Patient’s Interview with a Psychiatrist</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123229087"/>
                  </a:ext>
                </a:extLst>
              </a:tr>
              <a:tr h="606110">
                <a:tc>
                  <a:txBody>
                    <a:bodyPr/>
                    <a:lstStyle/>
                    <a:p>
                      <a:pPr marL="0" marR="0">
                        <a:lnSpc>
                          <a:spcPct val="115000"/>
                        </a:lnSpc>
                        <a:spcBef>
                          <a:spcPts val="0"/>
                        </a:spcBef>
                        <a:spcAft>
                          <a:spcPts val="0"/>
                        </a:spcAft>
                      </a:pPr>
                      <a:r>
                        <a:rPr lang="en-US" sz="1200" dirty="0">
                          <a:effectLst/>
                        </a:rPr>
                        <a:t>750 mg Elate</a:t>
                      </a:r>
                    </a:p>
                    <a:p>
                      <a:pPr marL="0" marR="0">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(Experimental Group I)</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US" sz="1200" dirty="0">
                          <a:effectLst/>
                        </a:rPr>
                        <a:t>2</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50021235"/>
                  </a:ext>
                </a:extLst>
              </a:tr>
              <a:tr h="600697">
                <a:tc>
                  <a:txBody>
                    <a:bodyPr/>
                    <a:lstStyle/>
                    <a:p>
                      <a:pPr marL="0" marR="0">
                        <a:lnSpc>
                          <a:spcPct val="115000"/>
                        </a:lnSpc>
                        <a:spcBef>
                          <a:spcPts val="0"/>
                        </a:spcBef>
                        <a:spcAft>
                          <a:spcPts val="0"/>
                        </a:spcAft>
                      </a:pPr>
                      <a:r>
                        <a:rPr lang="en-US" sz="1200" dirty="0">
                          <a:effectLst/>
                          <a:latin typeface="+mn-lt"/>
                          <a:ea typeface="Calibri" panose="020F0502020204030204" pitchFamily="34" charset="0"/>
                          <a:cs typeface="Arial" panose="020B0604020202020204" pitchFamily="34" charset="0"/>
                        </a:rPr>
                        <a:t>1200 mg Elate</a:t>
                      </a:r>
                    </a:p>
                    <a:p>
                      <a:pPr marL="0" marR="0">
                        <a:lnSpc>
                          <a:spcPct val="115000"/>
                        </a:lnSpc>
                        <a:spcBef>
                          <a:spcPts val="0"/>
                        </a:spcBef>
                        <a:spcAft>
                          <a:spcPts val="0"/>
                        </a:spcAft>
                      </a:pPr>
                      <a:r>
                        <a:rPr lang="en-US" sz="1200" dirty="0">
                          <a:effectLst/>
                          <a:latin typeface="+mn-lt"/>
                          <a:ea typeface="Calibri" panose="020F0502020204030204" pitchFamily="34" charset="0"/>
                          <a:cs typeface="Arial" panose="020B0604020202020204" pitchFamily="34" charset="0"/>
                        </a:rPr>
                        <a:t>(Experimental Group II) </a:t>
                      </a:r>
                      <a:endParaRPr lang="en-US" sz="1100"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2</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935768282"/>
                  </a:ext>
                </a:extLst>
              </a:tr>
              <a:tr h="394637">
                <a:tc>
                  <a:txBody>
                    <a:bodyPr/>
                    <a:lstStyle/>
                    <a:p>
                      <a:pPr marL="0" marR="0">
                        <a:lnSpc>
                          <a:spcPct val="115000"/>
                        </a:lnSpc>
                        <a:spcBef>
                          <a:spcPts val="0"/>
                        </a:spcBef>
                        <a:spcAft>
                          <a:spcPts val="0"/>
                        </a:spcAft>
                      </a:pPr>
                      <a:r>
                        <a:rPr lang="en-US" sz="1200" dirty="0">
                          <a:effectLst/>
                          <a:latin typeface="+mn-lt"/>
                          <a:ea typeface="Calibri" panose="020F0502020204030204" pitchFamily="34" charset="0"/>
                          <a:cs typeface="Arial" panose="020B0604020202020204" pitchFamily="34" charset="0"/>
                        </a:rPr>
                        <a:t>0 mg Elate</a:t>
                      </a:r>
                    </a:p>
                    <a:p>
                      <a:pPr marL="0" marR="0">
                        <a:lnSpc>
                          <a:spcPct val="115000"/>
                        </a:lnSpc>
                        <a:spcBef>
                          <a:spcPts val="0"/>
                        </a:spcBef>
                        <a:spcAft>
                          <a:spcPts val="0"/>
                        </a:spcAft>
                      </a:pPr>
                      <a:r>
                        <a:rPr lang="en-US" sz="1200" dirty="0">
                          <a:effectLst/>
                          <a:latin typeface="+mn-lt"/>
                          <a:ea typeface="Calibri" panose="020F0502020204030204" pitchFamily="34" charset="0"/>
                          <a:cs typeface="Arial" panose="020B0604020202020204" pitchFamily="34" charset="0"/>
                        </a:rPr>
                        <a:t>(Control Group)</a:t>
                      </a:r>
                    </a:p>
                  </a:txBody>
                  <a:tcPr marL="68580" marR="68580" marT="0" marB="0"/>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Arial" panose="020B0604020202020204" pitchFamily="34" charset="0"/>
                        </a:rPr>
                        <a:t>5</a:t>
                      </a:r>
                    </a:p>
                  </a:txBody>
                  <a:tcPr marL="68580" marR="68580" marT="0" marB="0"/>
                </a:tc>
                <a:extLst>
                  <a:ext uri="{0D108BD9-81ED-4DB2-BD59-A6C34878D82A}">
                    <a16:rowId xmlns:a16="http://schemas.microsoft.com/office/drawing/2014/main" val="4156885114"/>
                  </a:ext>
                </a:extLst>
              </a:tr>
            </a:tbl>
          </a:graphicData>
        </a:graphic>
      </p:graphicFrame>
    </p:spTree>
    <p:extLst>
      <p:ext uri="{BB962C8B-B14F-4D97-AF65-F5344CB8AC3E}">
        <p14:creationId xmlns:p14="http://schemas.microsoft.com/office/powerpoint/2010/main" val="12200099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18B4C-4E44-4EFA-8D51-E77EA04A46D3}"/>
              </a:ext>
            </a:extLst>
          </p:cNvPr>
          <p:cNvSpPr>
            <a:spLocks noGrp="1"/>
          </p:cNvSpPr>
          <p:nvPr>
            <p:ph type="title"/>
          </p:nvPr>
        </p:nvSpPr>
        <p:spPr/>
        <p:txBody>
          <a:bodyPr/>
          <a:lstStyle/>
          <a:p>
            <a:r>
              <a:rPr lang="en-US" dirty="0"/>
              <a:t>Exercises</a:t>
            </a:r>
          </a:p>
        </p:txBody>
      </p:sp>
      <p:sp>
        <p:nvSpPr>
          <p:cNvPr id="3" name="Content Placeholder 2">
            <a:extLst>
              <a:ext uri="{FF2B5EF4-FFF2-40B4-BE49-F238E27FC236}">
                <a16:creationId xmlns:a16="http://schemas.microsoft.com/office/drawing/2014/main" id="{21B54BC0-EF49-49BF-814D-65D675A2C520}"/>
              </a:ext>
            </a:extLst>
          </p:cNvPr>
          <p:cNvSpPr>
            <a:spLocks noGrp="1"/>
          </p:cNvSpPr>
          <p:nvPr>
            <p:ph idx="1"/>
          </p:nvPr>
        </p:nvSpPr>
        <p:spPr>
          <a:xfrm>
            <a:off x="457200" y="861218"/>
            <a:ext cx="7620000" cy="5135563"/>
          </a:xfrm>
        </p:spPr>
        <p:txBody>
          <a:bodyPr>
            <a:normAutofit/>
          </a:bodyPr>
          <a:lstStyle/>
          <a:p>
            <a:endParaRPr lang="en-US" dirty="0"/>
          </a:p>
          <a:p>
            <a:endParaRPr lang="en-US" dirty="0">
              <a:solidFill>
                <a:srgbClr val="FF0000"/>
              </a:solidFill>
            </a:endParaRPr>
          </a:p>
        </p:txBody>
      </p:sp>
      <p:sp>
        <p:nvSpPr>
          <p:cNvPr id="8" name="Rectangle 7">
            <a:extLst>
              <a:ext uri="{FF2B5EF4-FFF2-40B4-BE49-F238E27FC236}">
                <a16:creationId xmlns:a16="http://schemas.microsoft.com/office/drawing/2014/main" id="{F6DB04AF-952F-420C-BED7-BB80F2D3DDB3}"/>
              </a:ext>
            </a:extLst>
          </p:cNvPr>
          <p:cNvSpPr/>
          <p:nvPr/>
        </p:nvSpPr>
        <p:spPr>
          <a:xfrm>
            <a:off x="457200" y="1022736"/>
            <a:ext cx="7772400" cy="5447645"/>
          </a:xfrm>
          <a:prstGeom prst="rect">
            <a:avLst/>
          </a:prstGeom>
        </p:spPr>
        <p:txBody>
          <a:bodyPr wrap="square">
            <a:spAutoFit/>
          </a:bodyPr>
          <a:lstStyle/>
          <a:p>
            <a:pPr marL="342900" indent="-342900">
              <a:spcAft>
                <a:spcPts val="1800"/>
              </a:spcAft>
              <a:buAutoNum type="arabicPeriod"/>
            </a:pPr>
            <a:r>
              <a:rPr lang="en-US" sz="2400" dirty="0"/>
              <a:t>In what way do Experimental Groups I and II differ?</a:t>
            </a:r>
          </a:p>
          <a:p>
            <a:pPr marL="342900" indent="-342900">
              <a:spcAft>
                <a:spcPts val="1800"/>
              </a:spcAft>
              <a:buAutoNum type="arabicPeriod"/>
            </a:pPr>
            <a:r>
              <a:rPr lang="en-US" sz="2400" dirty="0"/>
              <a:t>What is the dependent variable?</a:t>
            </a:r>
          </a:p>
          <a:p>
            <a:pPr marL="342900" indent="-342900">
              <a:spcAft>
                <a:spcPts val="1800"/>
              </a:spcAft>
              <a:buAutoNum type="arabicPeriod"/>
            </a:pPr>
            <a:r>
              <a:rPr lang="en-US" sz="2400" dirty="0"/>
              <a:t>Do the patients getting Elate do better in terms of depressive symptoms than those getting placebo?  Can we conclude that Elate is effective against depression? </a:t>
            </a:r>
          </a:p>
          <a:p>
            <a:pPr indent="-228600" defTabSz="457200">
              <a:spcAft>
                <a:spcPts val="1800"/>
              </a:spcAft>
            </a:pPr>
            <a:r>
              <a:rPr lang="en-US" sz="2400" dirty="0"/>
              <a:t>4. (a)Was there a difference in the average number of 	symptoms of depression between Groups I and II?</a:t>
            </a:r>
          </a:p>
          <a:p>
            <a:pPr indent="-228600" defTabSz="457200">
              <a:spcAft>
                <a:spcPts val="1800"/>
              </a:spcAft>
            </a:pPr>
            <a:r>
              <a:rPr lang="en-US" sz="2400" dirty="0"/>
              <a:t>    (b) Based on this finding, what can we conclude? 	What is the least dose of Elate that is effective? 	Why is it good to use the smallest dose that is 	effective when treating patients? </a:t>
            </a:r>
          </a:p>
        </p:txBody>
      </p:sp>
    </p:spTree>
    <p:extLst>
      <p:ext uri="{BB962C8B-B14F-4D97-AF65-F5344CB8AC3E}">
        <p14:creationId xmlns:p14="http://schemas.microsoft.com/office/powerpoint/2010/main" val="3700560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18B4C-4E44-4EFA-8D51-E77EA04A46D3}"/>
              </a:ext>
            </a:extLst>
          </p:cNvPr>
          <p:cNvSpPr>
            <a:spLocks noGrp="1"/>
          </p:cNvSpPr>
          <p:nvPr>
            <p:ph type="title"/>
          </p:nvPr>
        </p:nvSpPr>
        <p:spPr/>
        <p:txBody>
          <a:bodyPr/>
          <a:lstStyle/>
          <a:p>
            <a:r>
              <a:rPr lang="en-US" dirty="0"/>
              <a:t>Exercises</a:t>
            </a:r>
          </a:p>
        </p:txBody>
      </p:sp>
      <p:sp>
        <p:nvSpPr>
          <p:cNvPr id="3" name="Content Placeholder 2">
            <a:extLst>
              <a:ext uri="{FF2B5EF4-FFF2-40B4-BE49-F238E27FC236}">
                <a16:creationId xmlns:a16="http://schemas.microsoft.com/office/drawing/2014/main" id="{21B54BC0-EF49-49BF-814D-65D675A2C520}"/>
              </a:ext>
            </a:extLst>
          </p:cNvPr>
          <p:cNvSpPr>
            <a:spLocks noGrp="1"/>
          </p:cNvSpPr>
          <p:nvPr>
            <p:ph idx="1"/>
          </p:nvPr>
        </p:nvSpPr>
        <p:spPr>
          <a:xfrm>
            <a:off x="457200" y="861218"/>
            <a:ext cx="7620000" cy="5135563"/>
          </a:xfrm>
        </p:spPr>
        <p:txBody>
          <a:bodyPr>
            <a:normAutofit/>
          </a:bodyPr>
          <a:lstStyle/>
          <a:p>
            <a:endParaRPr lang="en-US" dirty="0"/>
          </a:p>
          <a:p>
            <a:endParaRPr lang="en-US" dirty="0">
              <a:solidFill>
                <a:srgbClr val="FF0000"/>
              </a:solidFill>
            </a:endParaRPr>
          </a:p>
        </p:txBody>
      </p:sp>
      <p:sp>
        <p:nvSpPr>
          <p:cNvPr id="8" name="Rectangle 7">
            <a:extLst>
              <a:ext uri="{FF2B5EF4-FFF2-40B4-BE49-F238E27FC236}">
                <a16:creationId xmlns:a16="http://schemas.microsoft.com/office/drawing/2014/main" id="{F6DB04AF-952F-420C-BED7-BB80F2D3DDB3}"/>
              </a:ext>
            </a:extLst>
          </p:cNvPr>
          <p:cNvSpPr/>
          <p:nvPr/>
        </p:nvSpPr>
        <p:spPr>
          <a:xfrm>
            <a:off x="457200" y="1022736"/>
            <a:ext cx="7772400" cy="5021888"/>
          </a:xfrm>
          <a:prstGeom prst="rect">
            <a:avLst/>
          </a:prstGeom>
        </p:spPr>
        <p:txBody>
          <a:bodyPr wrap="square">
            <a:spAutoFit/>
          </a:bodyPr>
          <a:lstStyle/>
          <a:p>
            <a:pPr marL="457200" indent="-457200">
              <a:spcAft>
                <a:spcPts val="1000"/>
              </a:spcAft>
              <a:buFont typeface="+mj-lt"/>
              <a:buAutoNum type="arabicPeriod" startAt="5"/>
            </a:pPr>
            <a:r>
              <a:rPr lang="en-US" sz="2400" dirty="0"/>
              <a:t>In any experiment, there must be at least two levels of the independent variable. Why is this statement true?</a:t>
            </a:r>
          </a:p>
          <a:p>
            <a:pPr marL="457200" indent="-457200">
              <a:buFont typeface="+mj-lt"/>
              <a:buAutoNum type="arabicPeriod" startAt="5"/>
            </a:pPr>
            <a:r>
              <a:rPr lang="en-US" sz="2400" dirty="0"/>
              <a:t>In addition to the psychiatrist ratings, we could also have patients rate themselves in terms of how depressed they feel.  One such instrument that allows patients to rate themselves is the Beck Depression Inventory. </a:t>
            </a:r>
            <a:br>
              <a:rPr lang="en-US" sz="2400" dirty="0"/>
            </a:br>
            <a:r>
              <a:rPr lang="en-US" sz="2400" dirty="0"/>
              <a:t>(a) If we had patient self-ratings, what type of variable would this be? Would it be an Independent, Dependent, or Control variable?</a:t>
            </a:r>
            <a:br>
              <a:rPr lang="en-US" sz="2400" dirty="0"/>
            </a:br>
            <a:r>
              <a:rPr lang="en-US" sz="2400" dirty="0"/>
              <a:t>(b) So, in this case, how many dependent variables would we have in total? Name them.  </a:t>
            </a:r>
          </a:p>
        </p:txBody>
      </p:sp>
    </p:spTree>
    <p:extLst>
      <p:ext uri="{BB962C8B-B14F-4D97-AF65-F5344CB8AC3E}">
        <p14:creationId xmlns:p14="http://schemas.microsoft.com/office/powerpoint/2010/main" val="34941043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18B4C-4E44-4EFA-8D51-E77EA04A46D3}"/>
              </a:ext>
            </a:extLst>
          </p:cNvPr>
          <p:cNvSpPr>
            <a:spLocks noGrp="1"/>
          </p:cNvSpPr>
          <p:nvPr>
            <p:ph type="title"/>
          </p:nvPr>
        </p:nvSpPr>
        <p:spPr/>
        <p:txBody>
          <a:bodyPr/>
          <a:lstStyle/>
          <a:p>
            <a:r>
              <a:rPr lang="en-US" dirty="0"/>
              <a:t>Multivariate</a:t>
            </a:r>
          </a:p>
        </p:txBody>
      </p:sp>
      <p:sp>
        <p:nvSpPr>
          <p:cNvPr id="3" name="Content Placeholder 2">
            <a:extLst>
              <a:ext uri="{FF2B5EF4-FFF2-40B4-BE49-F238E27FC236}">
                <a16:creationId xmlns:a16="http://schemas.microsoft.com/office/drawing/2014/main" id="{21B54BC0-EF49-49BF-814D-65D675A2C520}"/>
              </a:ext>
            </a:extLst>
          </p:cNvPr>
          <p:cNvSpPr>
            <a:spLocks noGrp="1"/>
          </p:cNvSpPr>
          <p:nvPr>
            <p:ph idx="1"/>
          </p:nvPr>
        </p:nvSpPr>
        <p:spPr>
          <a:xfrm>
            <a:off x="457200" y="990600"/>
            <a:ext cx="7620000" cy="5006181"/>
          </a:xfrm>
        </p:spPr>
        <p:txBody>
          <a:bodyPr>
            <a:normAutofit lnSpcReduction="10000"/>
          </a:bodyPr>
          <a:lstStyle/>
          <a:p>
            <a:r>
              <a:rPr lang="en-US" dirty="0"/>
              <a:t>We can diagram this as follows:</a:t>
            </a:r>
          </a:p>
          <a:p>
            <a:endParaRPr lang="en-US" b="0" dirty="0"/>
          </a:p>
          <a:p>
            <a:endParaRPr lang="en-US" dirty="0"/>
          </a:p>
          <a:p>
            <a:endParaRPr lang="en-US" dirty="0"/>
          </a:p>
          <a:p>
            <a:endParaRPr lang="en-US" dirty="0"/>
          </a:p>
          <a:p>
            <a:endParaRPr lang="en-US" dirty="0"/>
          </a:p>
          <a:p>
            <a:endParaRPr lang="en-US" dirty="0"/>
          </a:p>
          <a:p>
            <a:endParaRPr lang="en-US" dirty="0"/>
          </a:p>
          <a:p>
            <a:endParaRPr lang="en-US" dirty="0"/>
          </a:p>
          <a:p>
            <a:r>
              <a:rPr lang="en-US" dirty="0"/>
              <a:t>A study where there is more than one independent variable and/or more than one dependent variable is called </a:t>
            </a:r>
            <a:r>
              <a:rPr lang="en-US" dirty="0">
                <a:solidFill>
                  <a:srgbClr val="FF0000"/>
                </a:solidFill>
              </a:rPr>
              <a:t>multivariate</a:t>
            </a:r>
            <a:r>
              <a:rPr lang="en-US" dirty="0"/>
              <a:t>. The study above, with two dependent variables, is a multivariate study.</a:t>
            </a:r>
          </a:p>
          <a:p>
            <a:endParaRPr lang="en-US" dirty="0">
              <a:solidFill>
                <a:srgbClr val="FF0000"/>
              </a:solidFill>
            </a:endParaRPr>
          </a:p>
        </p:txBody>
      </p:sp>
      <p:graphicFrame>
        <p:nvGraphicFramePr>
          <p:cNvPr id="7" name="Diagram 6">
            <a:extLst>
              <a:ext uri="{FF2B5EF4-FFF2-40B4-BE49-F238E27FC236}">
                <a16:creationId xmlns:a16="http://schemas.microsoft.com/office/drawing/2014/main" id="{98618B0F-5573-42C0-B282-035B45DE6D8E}"/>
              </a:ext>
            </a:extLst>
          </p:cNvPr>
          <p:cNvGraphicFramePr/>
          <p:nvPr>
            <p:extLst>
              <p:ext uri="{D42A27DB-BD31-4B8C-83A1-F6EECF244321}">
                <p14:modId xmlns:p14="http://schemas.microsoft.com/office/powerpoint/2010/main" val="1711552727"/>
              </p:ext>
            </p:extLst>
          </p:nvPr>
        </p:nvGraphicFramePr>
        <p:xfrm>
          <a:off x="1676400" y="1524000"/>
          <a:ext cx="4191000" cy="25606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86844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18B4C-4E44-4EFA-8D51-E77EA04A46D3}"/>
              </a:ext>
            </a:extLst>
          </p:cNvPr>
          <p:cNvSpPr>
            <a:spLocks noGrp="1"/>
          </p:cNvSpPr>
          <p:nvPr>
            <p:ph type="title"/>
          </p:nvPr>
        </p:nvSpPr>
        <p:spPr/>
        <p:txBody>
          <a:bodyPr/>
          <a:lstStyle/>
          <a:p>
            <a:r>
              <a:rPr lang="en-US" dirty="0"/>
              <a:t>Problem</a:t>
            </a:r>
          </a:p>
        </p:txBody>
      </p:sp>
      <p:sp>
        <p:nvSpPr>
          <p:cNvPr id="3" name="Content Placeholder 2">
            <a:extLst>
              <a:ext uri="{FF2B5EF4-FFF2-40B4-BE49-F238E27FC236}">
                <a16:creationId xmlns:a16="http://schemas.microsoft.com/office/drawing/2014/main" id="{21B54BC0-EF49-49BF-814D-65D675A2C520}"/>
              </a:ext>
            </a:extLst>
          </p:cNvPr>
          <p:cNvSpPr>
            <a:spLocks noGrp="1"/>
          </p:cNvSpPr>
          <p:nvPr>
            <p:ph idx="1"/>
          </p:nvPr>
        </p:nvSpPr>
        <p:spPr>
          <a:xfrm>
            <a:off x="457200" y="861218"/>
            <a:ext cx="7620000" cy="5135563"/>
          </a:xfrm>
        </p:spPr>
        <p:txBody>
          <a:bodyPr>
            <a:normAutofit/>
          </a:bodyPr>
          <a:lstStyle/>
          <a:p>
            <a:endParaRPr lang="en-US" dirty="0"/>
          </a:p>
          <a:p>
            <a:endParaRPr lang="en-US" dirty="0">
              <a:solidFill>
                <a:srgbClr val="FF0000"/>
              </a:solidFill>
            </a:endParaRPr>
          </a:p>
        </p:txBody>
      </p:sp>
      <p:sp>
        <p:nvSpPr>
          <p:cNvPr id="8" name="Rectangle 7">
            <a:extLst>
              <a:ext uri="{FF2B5EF4-FFF2-40B4-BE49-F238E27FC236}">
                <a16:creationId xmlns:a16="http://schemas.microsoft.com/office/drawing/2014/main" id="{F6DB04AF-952F-420C-BED7-BB80F2D3DDB3}"/>
              </a:ext>
            </a:extLst>
          </p:cNvPr>
          <p:cNvSpPr/>
          <p:nvPr/>
        </p:nvSpPr>
        <p:spPr>
          <a:xfrm>
            <a:off x="560304" y="990600"/>
            <a:ext cx="5054698" cy="5006181"/>
          </a:xfrm>
          <a:prstGeom prst="rect">
            <a:avLst/>
          </a:prstGeom>
        </p:spPr>
        <p:txBody>
          <a:bodyPr wrap="square">
            <a:spAutoFit/>
          </a:bodyPr>
          <a:lstStyle/>
          <a:p>
            <a:pPr marL="0" marR="0"/>
            <a:r>
              <a:rPr lang="en-US" sz="2400" dirty="0">
                <a:effectLst/>
                <a:ea typeface="Times New Roman" panose="02020603050405020304" pitchFamily="18" charset="0"/>
              </a:rPr>
              <a:t>Nine rhesus macaque monkeys were infected with a strain of the coronavirus in an attempt to find a solution to the Wuhan epidemic.  The monkeys were exposed to Middle East respiratory syndrome coronavirus (MERS-</a:t>
            </a:r>
            <a:r>
              <a:rPr lang="en-US" sz="2400" dirty="0" err="1">
                <a:effectLst/>
                <a:ea typeface="Times New Roman" panose="02020603050405020304" pitchFamily="18" charset="0"/>
              </a:rPr>
              <a:t>CoV</a:t>
            </a:r>
            <a:r>
              <a:rPr lang="en-US" sz="2400" dirty="0">
                <a:effectLst/>
                <a:ea typeface="Times New Roman" panose="02020603050405020304" pitchFamily="18" charset="0"/>
              </a:rPr>
              <a:t>) - a strain which can cause a cough, shortness of breath, a fever and, in some cases, organ failure, according to the World Health Organization.</a:t>
            </a:r>
          </a:p>
          <a:p>
            <a:pPr marL="0" marR="0"/>
            <a:r>
              <a:rPr lang="en-US" sz="2400" dirty="0">
                <a:effectLst/>
                <a:ea typeface="Times New Roman" panose="02020603050405020304" pitchFamily="18" charset="0"/>
              </a:rPr>
              <a:t>  </a:t>
            </a:r>
          </a:p>
        </p:txBody>
      </p:sp>
      <p:pic>
        <p:nvPicPr>
          <p:cNvPr id="4" name="Picture 3">
            <a:extLst>
              <a:ext uri="{FF2B5EF4-FFF2-40B4-BE49-F238E27FC236}">
                <a16:creationId xmlns:a16="http://schemas.microsoft.com/office/drawing/2014/main" id="{7F3705E8-86FA-442B-85D5-0E5D6108E402}"/>
              </a:ext>
            </a:extLst>
          </p:cNvPr>
          <p:cNvPicPr>
            <a:picLocks noChangeAspect="1"/>
          </p:cNvPicPr>
          <p:nvPr/>
        </p:nvPicPr>
        <p:blipFill>
          <a:blip r:embed="rId2"/>
          <a:stretch>
            <a:fillRect/>
          </a:stretch>
        </p:blipFill>
        <p:spPr>
          <a:xfrm>
            <a:off x="5615002" y="914401"/>
            <a:ext cx="3076620" cy="2514600"/>
          </a:xfrm>
          <a:prstGeom prst="rect">
            <a:avLst/>
          </a:prstGeom>
        </p:spPr>
      </p:pic>
    </p:spTree>
    <p:extLst>
      <p:ext uri="{BB962C8B-B14F-4D97-AF65-F5344CB8AC3E}">
        <p14:creationId xmlns:p14="http://schemas.microsoft.com/office/powerpoint/2010/main" val="701391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18B4C-4E44-4EFA-8D51-E77EA04A46D3}"/>
              </a:ext>
            </a:extLst>
          </p:cNvPr>
          <p:cNvSpPr>
            <a:spLocks noGrp="1"/>
          </p:cNvSpPr>
          <p:nvPr>
            <p:ph type="title"/>
          </p:nvPr>
        </p:nvSpPr>
        <p:spPr/>
        <p:txBody>
          <a:bodyPr/>
          <a:lstStyle/>
          <a:p>
            <a:r>
              <a:rPr lang="en-US" dirty="0"/>
              <a:t>Problem (continued)</a:t>
            </a:r>
          </a:p>
        </p:txBody>
      </p:sp>
      <p:sp>
        <p:nvSpPr>
          <p:cNvPr id="3" name="Content Placeholder 2">
            <a:extLst>
              <a:ext uri="{FF2B5EF4-FFF2-40B4-BE49-F238E27FC236}">
                <a16:creationId xmlns:a16="http://schemas.microsoft.com/office/drawing/2014/main" id="{21B54BC0-EF49-49BF-814D-65D675A2C520}"/>
              </a:ext>
            </a:extLst>
          </p:cNvPr>
          <p:cNvSpPr>
            <a:spLocks noGrp="1"/>
          </p:cNvSpPr>
          <p:nvPr>
            <p:ph idx="1"/>
          </p:nvPr>
        </p:nvSpPr>
        <p:spPr>
          <a:xfrm>
            <a:off x="457200" y="861218"/>
            <a:ext cx="7620000" cy="5135563"/>
          </a:xfrm>
        </p:spPr>
        <p:txBody>
          <a:bodyPr>
            <a:normAutofit/>
          </a:bodyPr>
          <a:lstStyle/>
          <a:p>
            <a:endParaRPr lang="en-US" dirty="0"/>
          </a:p>
          <a:p>
            <a:endParaRPr lang="en-US" dirty="0">
              <a:solidFill>
                <a:srgbClr val="FF0000"/>
              </a:solidFill>
            </a:endParaRPr>
          </a:p>
        </p:txBody>
      </p:sp>
      <p:sp>
        <p:nvSpPr>
          <p:cNvPr id="8" name="Rectangle 7">
            <a:extLst>
              <a:ext uri="{FF2B5EF4-FFF2-40B4-BE49-F238E27FC236}">
                <a16:creationId xmlns:a16="http://schemas.microsoft.com/office/drawing/2014/main" id="{F6DB04AF-952F-420C-BED7-BB80F2D3DDB3}"/>
              </a:ext>
            </a:extLst>
          </p:cNvPr>
          <p:cNvSpPr/>
          <p:nvPr/>
        </p:nvSpPr>
        <p:spPr>
          <a:xfrm>
            <a:off x="439783" y="954412"/>
            <a:ext cx="7467601" cy="5401479"/>
          </a:xfrm>
          <a:prstGeom prst="rect">
            <a:avLst/>
          </a:prstGeom>
        </p:spPr>
        <p:txBody>
          <a:bodyPr wrap="square">
            <a:spAutoFit/>
          </a:bodyPr>
          <a:lstStyle/>
          <a:p>
            <a:pPr marL="0" marR="0"/>
            <a:r>
              <a:rPr lang="en-US" sz="2300" dirty="0">
                <a:effectLst/>
                <a:ea typeface="Times New Roman" panose="02020603050405020304" pitchFamily="18" charset="0"/>
              </a:rPr>
              <a:t>Scientists were interested in seeing whether an experimental drug they developed, called </a:t>
            </a:r>
            <a:r>
              <a:rPr lang="en-US" sz="2300" dirty="0" err="1">
                <a:effectLst/>
                <a:ea typeface="Times New Roman" panose="02020603050405020304" pitchFamily="18" charset="0"/>
              </a:rPr>
              <a:t>remdesivir</a:t>
            </a:r>
            <a:r>
              <a:rPr lang="en-US" sz="2300" dirty="0">
                <a:effectLst/>
                <a:ea typeface="Times New Roman" panose="02020603050405020304" pitchFamily="18" charset="0"/>
              </a:rPr>
              <a:t>, proved effective in treating the infected animals.  In the first experiment, the efficacy of prophylactic </a:t>
            </a:r>
            <a:r>
              <a:rPr lang="en-US" sz="2300" dirty="0" err="1">
                <a:effectLst/>
                <a:ea typeface="Times New Roman" panose="02020603050405020304" pitchFamily="18" charset="0"/>
              </a:rPr>
              <a:t>remdesivir</a:t>
            </a:r>
            <a:r>
              <a:rPr lang="en-US" sz="2300" dirty="0">
                <a:effectLst/>
                <a:ea typeface="Times New Roman" panose="02020603050405020304" pitchFamily="18" charset="0"/>
              </a:rPr>
              <a:t> treatment was tested in one group of six rhesus macaques treated with </a:t>
            </a:r>
            <a:r>
              <a:rPr lang="en-US" sz="2300" dirty="0" err="1">
                <a:effectLst/>
                <a:ea typeface="Times New Roman" panose="02020603050405020304" pitchFamily="18" charset="0"/>
              </a:rPr>
              <a:t>remdesivir</a:t>
            </a:r>
            <a:r>
              <a:rPr lang="en-US" sz="2300" dirty="0">
                <a:effectLst/>
                <a:ea typeface="Times New Roman" panose="02020603050405020304" pitchFamily="18" charset="0"/>
              </a:rPr>
              <a:t> in vehicle solution (water and hydrochloric acid solution, pH3.5) and three control rhesus macaques who received the same volume of vehicle solution. Treatment was initiated at 24 h before the monkeys were inoculated with the coronavirus and continued once daily until 6 days post infection (6dpi). The results were that the macaques who were treated with </a:t>
            </a:r>
            <a:r>
              <a:rPr lang="en-US" sz="2300" dirty="0" err="1">
                <a:effectLst/>
                <a:ea typeface="Times New Roman" panose="02020603050405020304" pitchFamily="18" charset="0"/>
              </a:rPr>
              <a:t>remdesivir</a:t>
            </a:r>
            <a:r>
              <a:rPr lang="en-US" sz="2300" dirty="0">
                <a:effectLst/>
                <a:ea typeface="Times New Roman" panose="02020603050405020304" pitchFamily="18" charset="0"/>
              </a:rPr>
              <a:t> showed no symptoms whereas those that received just the vehicle solution did show symptoms of the coronavirus. </a:t>
            </a:r>
          </a:p>
        </p:txBody>
      </p:sp>
      <p:pic>
        <p:nvPicPr>
          <p:cNvPr id="4" name="Picture 3">
            <a:extLst>
              <a:ext uri="{FF2B5EF4-FFF2-40B4-BE49-F238E27FC236}">
                <a16:creationId xmlns:a16="http://schemas.microsoft.com/office/drawing/2014/main" id="{83F5824F-50FF-4CA7-BD80-55E308964DEC}"/>
              </a:ext>
            </a:extLst>
          </p:cNvPr>
          <p:cNvPicPr>
            <a:picLocks noChangeAspect="1"/>
          </p:cNvPicPr>
          <p:nvPr/>
        </p:nvPicPr>
        <p:blipFill rotWithShape="1">
          <a:blip r:embed="rId2"/>
          <a:srcRect l="34010" r="12690"/>
          <a:stretch/>
        </p:blipFill>
        <p:spPr>
          <a:xfrm>
            <a:off x="7488284" y="0"/>
            <a:ext cx="1524000" cy="1603387"/>
          </a:xfrm>
          <a:prstGeom prst="rect">
            <a:avLst/>
          </a:prstGeom>
        </p:spPr>
      </p:pic>
    </p:spTree>
    <p:extLst>
      <p:ext uri="{BB962C8B-B14F-4D97-AF65-F5344CB8AC3E}">
        <p14:creationId xmlns:p14="http://schemas.microsoft.com/office/powerpoint/2010/main" val="2755937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18B4C-4E44-4EFA-8D51-E77EA04A46D3}"/>
              </a:ext>
            </a:extLst>
          </p:cNvPr>
          <p:cNvSpPr>
            <a:spLocks noGrp="1"/>
          </p:cNvSpPr>
          <p:nvPr>
            <p:ph type="title"/>
          </p:nvPr>
        </p:nvSpPr>
        <p:spPr/>
        <p:txBody>
          <a:bodyPr/>
          <a:lstStyle/>
          <a:p>
            <a:r>
              <a:rPr lang="en-US" dirty="0"/>
              <a:t>Exercises</a:t>
            </a:r>
          </a:p>
        </p:txBody>
      </p:sp>
      <p:sp>
        <p:nvSpPr>
          <p:cNvPr id="3" name="Content Placeholder 2">
            <a:extLst>
              <a:ext uri="{FF2B5EF4-FFF2-40B4-BE49-F238E27FC236}">
                <a16:creationId xmlns:a16="http://schemas.microsoft.com/office/drawing/2014/main" id="{21B54BC0-EF49-49BF-814D-65D675A2C520}"/>
              </a:ext>
            </a:extLst>
          </p:cNvPr>
          <p:cNvSpPr>
            <a:spLocks noGrp="1"/>
          </p:cNvSpPr>
          <p:nvPr>
            <p:ph idx="1"/>
          </p:nvPr>
        </p:nvSpPr>
        <p:spPr>
          <a:xfrm>
            <a:off x="457200" y="861218"/>
            <a:ext cx="7620000" cy="5135563"/>
          </a:xfrm>
        </p:spPr>
        <p:txBody>
          <a:bodyPr>
            <a:normAutofit/>
          </a:bodyPr>
          <a:lstStyle/>
          <a:p>
            <a:endParaRPr lang="en-US" dirty="0"/>
          </a:p>
          <a:p>
            <a:endParaRPr lang="en-US" dirty="0">
              <a:solidFill>
                <a:srgbClr val="FF0000"/>
              </a:solidFill>
            </a:endParaRPr>
          </a:p>
        </p:txBody>
      </p:sp>
      <p:sp>
        <p:nvSpPr>
          <p:cNvPr id="8" name="Rectangle 7">
            <a:extLst>
              <a:ext uri="{FF2B5EF4-FFF2-40B4-BE49-F238E27FC236}">
                <a16:creationId xmlns:a16="http://schemas.microsoft.com/office/drawing/2014/main" id="{F6DB04AF-952F-420C-BED7-BB80F2D3DDB3}"/>
              </a:ext>
            </a:extLst>
          </p:cNvPr>
          <p:cNvSpPr/>
          <p:nvPr/>
        </p:nvSpPr>
        <p:spPr>
          <a:xfrm>
            <a:off x="439783" y="954412"/>
            <a:ext cx="7467601" cy="5401479"/>
          </a:xfrm>
          <a:prstGeom prst="rect">
            <a:avLst/>
          </a:prstGeom>
        </p:spPr>
        <p:txBody>
          <a:bodyPr wrap="square">
            <a:spAutoFit/>
          </a:bodyPr>
          <a:lstStyle/>
          <a:p>
            <a:pPr marL="342900" marR="0" lvl="0" indent="-342900" rtl="0">
              <a:buFont typeface="+mj-lt"/>
              <a:buAutoNum type="arabicPeriod"/>
            </a:pPr>
            <a:r>
              <a:rPr lang="en-US" sz="1800" dirty="0">
                <a:effectLst/>
                <a:latin typeface="Times New Roman" panose="02020603050405020304" pitchFamily="18" charset="0"/>
                <a:ea typeface="Times New Roman" panose="02020603050405020304" pitchFamily="18" charset="0"/>
              </a:rPr>
              <a:t>How many monkeys were involved in the study?  The number of subjects/participants is known as the </a:t>
            </a:r>
            <a:r>
              <a:rPr lang="en-US" sz="1800" b="1" dirty="0">
                <a:effectLst/>
                <a:latin typeface="Times New Roman" panose="02020603050405020304" pitchFamily="18" charset="0"/>
                <a:ea typeface="Times New Roman" panose="02020603050405020304" pitchFamily="18" charset="0"/>
              </a:rPr>
              <a:t>sample size</a:t>
            </a:r>
            <a:r>
              <a:rPr lang="en-US" sz="1800" dirty="0">
                <a:effectLst/>
                <a:latin typeface="Times New Roman" panose="02020603050405020304" pitchFamily="18" charset="0"/>
                <a:ea typeface="Times New Roman" panose="02020603050405020304" pitchFamily="18" charset="0"/>
              </a:rPr>
              <a:t>.</a:t>
            </a:r>
          </a:p>
          <a:p>
            <a:pPr marL="342900" marR="0" lvl="0" indent="-342900">
              <a:buFont typeface="+mj-lt"/>
              <a:buAutoNum type="arabicPeriod"/>
            </a:pPr>
            <a:r>
              <a:rPr lang="en-US" sz="1800" dirty="0">
                <a:effectLst/>
                <a:latin typeface="Times New Roman" panose="02020603050405020304" pitchFamily="18" charset="0"/>
                <a:ea typeface="Times New Roman" panose="02020603050405020304" pitchFamily="18" charset="0"/>
              </a:rPr>
              <a:t>What does “prophylactic” (par. 2, line 3) mean?  Look it up.  Explain why the word is being used here.</a:t>
            </a:r>
          </a:p>
          <a:p>
            <a:pPr marL="342900" marR="0" lvl="0" indent="-342900">
              <a:buFont typeface="+mj-lt"/>
              <a:buAutoNum type="arabicPeriod"/>
            </a:pPr>
            <a:r>
              <a:rPr lang="en-US" sz="1800" dirty="0">
                <a:effectLst/>
                <a:latin typeface="Times New Roman" panose="02020603050405020304" pitchFamily="18" charset="0"/>
                <a:ea typeface="Times New Roman" panose="02020603050405020304" pitchFamily="18" charset="0"/>
              </a:rPr>
              <a:t>(a) What is the independent variable?  (b) How many levels are there of the independent variable? (c) Name them.</a:t>
            </a:r>
          </a:p>
          <a:p>
            <a:pPr marL="342900" marR="0" lvl="0" indent="-342900">
              <a:buFont typeface="+mj-lt"/>
              <a:buAutoNum type="arabicPeriod"/>
            </a:pPr>
            <a:r>
              <a:rPr lang="en-US" sz="1800" dirty="0">
                <a:effectLst/>
                <a:latin typeface="Times New Roman" panose="02020603050405020304" pitchFamily="18" charset="0"/>
                <a:ea typeface="Times New Roman" panose="02020603050405020304" pitchFamily="18" charset="0"/>
              </a:rPr>
              <a:t>What is the Experimental Group?  the Control Group? How many subjects (monkeys) were in each group?</a:t>
            </a:r>
          </a:p>
          <a:p>
            <a:pPr marL="342900" marR="0" lvl="0" indent="-342900">
              <a:buFont typeface="+mj-lt"/>
              <a:buAutoNum type="arabicPeriod"/>
            </a:pPr>
            <a:r>
              <a:rPr lang="en-US" sz="1800" dirty="0">
                <a:effectLst/>
                <a:latin typeface="Times New Roman" panose="02020603050405020304" pitchFamily="18" charset="0"/>
                <a:ea typeface="Times New Roman" panose="02020603050405020304" pitchFamily="18" charset="0"/>
              </a:rPr>
              <a:t>What was done to the Control Group? What sort of placebo did they get?</a:t>
            </a:r>
          </a:p>
          <a:p>
            <a:pPr marL="342900" marR="0" lvl="0" indent="-342900">
              <a:spcBef>
                <a:spcPts val="0"/>
              </a:spcBef>
              <a:spcAft>
                <a:spcPts val="0"/>
              </a:spcAft>
              <a:buFont typeface="+mj-lt"/>
              <a:buAutoNum type="arabicPeriod"/>
            </a:pPr>
            <a:r>
              <a:rPr lang="en-US" sz="1800" b="1" dirty="0">
                <a:effectLst/>
                <a:latin typeface="Times New Roman" panose="02020603050405020304" pitchFamily="18" charset="0"/>
                <a:ea typeface="Times New Roman" panose="02020603050405020304" pitchFamily="18" charset="0"/>
              </a:rPr>
              <a:t>Control variables</a:t>
            </a:r>
            <a:r>
              <a:rPr lang="en-US" sz="1800" dirty="0">
                <a:effectLst/>
                <a:latin typeface="Times New Roman" panose="02020603050405020304" pitchFamily="18" charset="0"/>
                <a:ea typeface="Times New Roman" panose="02020603050405020304" pitchFamily="18" charset="0"/>
              </a:rPr>
              <a:t> are factors in the experiment, other than the independent variable(s) that the experimenter keeps constant.  Control variables, therefore, are different from the “control condition” even though they both contain the word “control.”</a:t>
            </a:r>
          </a:p>
          <a:p>
            <a:pPr marL="457200" marR="0">
              <a:spcBef>
                <a:spcPts val="0"/>
              </a:spcBef>
              <a:spcAft>
                <a:spcPts val="0"/>
              </a:spcAft>
            </a:pPr>
            <a:r>
              <a:rPr lang="en-US" sz="1800" dirty="0">
                <a:effectLst/>
                <a:latin typeface="Times New Roman" panose="02020603050405020304" pitchFamily="18" charset="0"/>
                <a:ea typeface="Times New Roman" panose="02020603050405020304" pitchFamily="18" charset="0"/>
              </a:rPr>
              <a:t>(a)Why is it important to keep all other variables constant except for the one(s) you’re investigating?</a:t>
            </a:r>
          </a:p>
          <a:p>
            <a:pPr marL="457200" marR="0">
              <a:spcBef>
                <a:spcPts val="0"/>
              </a:spcBef>
              <a:spcAft>
                <a:spcPts val="0"/>
              </a:spcAft>
            </a:pPr>
            <a:r>
              <a:rPr lang="en-US" sz="1800" dirty="0">
                <a:effectLst/>
                <a:latin typeface="Times New Roman" panose="02020603050405020304" pitchFamily="18" charset="0"/>
                <a:ea typeface="Times New Roman" panose="02020603050405020304" pitchFamily="18" charset="0"/>
              </a:rPr>
              <a:t>(b) What might be some control variables in the experiment described here? List them.</a:t>
            </a:r>
          </a:p>
          <a:p>
            <a:pPr marL="342900" marR="0" lvl="0" indent="-342900">
              <a:spcBef>
                <a:spcPts val="0"/>
              </a:spcBef>
              <a:spcAft>
                <a:spcPts val="0"/>
              </a:spcAft>
              <a:buFont typeface="+mj-lt"/>
              <a:buAutoNum type="arabicPeriod" startAt="7"/>
            </a:pPr>
            <a:r>
              <a:rPr lang="en-US" sz="1800" dirty="0">
                <a:effectLst/>
                <a:latin typeface="Times New Roman" panose="02020603050405020304" pitchFamily="18" charset="0"/>
                <a:ea typeface="Times New Roman" panose="02020603050405020304" pitchFamily="18" charset="0"/>
              </a:rPr>
              <a:t>What is the dependent variable?</a:t>
            </a:r>
          </a:p>
          <a:p>
            <a:pPr marL="342900" marR="0" lvl="0" indent="-342900">
              <a:buFont typeface="+mj-lt"/>
              <a:buAutoNum type="arabicPeriod" startAt="7"/>
            </a:pPr>
            <a:r>
              <a:rPr lang="en-US" sz="1800" dirty="0">
                <a:effectLst/>
                <a:latin typeface="Times New Roman" panose="02020603050405020304" pitchFamily="18" charset="0"/>
                <a:ea typeface="Times New Roman" panose="02020603050405020304" pitchFamily="18" charset="0"/>
              </a:rPr>
              <a:t>What were the results?</a:t>
            </a:r>
          </a:p>
        </p:txBody>
      </p:sp>
    </p:spTree>
    <p:extLst>
      <p:ext uri="{BB962C8B-B14F-4D97-AF65-F5344CB8AC3E}">
        <p14:creationId xmlns:p14="http://schemas.microsoft.com/office/powerpoint/2010/main" val="3218354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Custom 1">
      <a:dk1>
        <a:srgbClr val="000000"/>
      </a:dk1>
      <a:lt1>
        <a:srgbClr val="FFFFFF"/>
      </a:lt1>
      <a:dk2>
        <a:srgbClr val="D1282E"/>
      </a:dk2>
      <a:lt2>
        <a:srgbClr val="C8C8B1"/>
      </a:lt2>
      <a:accent1>
        <a:srgbClr val="9C1D22"/>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1425</TotalTime>
  <Words>1112</Words>
  <Application>Microsoft Office PowerPoint</Application>
  <PresentationFormat>On-screen Show (4:3)</PresentationFormat>
  <Paragraphs>96</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Arial Black</vt:lpstr>
      <vt:lpstr>Calibri</vt:lpstr>
      <vt:lpstr>Times New Roman</vt:lpstr>
      <vt:lpstr>Essential</vt:lpstr>
      <vt:lpstr>How to Design an Experiment: Part II</vt:lpstr>
      <vt:lpstr>Learning Objectives</vt:lpstr>
      <vt:lpstr>Vocabulary</vt:lpstr>
      <vt:lpstr>Motivation</vt:lpstr>
      <vt:lpstr>Motivation</vt:lpstr>
      <vt:lpstr>Information</vt:lpstr>
      <vt:lpstr>Information</vt:lpstr>
      <vt:lpstr>Exercises</vt:lpstr>
      <vt:lpstr>Exercises</vt:lpstr>
      <vt:lpstr>Multivariate</vt:lpstr>
      <vt:lpstr>Problem</vt:lpstr>
      <vt:lpstr>Problem (continued)</vt:lpstr>
      <vt:lpstr>Exercises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Student</dc:creator>
  <cp:lastModifiedBy>Admin</cp:lastModifiedBy>
  <cp:revision>120</cp:revision>
  <cp:lastPrinted>2020-02-18T19:36:29Z</cp:lastPrinted>
  <dcterms:created xsi:type="dcterms:W3CDTF">2012-11-05T21:40:56Z</dcterms:created>
  <dcterms:modified xsi:type="dcterms:W3CDTF">2021-01-18T17:51:07Z</dcterms:modified>
</cp:coreProperties>
</file>