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notesMasterIdLst>
    <p:notesMasterId r:id="rId13"/>
  </p:notesMasterIdLst>
  <p:handoutMasterIdLst>
    <p:handoutMasterId r:id="rId14"/>
  </p:handoutMasterIdLst>
  <p:sldIdLst>
    <p:sldId id="258" r:id="rId2"/>
    <p:sldId id="317" r:id="rId3"/>
    <p:sldId id="315" r:id="rId4"/>
    <p:sldId id="321" r:id="rId5"/>
    <p:sldId id="323" r:id="rId6"/>
    <p:sldId id="322" r:id="rId7"/>
    <p:sldId id="303" r:id="rId8"/>
    <p:sldId id="304" r:id="rId9"/>
    <p:sldId id="320" r:id="rId10"/>
    <p:sldId id="318" r:id="rId11"/>
    <p:sldId id="32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1F3B"/>
    <a:srgbClr val="E2425D"/>
    <a:srgbClr val="90F7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356"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C77909-CE49-4BE3-8825-F4A887516598}" type="datetimeFigureOut">
              <a:rPr lang="en-US" smtClean="0"/>
              <a:t>1/18/2021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78E1D3-EA0A-4448-932E-ECB22744DAD0}" type="slidenum">
              <a:rPr lang="en-US" smtClean="0"/>
              <a:t>‹#›</a:t>
            </a:fld>
            <a:endParaRPr lang="en-US" dirty="0"/>
          </a:p>
        </p:txBody>
      </p:sp>
    </p:spTree>
    <p:extLst>
      <p:ext uri="{BB962C8B-B14F-4D97-AF65-F5344CB8AC3E}">
        <p14:creationId xmlns:p14="http://schemas.microsoft.com/office/powerpoint/2010/main" val="1646424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B8DD8-994B-4ABC-8B20-BAE13653589D}" type="datetimeFigureOut">
              <a:rPr lang="en-US" smtClean="0"/>
              <a:t>1/18/2021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31D98D-7CB5-467E-8224-1394B85C6984}" type="slidenum">
              <a:rPr lang="en-US" smtClean="0"/>
              <a:t>‹#›</a:t>
            </a:fld>
            <a:endParaRPr lang="en-US"/>
          </a:p>
        </p:txBody>
      </p:sp>
    </p:spTree>
    <p:extLst>
      <p:ext uri="{BB962C8B-B14F-4D97-AF65-F5344CB8AC3E}">
        <p14:creationId xmlns:p14="http://schemas.microsoft.com/office/powerpoint/2010/main" val="9172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cap="none" spc="-8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7"/>
          <p:cNvSpPr>
            <a:spLocks noGrp="1"/>
          </p:cNvSpPr>
          <p:nvPr>
            <p:ph type="sldNum" sz="quarter" idx="11"/>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8F82F48-BC74-4313-872B-BBC4F09586F4}"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F82F48-BC74-4313-872B-BBC4F09586F4}" type="slidenum">
              <a:rPr lang="en-US" smtClean="0"/>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8F82F48-BC74-4313-872B-BBC4F09586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rgbClr val="90F7FA"/>
            </a:gs>
            <a:gs pos="100000">
              <a:schemeClr val="accent2">
                <a:lumMod val="60000"/>
                <a:lumOff val="40000"/>
              </a:schemeClr>
            </a:gs>
            <a:gs pos="82000">
              <a:schemeClr val="accent1">
                <a:tint val="23500"/>
                <a:satMod val="16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305800" cy="76168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990600"/>
            <a:ext cx="7620000" cy="5135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D8F82F48-BC74-4313-872B-BBC4F09586F4}" type="slidenum">
              <a:rPr lang="en-US" smtClean="0"/>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600" kern="1200" cap="none"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077200" cy="4571999"/>
          </a:xfrm>
        </p:spPr>
        <p:txBody>
          <a:bodyPr/>
          <a:lstStyle/>
          <a:p>
            <a:r>
              <a:rPr lang="en-US" sz="5400" dirty="0"/>
              <a:t>How to Design an Experiment: Part III</a:t>
            </a:r>
            <a:br>
              <a:rPr lang="en-US" sz="6000" dirty="0"/>
            </a:br>
            <a:r>
              <a:rPr lang="en-US" sz="2800" dirty="0">
                <a:solidFill>
                  <a:srgbClr val="FF0000"/>
                </a:solidFill>
              </a:rPr>
              <a:t>The Case of 2 Independent Variables (IVs) = a “2-factorial design”</a:t>
            </a:r>
            <a:endParaRPr lang="en-US" sz="6000" dirty="0">
              <a:solidFill>
                <a:srgbClr val="FF0000"/>
              </a:solidFill>
            </a:endParaRPr>
          </a:p>
        </p:txBody>
      </p:sp>
      <p:sp>
        <p:nvSpPr>
          <p:cNvPr id="3" name="Subtitle 2"/>
          <p:cNvSpPr>
            <a:spLocks noGrp="1"/>
          </p:cNvSpPr>
          <p:nvPr>
            <p:ph type="subTitle" idx="1"/>
          </p:nvPr>
        </p:nvSpPr>
        <p:spPr>
          <a:xfrm>
            <a:off x="457200" y="4343400"/>
            <a:ext cx="8001000" cy="1295400"/>
          </a:xfrm>
        </p:spPr>
        <p:txBody>
          <a:bodyPr>
            <a:normAutofit/>
          </a:bodyPr>
          <a:lstStyle/>
          <a:p>
            <a:r>
              <a:rPr lang="en-US" sz="2400" dirty="0"/>
              <a:t>Experimental psychology </a:t>
            </a:r>
            <a:br>
              <a:rPr lang="en-US" sz="2400" dirty="0"/>
            </a:br>
            <a:r>
              <a:rPr lang="en-US" sz="2400" dirty="0"/>
              <a:t>guided-inquiry learning</a:t>
            </a:r>
          </a:p>
          <a:p>
            <a:endParaRPr lang="en-US" dirty="0"/>
          </a:p>
          <a:p>
            <a:endParaRPr lang="en-US" dirty="0"/>
          </a:p>
        </p:txBody>
      </p:sp>
      <p:sp>
        <p:nvSpPr>
          <p:cNvPr id="5" name="TextBox 4">
            <a:extLst>
              <a:ext uri="{FF2B5EF4-FFF2-40B4-BE49-F238E27FC236}">
                <a16:creationId xmlns:a16="http://schemas.microsoft.com/office/drawing/2014/main" id="{36F78D58-3ADC-41DD-B87E-1624B7218C0C}"/>
              </a:ext>
            </a:extLst>
          </p:cNvPr>
          <p:cNvSpPr txBox="1"/>
          <p:nvPr/>
        </p:nvSpPr>
        <p:spPr>
          <a:xfrm>
            <a:off x="533400" y="6019800"/>
            <a:ext cx="7543800" cy="461665"/>
          </a:xfrm>
          <a:prstGeom prst="rect">
            <a:avLst/>
          </a:prstGeom>
          <a:noFill/>
        </p:spPr>
        <p:txBody>
          <a:bodyPr wrap="square" rtlCol="0">
            <a:spAutoFit/>
          </a:bodyPr>
          <a:lstStyle/>
          <a:p>
            <a:r>
              <a:rPr lang="en-US" sz="1200" dirty="0"/>
              <a:t>Module: How</a:t>
            </a:r>
            <a:r>
              <a:rPr lang="en-US" sz="1200" baseline="0" dirty="0"/>
              <a:t> to Design an Experiment: Part III</a:t>
            </a:r>
            <a:endParaRPr lang="en-US" sz="1200" dirty="0"/>
          </a:p>
          <a:p>
            <a:r>
              <a:rPr lang="en-US" sz="1200"/>
              <a:t>© 2021, </a:t>
            </a:r>
            <a:r>
              <a:rPr lang="de-DE" sz="1200" dirty="0"/>
              <a:t>Dr. B. Rumain &amp; Dr. A. Geliebter, Touro College &amp; University System</a:t>
            </a:r>
            <a:endParaRPr lang="en-US" sz="1200" dirty="0"/>
          </a:p>
        </p:txBody>
      </p:sp>
    </p:spTree>
    <p:extLst>
      <p:ext uri="{BB962C8B-B14F-4D97-AF65-F5344CB8AC3E}">
        <p14:creationId xmlns:p14="http://schemas.microsoft.com/office/powerpoint/2010/main" val="36172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E48C-63E0-436B-8978-76D75AA3D3C2}"/>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5FBB8F11-52E6-4FBA-8653-C54E9651C46E}"/>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sz="2800" dirty="0"/>
              <a:t>Suppose you feel that medication is not the full story when it comes to relief from depression.  </a:t>
            </a:r>
          </a:p>
          <a:p>
            <a:pPr marL="342900" indent="-342900">
              <a:buFont typeface="Arial" panose="020B0604020202020204" pitchFamily="34" charset="0"/>
              <a:buChar char="•"/>
            </a:pPr>
            <a:r>
              <a:rPr lang="en-US" sz="2800" dirty="0"/>
              <a:t>Suppose you think that medication can be effective but that people can also find relief from depressive symptoms by exercising, and you’d like to test out that idea.  </a:t>
            </a:r>
          </a:p>
          <a:p>
            <a:pPr marL="342900" indent="-342900">
              <a:buFont typeface="Arial" panose="020B0604020202020204" pitchFamily="34" charset="0"/>
              <a:buChar char="•"/>
            </a:pPr>
            <a:r>
              <a:rPr lang="en-US" sz="2800" dirty="0"/>
              <a:t>You want to look at the effect of exercise in addition to the effect of medication.  </a:t>
            </a:r>
          </a:p>
          <a:p>
            <a:pPr marL="342900" indent="-342900">
              <a:buFont typeface="Arial" panose="020B0604020202020204" pitchFamily="34" charset="0"/>
              <a:buChar char="•"/>
            </a:pPr>
            <a:r>
              <a:rPr lang="en-US" sz="2800" dirty="0"/>
              <a:t>How would you set up the experiment?</a:t>
            </a:r>
            <a:endParaRPr lang="en-US" sz="2400" b="0" dirty="0"/>
          </a:p>
        </p:txBody>
      </p:sp>
    </p:spTree>
    <p:extLst>
      <p:ext uri="{BB962C8B-B14F-4D97-AF65-F5344CB8AC3E}">
        <p14:creationId xmlns:p14="http://schemas.microsoft.com/office/powerpoint/2010/main" val="3179517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2956-2669-4638-94C0-E7DA8310F381}"/>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DD7E9A57-9222-4613-8A11-D4D4EF10CAD1}"/>
              </a:ext>
            </a:extLst>
          </p:cNvPr>
          <p:cNvSpPr>
            <a:spLocks noGrp="1"/>
          </p:cNvSpPr>
          <p:nvPr>
            <p:ph idx="1"/>
          </p:nvPr>
        </p:nvSpPr>
        <p:spPr/>
        <p:txBody>
          <a:bodyPr>
            <a:normAutofit/>
          </a:bodyPr>
          <a:lstStyle/>
          <a:p>
            <a:pPr marL="342900" indent="-342900">
              <a:buFont typeface="Arial" panose="020B0604020202020204" pitchFamily="34" charset="0"/>
              <a:buChar char="•"/>
            </a:pPr>
            <a:r>
              <a:rPr lang="en-US" sz="2800" dirty="0"/>
              <a:t>You will consider an experiment where there are 2 independent variables (aka, 2 </a:t>
            </a:r>
            <a:r>
              <a:rPr lang="en-US" sz="2800" i="1" dirty="0">
                <a:solidFill>
                  <a:srgbClr val="FF0000"/>
                </a:solidFill>
              </a:rPr>
              <a:t>factors</a:t>
            </a:r>
            <a:r>
              <a:rPr lang="en-US" sz="2800" dirty="0"/>
              <a:t>).</a:t>
            </a:r>
          </a:p>
          <a:p>
            <a:pPr marL="342900" indent="-342900">
              <a:buFont typeface="Arial" panose="020B0604020202020204" pitchFamily="34" charset="0"/>
              <a:buChar char="•"/>
            </a:pPr>
            <a:r>
              <a:rPr lang="en-US" sz="2800" dirty="0"/>
              <a:t>You will learn how to set up a Latin Square.</a:t>
            </a:r>
          </a:p>
          <a:p>
            <a:pPr marL="342900" indent="-342900">
              <a:buFont typeface="Arial" panose="020B0604020202020204" pitchFamily="34" charset="0"/>
              <a:buChar char="•"/>
            </a:pPr>
            <a:r>
              <a:rPr lang="en-US" sz="2800" dirty="0"/>
              <a:t>You will be able to design an experiment where 2 factors are involved.</a:t>
            </a:r>
          </a:p>
        </p:txBody>
      </p:sp>
    </p:spTree>
    <p:extLst>
      <p:ext uri="{BB962C8B-B14F-4D97-AF65-F5344CB8AC3E}">
        <p14:creationId xmlns:p14="http://schemas.microsoft.com/office/powerpoint/2010/main" val="169099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E48C-63E0-436B-8978-76D75AA3D3C2}"/>
              </a:ext>
            </a:extLst>
          </p:cNvPr>
          <p:cNvSpPr>
            <a:spLocks noGrp="1"/>
          </p:cNvSpPr>
          <p:nvPr>
            <p:ph type="title"/>
          </p:nvPr>
        </p:nvSpPr>
        <p:spPr/>
        <p:txBody>
          <a:bodyPr/>
          <a:lstStyle/>
          <a:p>
            <a:r>
              <a:rPr lang="en-US" dirty="0"/>
              <a:t>Vocabulary</a:t>
            </a:r>
          </a:p>
        </p:txBody>
      </p:sp>
      <p:sp>
        <p:nvSpPr>
          <p:cNvPr id="3" name="Content Placeholder 2">
            <a:extLst>
              <a:ext uri="{FF2B5EF4-FFF2-40B4-BE49-F238E27FC236}">
                <a16:creationId xmlns:a16="http://schemas.microsoft.com/office/drawing/2014/main" id="{5FBB8F11-52E6-4FBA-8653-C54E9651C46E}"/>
              </a:ext>
            </a:extLst>
          </p:cNvPr>
          <p:cNvSpPr>
            <a:spLocks noGrp="1"/>
          </p:cNvSpPr>
          <p:nvPr>
            <p:ph idx="1"/>
          </p:nvPr>
        </p:nvSpPr>
        <p:spPr>
          <a:xfrm>
            <a:off x="457200" y="1143000"/>
            <a:ext cx="7620000" cy="4983163"/>
          </a:xfrm>
        </p:spPr>
        <p:txBody>
          <a:bodyPr>
            <a:normAutofit/>
          </a:bodyPr>
          <a:lstStyle/>
          <a:p>
            <a:pPr marL="457200" indent="-457200">
              <a:buFont typeface="Arial" panose="020B0604020202020204" pitchFamily="34" charset="0"/>
              <a:buChar char="•"/>
            </a:pPr>
            <a:r>
              <a:rPr lang="en-US" sz="2800" dirty="0"/>
              <a:t>Factors</a:t>
            </a:r>
          </a:p>
          <a:p>
            <a:pPr marL="457200" indent="-457200">
              <a:buFont typeface="Arial" panose="020B0604020202020204" pitchFamily="34" charset="0"/>
              <a:buChar char="•"/>
            </a:pPr>
            <a:r>
              <a:rPr lang="en-US" sz="2800" dirty="0"/>
              <a:t>2-factorial design</a:t>
            </a:r>
          </a:p>
          <a:p>
            <a:pPr marL="457200" indent="-457200">
              <a:buFont typeface="Arial" panose="020B0604020202020204" pitchFamily="34" charset="0"/>
              <a:buChar char="•"/>
            </a:pPr>
            <a:r>
              <a:rPr lang="en-US" sz="2800" dirty="0"/>
              <a:t>Latin Square</a:t>
            </a:r>
          </a:p>
          <a:p>
            <a:pPr marL="457200" indent="-457200">
              <a:buFont typeface="Arial" panose="020B0604020202020204" pitchFamily="34" charset="0"/>
              <a:buChar char="•"/>
            </a:pPr>
            <a:r>
              <a:rPr lang="en-US" sz="2800" dirty="0"/>
              <a:t>Randomized = random assignment</a:t>
            </a:r>
          </a:p>
          <a:p>
            <a:pPr marL="457200" indent="-457200">
              <a:buFont typeface="Arial" panose="020B0604020202020204" pitchFamily="34" charset="0"/>
              <a:buChar char="•"/>
            </a:pPr>
            <a:r>
              <a:rPr lang="en-US" sz="2800" dirty="0"/>
              <a:t>Subject variable</a:t>
            </a:r>
          </a:p>
        </p:txBody>
      </p:sp>
    </p:spTree>
    <p:extLst>
      <p:ext uri="{BB962C8B-B14F-4D97-AF65-F5344CB8AC3E}">
        <p14:creationId xmlns:p14="http://schemas.microsoft.com/office/powerpoint/2010/main" val="71450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E48C-63E0-436B-8978-76D75AA3D3C2}"/>
              </a:ext>
            </a:extLst>
          </p:cNvPr>
          <p:cNvSpPr>
            <a:spLocks noGrp="1"/>
          </p:cNvSpPr>
          <p:nvPr>
            <p:ph type="title"/>
          </p:nvPr>
        </p:nvSpPr>
        <p:spPr/>
        <p:txBody>
          <a:bodyPr/>
          <a:lstStyle/>
          <a:p>
            <a:r>
              <a:rPr lang="en-US" dirty="0"/>
              <a:t>Information</a:t>
            </a:r>
          </a:p>
        </p:txBody>
      </p:sp>
      <p:sp>
        <p:nvSpPr>
          <p:cNvPr id="6" name="Title 1">
            <a:extLst>
              <a:ext uri="{FF2B5EF4-FFF2-40B4-BE49-F238E27FC236}">
                <a16:creationId xmlns:a16="http://schemas.microsoft.com/office/drawing/2014/main" id="{CE63BB0F-34FA-4DC3-8426-AAB819A53A2D}"/>
              </a:ext>
            </a:extLst>
          </p:cNvPr>
          <p:cNvSpPr txBox="1">
            <a:spLocks/>
          </p:cNvSpPr>
          <p:nvPr/>
        </p:nvSpPr>
        <p:spPr>
          <a:xfrm>
            <a:off x="419100" y="1006098"/>
            <a:ext cx="8305800" cy="966789"/>
          </a:xfrm>
          <a:prstGeom prst="rect">
            <a:avLst/>
          </a:prstGeom>
        </p:spPr>
        <p:txBody>
          <a:bodyPr vert="horz" lIns="91440" tIns="45720" rIns="91440" bIns="45720" rtlCol="0" anchor="b">
            <a:noAutofit/>
          </a:bodyPr>
          <a:lstStyle>
            <a:lvl1pPr algn="l" defTabSz="914400" rtl="0" eaLnBrk="1" latinLnBrk="0" hangingPunct="1">
              <a:spcBef>
                <a:spcPct val="0"/>
              </a:spcBef>
              <a:buNone/>
              <a:defRPr sz="3600" kern="1200" cap="none" spc="-60" baseline="0">
                <a:solidFill>
                  <a:schemeClr val="tx2"/>
                </a:solidFill>
                <a:latin typeface="+mj-lt"/>
                <a:ea typeface="+mj-ea"/>
                <a:cs typeface="+mj-cs"/>
              </a:defRPr>
            </a:lvl1pPr>
          </a:lstStyle>
          <a:p>
            <a:br>
              <a:rPr lang="en-US" sz="1800" b="1" dirty="0">
                <a:solidFill>
                  <a:srgbClr val="FF0000"/>
                </a:solidFill>
              </a:rPr>
            </a:br>
            <a:br>
              <a:rPr lang="en-US" sz="1800" b="1" dirty="0">
                <a:solidFill>
                  <a:srgbClr val="FF0000"/>
                </a:solidFill>
              </a:rPr>
            </a:br>
            <a:br>
              <a:rPr lang="en-US" sz="1800" b="1" dirty="0">
                <a:solidFill>
                  <a:srgbClr val="FF0000"/>
                </a:solidFill>
              </a:rPr>
            </a:br>
            <a:r>
              <a:rPr lang="en-US" sz="1800" b="1" dirty="0">
                <a:solidFill>
                  <a:schemeClr val="tx1"/>
                </a:solidFill>
              </a:rPr>
              <a:t>To do the experiment, we could have 2 independent variables as follows:</a:t>
            </a:r>
            <a:br>
              <a:rPr lang="en-US" sz="1800" b="1" dirty="0">
                <a:solidFill>
                  <a:schemeClr val="tx1"/>
                </a:solidFill>
              </a:rPr>
            </a:br>
            <a:endParaRPr lang="en-US" sz="1800" dirty="0">
              <a:solidFill>
                <a:schemeClr val="tx1"/>
              </a:solidFill>
            </a:endParaRPr>
          </a:p>
        </p:txBody>
      </p:sp>
      <p:pic>
        <p:nvPicPr>
          <p:cNvPr id="7" name="Picture 6" descr="C:\Users\Student\AppData\Local\Microsoft\Windows\Temporary Internet Files\Content.IE5\JX0LXR74\MC900347825[1].wmf">
            <a:extLst>
              <a:ext uri="{FF2B5EF4-FFF2-40B4-BE49-F238E27FC236}">
                <a16:creationId xmlns:a16="http://schemas.microsoft.com/office/drawing/2014/main" id="{92C3A3F4-3E12-4A72-98E2-CFB9BF6B8FA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48300" y="2019679"/>
            <a:ext cx="1143000" cy="966789"/>
          </a:xfrm>
          <a:prstGeom prst="rect">
            <a:avLst/>
          </a:prstGeom>
          <a:solidFill>
            <a:schemeClr val="bg1"/>
          </a:solidFill>
          <a:ln>
            <a:noFill/>
          </a:ln>
        </p:spPr>
      </p:pic>
      <p:pic>
        <p:nvPicPr>
          <p:cNvPr id="8" name="Picture 7" descr="C:\Users\Student\AppData\Local\Microsoft\Windows\Temporary Internet Files\Content.IE5\5PLBO70Y\MP900337250[1].jpg">
            <a:extLst>
              <a:ext uri="{FF2B5EF4-FFF2-40B4-BE49-F238E27FC236}">
                <a16:creationId xmlns:a16="http://schemas.microsoft.com/office/drawing/2014/main" id="{FF1ACAD4-53D5-44DC-AC36-8EC070BEE00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962" y="1932437"/>
            <a:ext cx="1519238" cy="1019175"/>
          </a:xfrm>
          <a:prstGeom prst="rect">
            <a:avLst/>
          </a:prstGeom>
          <a:noFill/>
          <a:ln>
            <a:noFill/>
          </a:ln>
        </p:spPr>
      </p:pic>
      <p:sp>
        <p:nvSpPr>
          <p:cNvPr id="9" name="TextBox 8">
            <a:extLst>
              <a:ext uri="{FF2B5EF4-FFF2-40B4-BE49-F238E27FC236}">
                <a16:creationId xmlns:a16="http://schemas.microsoft.com/office/drawing/2014/main" id="{C1CA862B-8573-4678-AD85-36FE8841D25A}"/>
              </a:ext>
            </a:extLst>
          </p:cNvPr>
          <p:cNvSpPr txBox="1"/>
          <p:nvPr/>
        </p:nvSpPr>
        <p:spPr>
          <a:xfrm>
            <a:off x="571500" y="2998404"/>
            <a:ext cx="3505200" cy="2092881"/>
          </a:xfrm>
          <a:prstGeom prst="rect">
            <a:avLst/>
          </a:prstGeom>
          <a:noFill/>
        </p:spPr>
        <p:txBody>
          <a:bodyPr wrap="square" rtlCol="0">
            <a:spAutoFit/>
          </a:bodyPr>
          <a:lstStyle/>
          <a:p>
            <a:r>
              <a:rPr lang="en-US" sz="2000" b="1" dirty="0"/>
              <a:t>Independent variable #1:</a:t>
            </a:r>
          </a:p>
          <a:p>
            <a:r>
              <a:rPr lang="en-US" sz="2000" dirty="0"/>
              <a:t>Dosage</a:t>
            </a:r>
          </a:p>
          <a:p>
            <a:endParaRPr lang="en-US" dirty="0"/>
          </a:p>
          <a:p>
            <a:r>
              <a:rPr lang="en-US" dirty="0"/>
              <a:t>3 levels:</a:t>
            </a:r>
          </a:p>
          <a:p>
            <a:r>
              <a:rPr lang="en-US" dirty="0"/>
              <a:t>750mg (experimental group #1)</a:t>
            </a:r>
          </a:p>
          <a:p>
            <a:r>
              <a:rPr lang="en-US" dirty="0"/>
              <a:t>1200mg (experimental group #2)</a:t>
            </a:r>
          </a:p>
          <a:p>
            <a:r>
              <a:rPr lang="en-US" dirty="0"/>
              <a:t>0mg (control group)</a:t>
            </a:r>
          </a:p>
        </p:txBody>
      </p:sp>
      <p:sp>
        <p:nvSpPr>
          <p:cNvPr id="10" name="TextBox 9">
            <a:extLst>
              <a:ext uri="{FF2B5EF4-FFF2-40B4-BE49-F238E27FC236}">
                <a16:creationId xmlns:a16="http://schemas.microsoft.com/office/drawing/2014/main" id="{0B31B67D-49C4-4884-B27C-74912FC49F90}"/>
              </a:ext>
            </a:extLst>
          </p:cNvPr>
          <p:cNvSpPr txBox="1"/>
          <p:nvPr/>
        </p:nvSpPr>
        <p:spPr>
          <a:xfrm>
            <a:off x="4762500" y="3062668"/>
            <a:ext cx="3352800" cy="2092881"/>
          </a:xfrm>
          <a:prstGeom prst="rect">
            <a:avLst/>
          </a:prstGeom>
          <a:noFill/>
        </p:spPr>
        <p:txBody>
          <a:bodyPr wrap="square" rtlCol="0">
            <a:spAutoFit/>
          </a:bodyPr>
          <a:lstStyle/>
          <a:p>
            <a:r>
              <a:rPr lang="en-US" sz="2000" b="1" dirty="0"/>
              <a:t>Independent variable #2:</a:t>
            </a:r>
          </a:p>
          <a:p>
            <a:r>
              <a:rPr lang="en-US" sz="2000" dirty="0"/>
              <a:t>Exercise</a:t>
            </a:r>
          </a:p>
          <a:p>
            <a:endParaRPr lang="en-US" dirty="0"/>
          </a:p>
          <a:p>
            <a:r>
              <a:rPr lang="en-US" dirty="0"/>
              <a:t>2 levels:</a:t>
            </a:r>
          </a:p>
          <a:p>
            <a:r>
              <a:rPr lang="en-US" dirty="0"/>
              <a:t>“Yes exercise”</a:t>
            </a:r>
          </a:p>
          <a:p>
            <a:r>
              <a:rPr lang="en-US" dirty="0"/>
              <a:t>“No exercise”</a:t>
            </a:r>
          </a:p>
          <a:p>
            <a:endParaRPr lang="en-US" dirty="0"/>
          </a:p>
        </p:txBody>
      </p:sp>
    </p:spTree>
    <p:extLst>
      <p:ext uri="{BB962C8B-B14F-4D97-AF65-F5344CB8AC3E}">
        <p14:creationId xmlns:p14="http://schemas.microsoft.com/office/powerpoint/2010/main" val="165744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E48C-63E0-436B-8978-76D75AA3D3C2}"/>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5FBB8F11-52E6-4FBA-8653-C54E9651C46E}"/>
              </a:ext>
            </a:extLst>
          </p:cNvPr>
          <p:cNvSpPr>
            <a:spLocks noGrp="1"/>
          </p:cNvSpPr>
          <p:nvPr>
            <p:ph idx="1"/>
          </p:nvPr>
        </p:nvSpPr>
        <p:spPr>
          <a:xfrm>
            <a:off x="457200" y="1143000"/>
            <a:ext cx="7620000" cy="4983163"/>
          </a:xfrm>
        </p:spPr>
        <p:txBody>
          <a:bodyPr>
            <a:normAutofit fontScale="92500" lnSpcReduction="20000"/>
          </a:bodyPr>
          <a:lstStyle/>
          <a:p>
            <a:pPr marL="342900" indent="-342900">
              <a:spcBef>
                <a:spcPts val="1200"/>
              </a:spcBef>
              <a:spcAft>
                <a:spcPts val="1200"/>
              </a:spcAft>
              <a:buAutoNum type="arabicPeriod"/>
            </a:pPr>
            <a:r>
              <a:rPr lang="en-US" sz="2800" dirty="0"/>
              <a:t>What are the 2 independent variables (IVs)? </a:t>
            </a:r>
          </a:p>
          <a:p>
            <a:pPr lvl="1">
              <a:spcBef>
                <a:spcPts val="1200"/>
              </a:spcBef>
              <a:spcAft>
                <a:spcPts val="1200"/>
              </a:spcAft>
            </a:pPr>
            <a:r>
              <a:rPr lang="en-US" sz="2800" dirty="0"/>
              <a:t>These 2 IVs are called “2 factors” and the design is called a “2-factorial design.”</a:t>
            </a:r>
          </a:p>
          <a:p>
            <a:pPr>
              <a:spcBef>
                <a:spcPts val="1200"/>
              </a:spcBef>
              <a:spcAft>
                <a:spcPts val="1200"/>
              </a:spcAft>
            </a:pPr>
            <a:r>
              <a:rPr lang="en-US" sz="2800" dirty="0"/>
              <a:t>2. What are the levels of each IV?</a:t>
            </a:r>
          </a:p>
          <a:p>
            <a:pPr lvl="1">
              <a:spcBef>
                <a:spcPts val="1200"/>
              </a:spcBef>
              <a:spcAft>
                <a:spcPts val="1200"/>
              </a:spcAft>
            </a:pPr>
            <a:r>
              <a:rPr lang="en-US" sz="2800" dirty="0"/>
              <a:t>Levels of IV #1:_____________</a:t>
            </a:r>
          </a:p>
          <a:p>
            <a:pPr lvl="1">
              <a:spcBef>
                <a:spcPts val="1200"/>
              </a:spcBef>
              <a:spcAft>
                <a:spcPts val="1200"/>
              </a:spcAft>
            </a:pPr>
            <a:r>
              <a:rPr lang="en-US" sz="2800" dirty="0"/>
              <a:t>Levels of IV #2:_____________</a:t>
            </a:r>
          </a:p>
          <a:p>
            <a:pPr marL="514350" indent="-514350">
              <a:spcBef>
                <a:spcPts val="1200"/>
              </a:spcBef>
              <a:spcAft>
                <a:spcPts val="1200"/>
              </a:spcAft>
              <a:buFont typeface="+mj-lt"/>
              <a:buAutoNum type="arabicPeriod" startAt="3"/>
            </a:pPr>
            <a:r>
              <a:rPr lang="en-US" sz="2800" dirty="0"/>
              <a:t>So, based on the above, how many groups of subjects are there? How did you calculate that?</a:t>
            </a:r>
            <a:br>
              <a:rPr lang="en-US" sz="2800" dirty="0"/>
            </a:br>
            <a:endParaRPr lang="en-US" sz="2800" dirty="0"/>
          </a:p>
          <a:p>
            <a:endParaRPr lang="en-US" sz="2800" dirty="0"/>
          </a:p>
        </p:txBody>
      </p:sp>
    </p:spTree>
    <p:extLst>
      <p:ext uri="{BB962C8B-B14F-4D97-AF65-F5344CB8AC3E}">
        <p14:creationId xmlns:p14="http://schemas.microsoft.com/office/powerpoint/2010/main" val="4227905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7883"/>
            <a:ext cx="7620000" cy="5867399"/>
          </a:xfrm>
        </p:spPr>
        <p:txBody>
          <a:bodyPr>
            <a:normAutofit/>
          </a:bodyPr>
          <a:lstStyle/>
          <a:p>
            <a:r>
              <a:rPr lang="en-US" dirty="0"/>
              <a:t>4.  Fill in what the groups are in the following table:</a:t>
            </a:r>
          </a:p>
          <a:p>
            <a:endParaRPr lang="en-US" dirty="0"/>
          </a:p>
          <a:p>
            <a:endParaRPr lang="en-US" dirty="0"/>
          </a:p>
          <a:p>
            <a:endParaRPr lang="en-US" dirty="0"/>
          </a:p>
          <a:p>
            <a:endParaRPr lang="en-US" dirty="0"/>
          </a:p>
          <a:p>
            <a:endParaRPr lang="en-US" dirty="0"/>
          </a:p>
          <a:p>
            <a:endParaRPr lang="en-US" dirty="0"/>
          </a:p>
          <a:p>
            <a:r>
              <a:rPr lang="en-US" dirty="0"/>
              <a:t>This table is called a Latin Square.  To get all the groups (conditions), we multiply the levels of one IV by the levels of the other IV.  </a:t>
            </a:r>
          </a:p>
          <a:p>
            <a:r>
              <a:rPr lang="en-US" dirty="0"/>
              <a:t>5. Doing the multiplication here we get ___x___=___ conditions.</a:t>
            </a:r>
          </a:p>
          <a:p>
            <a:r>
              <a:rPr lang="en-US" dirty="0"/>
              <a:t>6. For each independent variable, what is the control group?</a:t>
            </a:r>
          </a:p>
        </p:txBody>
      </p:sp>
      <p:graphicFrame>
        <p:nvGraphicFramePr>
          <p:cNvPr id="5" name="Table 4"/>
          <p:cNvGraphicFramePr>
            <a:graphicFrameLocks noGrp="1"/>
          </p:cNvGraphicFramePr>
          <p:nvPr>
            <p:extLst>
              <p:ext uri="{D42A27DB-BD31-4B8C-83A1-F6EECF244321}">
                <p14:modId xmlns:p14="http://schemas.microsoft.com/office/powerpoint/2010/main" val="2441864497"/>
              </p:ext>
            </p:extLst>
          </p:nvPr>
        </p:nvGraphicFramePr>
        <p:xfrm>
          <a:off x="1866900" y="1512332"/>
          <a:ext cx="5410200" cy="219456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37160">
                <a:tc>
                  <a:txBody>
                    <a:bodyPr/>
                    <a:lstStyle/>
                    <a:p>
                      <a:endParaRPr lang="en-US" dirty="0"/>
                    </a:p>
                  </a:txBody>
                  <a:tcPr/>
                </a:tc>
                <a:tc>
                  <a:txBody>
                    <a:bodyPr/>
                    <a:lstStyle/>
                    <a:p>
                      <a:r>
                        <a:rPr lang="en-US" dirty="0"/>
                        <a:t>750mg</a:t>
                      </a:r>
                    </a:p>
                  </a:txBody>
                  <a:tcPr/>
                </a:tc>
                <a:tc>
                  <a:txBody>
                    <a:bodyPr/>
                    <a:lstStyle/>
                    <a:p>
                      <a:r>
                        <a:rPr lang="en-US" dirty="0"/>
                        <a:t>1200mg</a:t>
                      </a:r>
                    </a:p>
                  </a:txBody>
                  <a:tcPr/>
                </a:tc>
                <a:tc>
                  <a:txBody>
                    <a:bodyPr/>
                    <a:lstStyle/>
                    <a:p>
                      <a:r>
                        <a:rPr lang="en-US" dirty="0"/>
                        <a:t>0mg</a:t>
                      </a:r>
                    </a:p>
                  </a:txBody>
                  <a:tcPr/>
                </a:tc>
                <a:extLst>
                  <a:ext uri="{0D108BD9-81ED-4DB2-BD59-A6C34878D82A}">
                    <a16:rowId xmlns:a16="http://schemas.microsoft.com/office/drawing/2014/main" val="10000"/>
                  </a:ext>
                </a:extLst>
              </a:tr>
              <a:tr h="370840">
                <a:tc>
                  <a:txBody>
                    <a:bodyPr/>
                    <a:lstStyle/>
                    <a:p>
                      <a:r>
                        <a:rPr lang="en-US" sz="1800" b="1" kern="1200" dirty="0">
                          <a:solidFill>
                            <a:schemeClr val="lt1"/>
                          </a:solidFill>
                          <a:latin typeface="+mn-lt"/>
                          <a:ea typeface="+mn-ea"/>
                          <a:cs typeface="+mn-cs"/>
                        </a:rPr>
                        <a:t>Yes</a:t>
                      </a:r>
                    </a:p>
                  </a:txBody>
                  <a:tcPr>
                    <a:solidFill>
                      <a:schemeClr val="tx2">
                        <a:lumMod val="75000"/>
                      </a:schemeClr>
                    </a:solidFill>
                  </a:tcPr>
                </a:tc>
                <a:tc>
                  <a:txBody>
                    <a:bodyPr/>
                    <a:lstStyle/>
                    <a:p>
                      <a:endParaRPr lang="en-US" dirty="0"/>
                    </a:p>
                    <a:p>
                      <a:endParaRPr lang="en-US" dirty="0"/>
                    </a:p>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370840">
                <a:tc>
                  <a:txBody>
                    <a:bodyPr/>
                    <a:lstStyle/>
                    <a:p>
                      <a:r>
                        <a:rPr lang="en-US" sz="1800" b="1" kern="1200" dirty="0">
                          <a:solidFill>
                            <a:schemeClr val="lt1"/>
                          </a:solidFill>
                          <a:latin typeface="+mn-lt"/>
                          <a:ea typeface="+mn-ea"/>
                          <a:cs typeface="+mn-cs"/>
                        </a:rPr>
                        <a:t>No</a:t>
                      </a:r>
                    </a:p>
                  </a:txBody>
                  <a:tcPr>
                    <a:solidFill>
                      <a:schemeClr val="tx2">
                        <a:lumMod val="75000"/>
                      </a:schemeClr>
                    </a:solidFill>
                  </a:tcPr>
                </a:tc>
                <a:tc>
                  <a:txBody>
                    <a:bodyPr/>
                    <a:lstStyle/>
                    <a:p>
                      <a:endParaRPr lang="en-US" dirty="0"/>
                    </a:p>
                    <a:p>
                      <a:endParaRPr lang="en-US" dirty="0"/>
                    </a:p>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bl>
          </a:graphicData>
        </a:graphic>
      </p:graphicFrame>
      <p:sp>
        <p:nvSpPr>
          <p:cNvPr id="7" name="TextBox 6"/>
          <p:cNvSpPr txBox="1"/>
          <p:nvPr/>
        </p:nvSpPr>
        <p:spPr>
          <a:xfrm>
            <a:off x="2590800" y="1143000"/>
            <a:ext cx="3962400" cy="369332"/>
          </a:xfrm>
          <a:prstGeom prst="rect">
            <a:avLst/>
          </a:prstGeom>
          <a:noFill/>
        </p:spPr>
        <p:txBody>
          <a:bodyPr wrap="square" rtlCol="0">
            <a:spAutoFit/>
          </a:bodyPr>
          <a:lstStyle/>
          <a:p>
            <a:r>
              <a:rPr lang="en-US" dirty="0"/>
              <a:t>Independent Variable #1: Dosage</a:t>
            </a:r>
          </a:p>
        </p:txBody>
      </p:sp>
      <p:sp>
        <p:nvSpPr>
          <p:cNvPr id="8" name="TextBox 7"/>
          <p:cNvSpPr txBox="1"/>
          <p:nvPr/>
        </p:nvSpPr>
        <p:spPr>
          <a:xfrm rot="16200000">
            <a:off x="581461" y="2147947"/>
            <a:ext cx="1600200" cy="923330"/>
          </a:xfrm>
          <a:prstGeom prst="rect">
            <a:avLst/>
          </a:prstGeom>
          <a:noFill/>
        </p:spPr>
        <p:txBody>
          <a:bodyPr wrap="square" rtlCol="0">
            <a:spAutoFit/>
          </a:bodyPr>
          <a:lstStyle/>
          <a:p>
            <a:r>
              <a:rPr lang="en-US" dirty="0"/>
              <a:t>Independent </a:t>
            </a:r>
          </a:p>
          <a:p>
            <a:r>
              <a:rPr lang="en-US" dirty="0"/>
              <a:t>Variable #2: </a:t>
            </a:r>
          </a:p>
          <a:p>
            <a:r>
              <a:rPr lang="en-US" dirty="0"/>
              <a:t>Exercise</a:t>
            </a:r>
          </a:p>
        </p:txBody>
      </p:sp>
      <p:sp>
        <p:nvSpPr>
          <p:cNvPr id="6" name="Title 1">
            <a:extLst>
              <a:ext uri="{FF2B5EF4-FFF2-40B4-BE49-F238E27FC236}">
                <a16:creationId xmlns:a16="http://schemas.microsoft.com/office/drawing/2014/main" id="{D3988456-3DF4-40C6-B375-D292FDAC327C}"/>
              </a:ext>
            </a:extLst>
          </p:cNvPr>
          <p:cNvSpPr>
            <a:spLocks noGrp="1"/>
          </p:cNvSpPr>
          <p:nvPr>
            <p:ph type="title"/>
          </p:nvPr>
        </p:nvSpPr>
        <p:spPr>
          <a:xfrm>
            <a:off x="457200" y="152718"/>
            <a:ext cx="8305800" cy="761682"/>
          </a:xfrm>
        </p:spPr>
        <p:txBody>
          <a:bodyPr/>
          <a:lstStyle/>
          <a:p>
            <a:r>
              <a:rPr lang="en-US" dirty="0"/>
              <a:t>Exercises (continued)</a:t>
            </a:r>
          </a:p>
        </p:txBody>
      </p:sp>
    </p:spTree>
    <p:extLst>
      <p:ext uri="{BB962C8B-B14F-4D97-AF65-F5344CB8AC3E}">
        <p14:creationId xmlns:p14="http://schemas.microsoft.com/office/powerpoint/2010/main" val="278090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7620000" cy="990600"/>
          </a:xfrm>
        </p:spPr>
        <p:txBody>
          <a:bodyPr>
            <a:normAutofit lnSpcReduction="10000"/>
          </a:bodyPr>
          <a:lstStyle/>
          <a:p>
            <a:r>
              <a:rPr lang="en-US" sz="2800" dirty="0"/>
              <a:t>If your Latin Square looks like the one below, then you are correct:</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40047072"/>
              </p:ext>
            </p:extLst>
          </p:nvPr>
        </p:nvGraphicFramePr>
        <p:xfrm>
          <a:off x="2133600" y="2667000"/>
          <a:ext cx="5410200" cy="219456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37160">
                <a:tc>
                  <a:txBody>
                    <a:bodyPr/>
                    <a:lstStyle/>
                    <a:p>
                      <a:endParaRPr lang="en-US" dirty="0"/>
                    </a:p>
                  </a:txBody>
                  <a:tcPr/>
                </a:tc>
                <a:tc>
                  <a:txBody>
                    <a:bodyPr/>
                    <a:lstStyle/>
                    <a:p>
                      <a:r>
                        <a:rPr lang="en-US" dirty="0"/>
                        <a:t>750mg</a:t>
                      </a:r>
                    </a:p>
                  </a:txBody>
                  <a:tcPr/>
                </a:tc>
                <a:tc>
                  <a:txBody>
                    <a:bodyPr/>
                    <a:lstStyle/>
                    <a:p>
                      <a:r>
                        <a:rPr lang="en-US" dirty="0"/>
                        <a:t>1200mg</a:t>
                      </a:r>
                    </a:p>
                  </a:txBody>
                  <a:tcPr/>
                </a:tc>
                <a:tc>
                  <a:txBody>
                    <a:bodyPr/>
                    <a:lstStyle/>
                    <a:p>
                      <a:r>
                        <a:rPr lang="en-US" dirty="0"/>
                        <a:t>0mg</a:t>
                      </a:r>
                    </a:p>
                  </a:txBody>
                  <a:tcPr/>
                </a:tc>
                <a:extLst>
                  <a:ext uri="{0D108BD9-81ED-4DB2-BD59-A6C34878D82A}">
                    <a16:rowId xmlns:a16="http://schemas.microsoft.com/office/drawing/2014/main" val="10000"/>
                  </a:ext>
                </a:extLst>
              </a:tr>
              <a:tr h="370840">
                <a:tc>
                  <a:txBody>
                    <a:bodyPr/>
                    <a:lstStyle/>
                    <a:p>
                      <a:r>
                        <a:rPr lang="en-US" sz="1800" b="1" kern="1200" dirty="0">
                          <a:solidFill>
                            <a:schemeClr val="lt1"/>
                          </a:solidFill>
                          <a:latin typeface="+mn-lt"/>
                          <a:ea typeface="+mn-ea"/>
                          <a:cs typeface="+mn-cs"/>
                        </a:rPr>
                        <a:t>Yes</a:t>
                      </a:r>
                    </a:p>
                  </a:txBody>
                  <a:tcPr>
                    <a:solidFill>
                      <a:schemeClr val="tx2">
                        <a:lumMod val="75000"/>
                      </a:schemeClr>
                    </a:solidFill>
                  </a:tcPr>
                </a:tc>
                <a:tc>
                  <a:txBody>
                    <a:bodyPr/>
                    <a:lstStyle/>
                    <a:p>
                      <a:r>
                        <a:rPr lang="en-US" dirty="0"/>
                        <a:t>Group 1:</a:t>
                      </a:r>
                    </a:p>
                    <a:p>
                      <a:r>
                        <a:rPr lang="en-US" dirty="0"/>
                        <a:t>750mg</a:t>
                      </a:r>
                      <a:r>
                        <a:rPr lang="en-US" baseline="0" dirty="0"/>
                        <a:t> and</a:t>
                      </a:r>
                      <a:br>
                        <a:rPr lang="en-US" dirty="0"/>
                      </a:br>
                      <a:r>
                        <a:rPr lang="en-US" dirty="0"/>
                        <a:t>Yes</a:t>
                      </a:r>
                      <a:r>
                        <a:rPr lang="en-US" baseline="0" dirty="0"/>
                        <a:t> Exercise</a:t>
                      </a:r>
                      <a:endParaRPr lang="en-US" dirty="0"/>
                    </a:p>
                  </a:txBody>
                  <a:tcPr/>
                </a:tc>
                <a:tc>
                  <a:txBody>
                    <a:bodyPr/>
                    <a:lstStyle/>
                    <a:p>
                      <a:r>
                        <a:rPr lang="en-US" dirty="0"/>
                        <a:t>Group 2: 1200mg and Yes Exercise</a:t>
                      </a:r>
                    </a:p>
                  </a:txBody>
                  <a:tcPr/>
                </a:tc>
                <a:tc>
                  <a:txBody>
                    <a:bodyPr/>
                    <a:lstStyle/>
                    <a:p>
                      <a:r>
                        <a:rPr lang="en-US" dirty="0"/>
                        <a:t>Group 3:</a:t>
                      </a:r>
                    </a:p>
                    <a:p>
                      <a:r>
                        <a:rPr lang="en-US" dirty="0"/>
                        <a:t>0mg and</a:t>
                      </a:r>
                    </a:p>
                    <a:p>
                      <a:r>
                        <a:rPr lang="en-US" dirty="0"/>
                        <a:t>Yes Exercise</a:t>
                      </a:r>
                    </a:p>
                  </a:txBody>
                  <a:tcPr/>
                </a:tc>
                <a:extLst>
                  <a:ext uri="{0D108BD9-81ED-4DB2-BD59-A6C34878D82A}">
                    <a16:rowId xmlns:a16="http://schemas.microsoft.com/office/drawing/2014/main" val="10001"/>
                  </a:ext>
                </a:extLst>
              </a:tr>
              <a:tr h="370840">
                <a:tc>
                  <a:txBody>
                    <a:bodyPr/>
                    <a:lstStyle/>
                    <a:p>
                      <a:r>
                        <a:rPr lang="en-US" sz="1800" b="1" kern="1200" dirty="0">
                          <a:solidFill>
                            <a:schemeClr val="lt1"/>
                          </a:solidFill>
                          <a:latin typeface="+mn-lt"/>
                          <a:ea typeface="+mn-ea"/>
                          <a:cs typeface="+mn-cs"/>
                        </a:rPr>
                        <a:t>No</a:t>
                      </a:r>
                    </a:p>
                  </a:txBody>
                  <a:tcPr>
                    <a:solidFill>
                      <a:schemeClr val="tx2">
                        <a:lumMod val="75000"/>
                      </a:schemeClr>
                    </a:solidFill>
                  </a:tcPr>
                </a:tc>
                <a:tc>
                  <a:txBody>
                    <a:bodyPr/>
                    <a:lstStyle/>
                    <a:p>
                      <a:r>
                        <a:rPr lang="en-US" dirty="0"/>
                        <a:t>Group 4:</a:t>
                      </a:r>
                    </a:p>
                    <a:p>
                      <a:r>
                        <a:rPr lang="en-US" dirty="0"/>
                        <a:t>750mg</a:t>
                      </a:r>
                      <a:r>
                        <a:rPr lang="en-US" baseline="0" dirty="0"/>
                        <a:t> and</a:t>
                      </a:r>
                      <a:br>
                        <a:rPr lang="en-US" dirty="0"/>
                      </a:br>
                      <a:r>
                        <a:rPr lang="en-US" dirty="0"/>
                        <a:t>No</a:t>
                      </a:r>
                      <a:r>
                        <a:rPr lang="en-US" baseline="0" dirty="0"/>
                        <a:t> Exercise</a:t>
                      </a:r>
                      <a:endParaRPr lang="en-US" dirty="0"/>
                    </a:p>
                  </a:txBody>
                  <a:tcPr/>
                </a:tc>
                <a:tc>
                  <a:txBody>
                    <a:bodyPr/>
                    <a:lstStyle/>
                    <a:p>
                      <a:r>
                        <a:rPr lang="en-US" dirty="0"/>
                        <a:t>Group 5: 1200mg and No Exercise</a:t>
                      </a:r>
                    </a:p>
                  </a:txBody>
                  <a:tcPr/>
                </a:tc>
                <a:tc>
                  <a:txBody>
                    <a:bodyPr/>
                    <a:lstStyle/>
                    <a:p>
                      <a:r>
                        <a:rPr lang="en-US" dirty="0"/>
                        <a:t>Group 6:</a:t>
                      </a:r>
                    </a:p>
                    <a:p>
                      <a:r>
                        <a:rPr lang="en-US" dirty="0"/>
                        <a:t>0mg and</a:t>
                      </a:r>
                    </a:p>
                    <a:p>
                      <a:r>
                        <a:rPr lang="en-US" dirty="0"/>
                        <a:t>No Exercise</a:t>
                      </a:r>
                    </a:p>
                  </a:txBody>
                  <a:tcPr/>
                </a:tc>
                <a:extLst>
                  <a:ext uri="{0D108BD9-81ED-4DB2-BD59-A6C34878D82A}">
                    <a16:rowId xmlns:a16="http://schemas.microsoft.com/office/drawing/2014/main" val="10002"/>
                  </a:ext>
                </a:extLst>
              </a:tr>
            </a:tbl>
          </a:graphicData>
        </a:graphic>
      </p:graphicFrame>
      <p:sp>
        <p:nvSpPr>
          <p:cNvPr id="7" name="TextBox 6"/>
          <p:cNvSpPr txBox="1"/>
          <p:nvPr/>
        </p:nvSpPr>
        <p:spPr>
          <a:xfrm>
            <a:off x="2743200" y="2253734"/>
            <a:ext cx="3962400" cy="369332"/>
          </a:xfrm>
          <a:prstGeom prst="rect">
            <a:avLst/>
          </a:prstGeom>
          <a:noFill/>
        </p:spPr>
        <p:txBody>
          <a:bodyPr wrap="square" rtlCol="0">
            <a:spAutoFit/>
          </a:bodyPr>
          <a:lstStyle/>
          <a:p>
            <a:r>
              <a:rPr lang="en-US" dirty="0"/>
              <a:t>Independent Variable #1: Dosage</a:t>
            </a:r>
          </a:p>
        </p:txBody>
      </p:sp>
      <p:sp>
        <p:nvSpPr>
          <p:cNvPr id="8" name="TextBox 7"/>
          <p:cNvSpPr txBox="1"/>
          <p:nvPr/>
        </p:nvSpPr>
        <p:spPr>
          <a:xfrm rot="16200000">
            <a:off x="575965" y="3234035"/>
            <a:ext cx="1600200" cy="923330"/>
          </a:xfrm>
          <a:prstGeom prst="rect">
            <a:avLst/>
          </a:prstGeom>
          <a:noFill/>
        </p:spPr>
        <p:txBody>
          <a:bodyPr wrap="square" rtlCol="0">
            <a:spAutoFit/>
          </a:bodyPr>
          <a:lstStyle/>
          <a:p>
            <a:r>
              <a:rPr lang="en-US" dirty="0"/>
              <a:t>Independent </a:t>
            </a:r>
          </a:p>
          <a:p>
            <a:r>
              <a:rPr lang="en-US" dirty="0"/>
              <a:t>Variable #2: </a:t>
            </a:r>
          </a:p>
          <a:p>
            <a:r>
              <a:rPr lang="en-US" dirty="0"/>
              <a:t>Exercise</a:t>
            </a:r>
          </a:p>
        </p:txBody>
      </p:sp>
    </p:spTree>
    <p:extLst>
      <p:ext uri="{BB962C8B-B14F-4D97-AF65-F5344CB8AC3E}">
        <p14:creationId xmlns:p14="http://schemas.microsoft.com/office/powerpoint/2010/main" val="3745052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E48C-63E0-436B-8978-76D75AA3D3C2}"/>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5FBB8F11-52E6-4FBA-8653-C54E9651C46E}"/>
              </a:ext>
            </a:extLst>
          </p:cNvPr>
          <p:cNvSpPr>
            <a:spLocks noGrp="1"/>
          </p:cNvSpPr>
          <p:nvPr>
            <p:ph idx="1"/>
          </p:nvPr>
        </p:nvSpPr>
        <p:spPr>
          <a:xfrm>
            <a:off x="457200" y="990600"/>
            <a:ext cx="7772400" cy="2362200"/>
          </a:xfrm>
        </p:spPr>
        <p:txBody>
          <a:bodyPr>
            <a:normAutofit fontScale="92500" lnSpcReduction="20000"/>
          </a:bodyPr>
          <a:lstStyle/>
          <a:p>
            <a:r>
              <a:rPr lang="en-US" sz="2400" dirty="0"/>
              <a:t>China has started a clinical trial to speedily test a drug for the novel coronavirus infection that has already killed so many.  </a:t>
            </a:r>
            <a:r>
              <a:rPr lang="en-US" sz="2400" dirty="0" err="1"/>
              <a:t>Remdesivir</a:t>
            </a:r>
            <a:r>
              <a:rPr lang="en-US" sz="2400" dirty="0"/>
              <a:t>, a new antiviral drug by Gilead Sciences Inc. aimed at infectious diseases such Ebola and SARS, will be tested by a medical team from Beijing-based China-Japan Friendship Hospital for its effectiveness in treating the deadly new strain of coronavirus.  </a:t>
            </a:r>
          </a:p>
        </p:txBody>
      </p:sp>
      <p:pic>
        <p:nvPicPr>
          <p:cNvPr id="5" name="Picture 4">
            <a:extLst>
              <a:ext uri="{FF2B5EF4-FFF2-40B4-BE49-F238E27FC236}">
                <a16:creationId xmlns:a16="http://schemas.microsoft.com/office/drawing/2014/main" id="{71F84B77-B4CE-452A-ADCC-3255662C9BC7}"/>
              </a:ext>
            </a:extLst>
          </p:cNvPr>
          <p:cNvPicPr>
            <a:picLocks noChangeAspect="1"/>
          </p:cNvPicPr>
          <p:nvPr/>
        </p:nvPicPr>
        <p:blipFill rotWithShape="1">
          <a:blip r:embed="rId2"/>
          <a:srcRect l="61855" r="8782"/>
          <a:stretch/>
        </p:blipFill>
        <p:spPr>
          <a:xfrm>
            <a:off x="6400800" y="3200400"/>
            <a:ext cx="2057400" cy="2895600"/>
          </a:xfrm>
          <a:prstGeom prst="rect">
            <a:avLst/>
          </a:prstGeom>
        </p:spPr>
      </p:pic>
      <p:sp>
        <p:nvSpPr>
          <p:cNvPr id="6" name="Content Placeholder 2">
            <a:extLst>
              <a:ext uri="{FF2B5EF4-FFF2-40B4-BE49-F238E27FC236}">
                <a16:creationId xmlns:a16="http://schemas.microsoft.com/office/drawing/2014/main" id="{F3AAD826-7E0F-4F16-809A-2122B99D1DE4}"/>
              </a:ext>
            </a:extLst>
          </p:cNvPr>
          <p:cNvSpPr txBox="1">
            <a:spLocks/>
          </p:cNvSpPr>
          <p:nvPr/>
        </p:nvSpPr>
        <p:spPr>
          <a:xfrm>
            <a:off x="457200" y="3352800"/>
            <a:ext cx="5943600" cy="3200400"/>
          </a:xfrm>
          <a:prstGeom prst="rect">
            <a:avLst/>
          </a:prstGeom>
        </p:spPr>
        <p:txBody>
          <a:bodyPr vert="horz" lIns="91440" tIns="45720" rIns="91440" bIns="45720" rtlCol="0">
            <a:normAutofit fontScale="92500" lnSpcReduction="2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Trials for the drug will be conducted in the central Chinese city of Wuhan.  270 patients with mild and moderate pneumonia caused by the virus will be recruited in a randomized, double-blinded and placebo-controlled study.  Patients will get 10 once-daily infusions of the experimental drug or a placebo and be evaluated after 28 days to see whether the drug helped.  Chinese hospitals will be in charge of conducting the tests.</a:t>
            </a:r>
          </a:p>
        </p:txBody>
      </p:sp>
    </p:spTree>
    <p:extLst>
      <p:ext uri="{BB962C8B-B14F-4D97-AF65-F5344CB8AC3E}">
        <p14:creationId xmlns:p14="http://schemas.microsoft.com/office/powerpoint/2010/main" val="1952186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BEDD-8297-483B-91CA-495506A937F6}"/>
              </a:ext>
            </a:extLst>
          </p:cNvPr>
          <p:cNvSpPr>
            <a:spLocks noGrp="1"/>
          </p:cNvSpPr>
          <p:nvPr>
            <p:ph type="title"/>
          </p:nvPr>
        </p:nvSpPr>
        <p:spPr/>
        <p:txBody>
          <a:bodyPr/>
          <a:lstStyle/>
          <a:p>
            <a:r>
              <a:rPr lang="en-US" dirty="0"/>
              <a:t>Problem (continued)</a:t>
            </a:r>
          </a:p>
        </p:txBody>
      </p:sp>
      <p:sp>
        <p:nvSpPr>
          <p:cNvPr id="3" name="Content Placeholder 2">
            <a:extLst>
              <a:ext uri="{FF2B5EF4-FFF2-40B4-BE49-F238E27FC236}">
                <a16:creationId xmlns:a16="http://schemas.microsoft.com/office/drawing/2014/main" id="{93E14F30-94D5-40FD-A62E-528ABE45AD95}"/>
              </a:ext>
            </a:extLst>
          </p:cNvPr>
          <p:cNvSpPr>
            <a:spLocks noGrp="1"/>
          </p:cNvSpPr>
          <p:nvPr>
            <p:ph idx="1"/>
          </p:nvPr>
        </p:nvSpPr>
        <p:spPr/>
        <p:txBody>
          <a:bodyPr>
            <a:normAutofit fontScale="92500" lnSpcReduction="10000"/>
          </a:bodyPr>
          <a:lstStyle/>
          <a:p>
            <a:pPr marL="342900" indent="-342900">
              <a:buAutoNum type="arabicPeriod"/>
            </a:pPr>
            <a:r>
              <a:rPr lang="en-US" sz="2400" dirty="0"/>
              <a:t>What are the IVs in this study?</a:t>
            </a:r>
          </a:p>
          <a:p>
            <a:pPr marL="342900" indent="-342900">
              <a:buAutoNum type="arabicPeriod"/>
            </a:pPr>
            <a:r>
              <a:rPr lang="en-US" sz="2400" dirty="0"/>
              <a:t>How many levels are there of each IV? Identify the levels.</a:t>
            </a:r>
          </a:p>
          <a:p>
            <a:r>
              <a:rPr lang="en-US" sz="2400" dirty="0"/>
              <a:t>3. Draw a Latin Square and fill it in so as to determine how many conditions (groups) there will be.  How many conditions are there?</a:t>
            </a:r>
          </a:p>
          <a:p>
            <a:r>
              <a:rPr lang="en-US" sz="2400" dirty="0"/>
              <a:t>4. How many subjects will get the drug and how many the placebo?</a:t>
            </a:r>
          </a:p>
          <a:p>
            <a:r>
              <a:rPr lang="en-US" sz="2400" dirty="0"/>
              <a:t>5. Explain what the description “randomized, double-blinded and placebo-controlled study” means.  </a:t>
            </a:r>
          </a:p>
          <a:p>
            <a:r>
              <a:rPr lang="en-US" sz="2400" dirty="0">
                <a:solidFill>
                  <a:srgbClr val="FF0000"/>
                </a:solidFill>
              </a:rPr>
              <a:t>Randomized</a:t>
            </a:r>
            <a:r>
              <a:rPr lang="en-US" sz="2400" dirty="0"/>
              <a:t> is also referred to as “</a:t>
            </a:r>
            <a:r>
              <a:rPr lang="en-US" sz="2400" dirty="0">
                <a:solidFill>
                  <a:srgbClr val="FF0000"/>
                </a:solidFill>
              </a:rPr>
              <a:t>random assignment</a:t>
            </a:r>
            <a:r>
              <a:rPr lang="en-US" sz="2400" dirty="0"/>
              <a:t>.”  What  that means is that we randomly assign subjects to the different conditions.</a:t>
            </a:r>
          </a:p>
        </p:txBody>
      </p:sp>
    </p:spTree>
    <p:extLst>
      <p:ext uri="{BB962C8B-B14F-4D97-AF65-F5344CB8AC3E}">
        <p14:creationId xmlns:p14="http://schemas.microsoft.com/office/powerpoint/2010/main" val="2057306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BEDD-8297-483B-91CA-495506A937F6}"/>
              </a:ext>
            </a:extLst>
          </p:cNvPr>
          <p:cNvSpPr>
            <a:spLocks noGrp="1"/>
          </p:cNvSpPr>
          <p:nvPr>
            <p:ph type="title"/>
          </p:nvPr>
        </p:nvSpPr>
        <p:spPr/>
        <p:txBody>
          <a:bodyPr/>
          <a:lstStyle/>
          <a:p>
            <a:r>
              <a:rPr lang="en-US" dirty="0"/>
              <a:t>Problem (continued)</a:t>
            </a:r>
          </a:p>
        </p:txBody>
      </p:sp>
      <p:sp>
        <p:nvSpPr>
          <p:cNvPr id="3" name="Content Placeholder 2">
            <a:extLst>
              <a:ext uri="{FF2B5EF4-FFF2-40B4-BE49-F238E27FC236}">
                <a16:creationId xmlns:a16="http://schemas.microsoft.com/office/drawing/2014/main" id="{93E14F30-94D5-40FD-A62E-528ABE45AD95}"/>
              </a:ext>
            </a:extLst>
          </p:cNvPr>
          <p:cNvSpPr>
            <a:spLocks noGrp="1"/>
          </p:cNvSpPr>
          <p:nvPr>
            <p:ph idx="1"/>
          </p:nvPr>
        </p:nvSpPr>
        <p:spPr>
          <a:xfrm>
            <a:off x="457200" y="1143000"/>
            <a:ext cx="7620000" cy="4983163"/>
          </a:xfrm>
        </p:spPr>
        <p:txBody>
          <a:bodyPr>
            <a:normAutofit fontScale="92500" lnSpcReduction="20000"/>
          </a:bodyPr>
          <a:lstStyle/>
          <a:p>
            <a:r>
              <a:rPr lang="en-US" sz="2600" dirty="0"/>
              <a:t>6. As you probably noticed, the IV of severity of sickness (with 2 levels: mild, moderate) is not the same sort of IV as dosage.  </a:t>
            </a:r>
          </a:p>
          <a:p>
            <a:r>
              <a:rPr lang="en-US" sz="2600" dirty="0"/>
              <a:t>In what way?</a:t>
            </a:r>
          </a:p>
          <a:p>
            <a:r>
              <a:rPr lang="en-US" sz="2600" b="0" dirty="0"/>
              <a:t>It’s not the same because you can’t randomly assign people to have mild or moderate illness in the way that you can assign subjects to either get 1200 mg of medicine or 750 mg of a medicine in the Elate study.  </a:t>
            </a:r>
          </a:p>
          <a:p>
            <a:r>
              <a:rPr lang="en-US" sz="2600" b="0" dirty="0"/>
              <a:t>Such a variable is really a </a:t>
            </a:r>
            <a:r>
              <a:rPr lang="en-US" sz="2600" dirty="0">
                <a:solidFill>
                  <a:srgbClr val="FF0000"/>
                </a:solidFill>
              </a:rPr>
              <a:t>Subject Variable </a:t>
            </a:r>
            <a:r>
              <a:rPr lang="en-US" sz="2600" b="0" dirty="0"/>
              <a:t>although we will treat it as an IV.  It is a subject variable because it is a characteristic of the subject.  Other subject variables are gender, age, race.  For example, if someone is 30-years-old they can’t be assigned to the 50 year-old-group.</a:t>
            </a:r>
          </a:p>
          <a:p>
            <a:endParaRPr lang="en-US" b="0" dirty="0"/>
          </a:p>
        </p:txBody>
      </p:sp>
    </p:spTree>
    <p:extLst>
      <p:ext uri="{BB962C8B-B14F-4D97-AF65-F5344CB8AC3E}">
        <p14:creationId xmlns:p14="http://schemas.microsoft.com/office/powerpoint/2010/main" val="2741687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000000"/>
      </a:dk1>
      <a:lt1>
        <a:srgbClr val="FFFFFF"/>
      </a:lt1>
      <a:dk2>
        <a:srgbClr val="D1282E"/>
      </a:dk2>
      <a:lt2>
        <a:srgbClr val="C8C8B1"/>
      </a:lt2>
      <a:accent1>
        <a:srgbClr val="9C1D22"/>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1169</TotalTime>
  <Words>885</Words>
  <Application>Microsoft Office PowerPoint</Application>
  <PresentationFormat>On-screen Show (4:3)</PresentationFormat>
  <Paragraphs>100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Arial Black</vt:lpstr>
      <vt:lpstr>Calibri</vt:lpstr>
      <vt:lpstr>Essential</vt:lpstr>
      <vt:lpstr>How to Design an Experiment: Part III The Case of 2 Independent Variables (IVs) = a “2-factorial design”</vt:lpstr>
      <vt:lpstr>Motivation</vt:lpstr>
      <vt:lpstr>Learning Objectives</vt:lpstr>
      <vt:lpstr>Vocabulary</vt:lpstr>
      <vt:lpstr>Information</vt:lpstr>
      <vt:lpstr>Exercises</vt:lpstr>
      <vt:lpstr>Exercises (continued)</vt:lpstr>
      <vt:lpstr>PowerPoint Presentation</vt:lpstr>
      <vt:lpstr>Problem</vt:lpstr>
      <vt:lpstr>Problem (continued)</vt:lpstr>
      <vt:lpstr>Problem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Admin</cp:lastModifiedBy>
  <cp:revision>138</cp:revision>
  <dcterms:created xsi:type="dcterms:W3CDTF">2012-11-05T21:40:56Z</dcterms:created>
  <dcterms:modified xsi:type="dcterms:W3CDTF">2021-01-18T17:40:21Z</dcterms:modified>
</cp:coreProperties>
</file>