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handoutMasterIdLst>
    <p:handoutMasterId r:id="rId8"/>
  </p:handoutMasterIdLst>
  <p:sldIdLst>
    <p:sldId id="258" r:id="rId2"/>
    <p:sldId id="302" r:id="rId3"/>
    <p:sldId id="313" r:id="rId4"/>
    <p:sldId id="310" r:id="rId5"/>
    <p:sldId id="315" r:id="rId6"/>
    <p:sldId id="31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47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77909-CE49-4BE3-8825-F4A887516598}" type="datetimeFigureOut">
              <a:rPr lang="en-US" smtClean="0"/>
              <a:t>1/3/2021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8E1D3-EA0A-4448-932E-ECB22744DAD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4246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cap="none" spc="-8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8000">
              <a:schemeClr val="accent2"/>
            </a:gs>
            <a:gs pos="100000">
              <a:schemeClr val="tx2">
                <a:lumMod val="60000"/>
                <a:lumOff val="4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305800" cy="7616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7620000" cy="513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none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8153400" cy="4571999"/>
          </a:xfrm>
        </p:spPr>
        <p:txBody>
          <a:bodyPr/>
          <a:lstStyle/>
          <a:p>
            <a:r>
              <a:rPr lang="en-US" sz="5400" b="1" dirty="0"/>
              <a:t>Iconic Memory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343400"/>
            <a:ext cx="8001000" cy="1295400"/>
          </a:xfrm>
        </p:spPr>
        <p:txBody>
          <a:bodyPr>
            <a:normAutofit/>
          </a:bodyPr>
          <a:lstStyle/>
          <a:p>
            <a:r>
              <a:rPr lang="en-US" sz="2400" dirty="0"/>
              <a:t>Experimental psychology </a:t>
            </a:r>
            <a:br>
              <a:rPr lang="en-US" sz="2400" dirty="0"/>
            </a:br>
            <a:r>
              <a:rPr lang="en-US" sz="2400" dirty="0"/>
              <a:t>guided-inquiry learning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5691" y="5928293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Module: Iconic Memory</a:t>
            </a:r>
          </a:p>
          <a:p>
            <a:r>
              <a:rPr lang="en-US" sz="1200" dirty="0"/>
              <a:t>©2017, </a:t>
            </a:r>
            <a:r>
              <a:rPr lang="de-DE" sz="1200" dirty="0"/>
              <a:t>Dr. B. Rumain &amp; Dr. A. Geliebter, Touro College &amp; University System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17253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077200" cy="5334000"/>
          </a:xfrm>
        </p:spPr>
        <p:txBody>
          <a:bodyPr>
            <a:normAutofit/>
          </a:bodyPr>
          <a:lstStyle/>
          <a:p>
            <a:r>
              <a:rPr lang="en-US" sz="3200" dirty="0"/>
              <a:t>When you shut off a computer monitor, do you ever sometimes see the image still there after you've shut the screen down? </a:t>
            </a:r>
          </a:p>
          <a:p>
            <a:r>
              <a:rPr lang="en-US" sz="3200" dirty="0"/>
              <a:t>Is it still on the screen even though you've shut it off?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761682"/>
          </a:xfrm>
        </p:spPr>
        <p:txBody>
          <a:bodyPr>
            <a:normAutofit/>
          </a:bodyPr>
          <a:lstStyle/>
          <a:p>
            <a:r>
              <a:rPr lang="en-US" b="1" dirty="0"/>
              <a:t>MOTIVATION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63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077200" cy="5334000"/>
          </a:xfrm>
        </p:spPr>
        <p:txBody>
          <a:bodyPr>
            <a:norm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3200" dirty="0"/>
              <a:t>You will learn about 2 types of </a:t>
            </a:r>
            <a:r>
              <a:rPr lang="en-US" sz="3200" dirty="0">
                <a:solidFill>
                  <a:srgbClr val="FF0000"/>
                </a:solidFill>
              </a:rPr>
              <a:t>sensory memory:</a:t>
            </a:r>
            <a:r>
              <a:rPr lang="en-US" sz="3200" dirty="0"/>
              <a:t> </a:t>
            </a:r>
          </a:p>
          <a:p>
            <a:pPr marL="971550" lvl="1" indent="-514350"/>
            <a:r>
              <a:rPr lang="en-US" sz="3200" dirty="0">
                <a:solidFill>
                  <a:srgbClr val="FF0000"/>
                </a:solidFill>
              </a:rPr>
              <a:t>iconic sensory memory</a:t>
            </a:r>
            <a:endParaRPr lang="en-US" sz="3200" dirty="0"/>
          </a:p>
          <a:p>
            <a:pPr marL="971550" lvl="1" indent="-514350"/>
            <a:r>
              <a:rPr lang="en-US" sz="3200" dirty="0">
                <a:solidFill>
                  <a:srgbClr val="FF0000"/>
                </a:solidFill>
              </a:rPr>
              <a:t>echoic sensory memory</a:t>
            </a:r>
            <a:endParaRPr lang="en-US" sz="3200" dirty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3200" dirty="0"/>
              <a:t>You will gain first-hand experience with </a:t>
            </a:r>
            <a:r>
              <a:rPr lang="en-US" sz="3200" dirty="0">
                <a:solidFill>
                  <a:srgbClr val="FF0000"/>
                </a:solidFill>
              </a:rPr>
              <a:t>iconic memory </a:t>
            </a:r>
            <a:r>
              <a:rPr lang="en-US" sz="3200" dirty="0"/>
              <a:t>through a </a:t>
            </a:r>
            <a:r>
              <a:rPr lang="en-US" sz="3200" dirty="0" err="1"/>
              <a:t>Psychmate</a:t>
            </a:r>
            <a:r>
              <a:rPr lang="en-US" sz="3200" dirty="0"/>
              <a:t> experiment.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761682"/>
          </a:xfrm>
        </p:spPr>
        <p:txBody>
          <a:bodyPr>
            <a:normAutofit/>
          </a:bodyPr>
          <a:lstStyle/>
          <a:p>
            <a:r>
              <a:rPr lang="en-US" b="1" dirty="0"/>
              <a:t>LEARNING 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35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761682"/>
          </a:xfrm>
        </p:spPr>
        <p:txBody>
          <a:bodyPr>
            <a:normAutofit/>
          </a:bodyPr>
          <a:lstStyle/>
          <a:p>
            <a:r>
              <a:rPr lang="en-US" b="1" dirty="0"/>
              <a:t>INFORMATION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1104" y="1371600"/>
            <a:ext cx="8382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077200" cy="5334000"/>
          </a:xfrm>
        </p:spPr>
        <p:txBody>
          <a:bodyPr>
            <a:normAutofit/>
          </a:bodyPr>
          <a:lstStyle/>
          <a:p>
            <a:pPr lvl="0"/>
            <a:r>
              <a:rPr lang="en-US" sz="3200" dirty="0"/>
              <a:t>The sensory register deals with all types of sensory information coming in from the 5 senses. </a:t>
            </a:r>
          </a:p>
          <a:p>
            <a:pPr lvl="0"/>
            <a:r>
              <a:rPr lang="en-US" sz="3200" dirty="0"/>
              <a:t>The two most-studied types of sensory memory are </a:t>
            </a:r>
            <a:r>
              <a:rPr lang="en-US" sz="3200" dirty="0">
                <a:solidFill>
                  <a:srgbClr val="FF0000"/>
                </a:solidFill>
              </a:rPr>
              <a:t>iconic (visual) </a:t>
            </a:r>
            <a:r>
              <a:rPr lang="en-US" sz="3200" dirty="0"/>
              <a:t>sensory memory and </a:t>
            </a:r>
            <a:r>
              <a:rPr lang="en-US" sz="3200" dirty="0">
                <a:solidFill>
                  <a:srgbClr val="FF0000"/>
                </a:solidFill>
              </a:rPr>
              <a:t>echoic (auditory)</a:t>
            </a:r>
            <a:r>
              <a:rPr lang="en-US" sz="3200" dirty="0"/>
              <a:t> sensory memory.</a:t>
            </a:r>
          </a:p>
        </p:txBody>
      </p:sp>
    </p:spTree>
    <p:extLst>
      <p:ext uri="{BB962C8B-B14F-4D97-AF65-F5344CB8AC3E}">
        <p14:creationId xmlns:p14="http://schemas.microsoft.com/office/powerpoint/2010/main" val="112599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51104" y="1371600"/>
            <a:ext cx="8382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375904" cy="6324600"/>
          </a:xfrm>
        </p:spPr>
        <p:txBody>
          <a:bodyPr>
            <a:noAutofit/>
          </a:bodyPr>
          <a:lstStyle/>
          <a:p>
            <a:pPr lvl="0"/>
            <a:r>
              <a:rPr lang="en-US" sz="3200" dirty="0"/>
              <a:t>An </a:t>
            </a:r>
            <a:r>
              <a:rPr lang="en-US" sz="3200" dirty="0">
                <a:solidFill>
                  <a:srgbClr val="FF0000"/>
                </a:solidFill>
              </a:rPr>
              <a:t>icon</a:t>
            </a:r>
            <a:r>
              <a:rPr lang="en-US" sz="3200" dirty="0"/>
              <a:t> is the brief persistence of information from a visual display after the display is no longer present.</a:t>
            </a:r>
          </a:p>
          <a:p>
            <a:pPr lvl="0"/>
            <a:r>
              <a:rPr lang="en-US" sz="3200" dirty="0"/>
              <a:t>An </a:t>
            </a:r>
            <a:r>
              <a:rPr lang="en-US" sz="3200" dirty="0">
                <a:solidFill>
                  <a:srgbClr val="FF0000"/>
                </a:solidFill>
              </a:rPr>
              <a:t>echo</a:t>
            </a:r>
            <a:r>
              <a:rPr lang="en-US" sz="3200" dirty="0"/>
              <a:t> is the brief persistence of an auditory stimulus.</a:t>
            </a:r>
          </a:p>
          <a:p>
            <a:pPr lvl="0"/>
            <a:r>
              <a:rPr lang="en-US" sz="3200" dirty="0"/>
              <a:t>One of the most important experiments on iconic memory is that of </a:t>
            </a:r>
            <a:r>
              <a:rPr lang="en-US" sz="3200" dirty="0" err="1"/>
              <a:t>Sperling</a:t>
            </a:r>
            <a:r>
              <a:rPr lang="en-US" sz="3200" dirty="0"/>
              <a:t> (1960). You will carry out a variation of that experiment in </a:t>
            </a:r>
            <a:r>
              <a:rPr lang="en-US" sz="3200" dirty="0" err="1"/>
              <a:t>Psychmate</a:t>
            </a:r>
            <a:r>
              <a:rPr lang="en-US" sz="3200" dirty="0"/>
              <a:t> (Section 1.7).</a:t>
            </a:r>
            <a:br>
              <a:rPr lang="en-US" sz="3200" dirty="0"/>
            </a:br>
            <a:r>
              <a:rPr lang="en-US" sz="3200" dirty="0"/>
              <a:t>After doing the experiment, do the exercises below.</a:t>
            </a:r>
          </a:p>
        </p:txBody>
      </p:sp>
    </p:spTree>
    <p:extLst>
      <p:ext uri="{BB962C8B-B14F-4D97-AF65-F5344CB8AC3E}">
        <p14:creationId xmlns:p14="http://schemas.microsoft.com/office/powerpoint/2010/main" val="1792074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077200" cy="5334000"/>
          </a:xfrm>
        </p:spPr>
        <p:txBody>
          <a:bodyPr>
            <a:normAutofit fontScale="925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What is the independent variable in the experiment?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What is the dependent variable?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What are the control variables?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Is counterbalancing done? If so, how?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From your data, what is the duration of the icon?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Read about </a:t>
            </a:r>
            <a:r>
              <a:rPr lang="en-US" sz="2800" dirty="0" err="1"/>
              <a:t>Sperling’s</a:t>
            </a:r>
            <a:r>
              <a:rPr lang="en-US" sz="2800" dirty="0"/>
              <a:t> Experimental Design and Results in the </a:t>
            </a:r>
            <a:r>
              <a:rPr lang="en-US" sz="2800" dirty="0" err="1"/>
              <a:t>Psychmate</a:t>
            </a:r>
            <a:r>
              <a:rPr lang="en-US" sz="2800" dirty="0"/>
              <a:t> Student Guide (pp. 1-41ff) and answer the following question: Do your results agree with those of </a:t>
            </a:r>
            <a:r>
              <a:rPr lang="en-US" sz="2800" dirty="0" err="1"/>
              <a:t>Sperling</a:t>
            </a:r>
            <a:r>
              <a:rPr lang="en-US" sz="2800" dirty="0"/>
              <a:t>?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761682"/>
          </a:xfrm>
        </p:spPr>
        <p:txBody>
          <a:bodyPr>
            <a:normAutofit/>
          </a:bodyPr>
          <a:lstStyle/>
          <a:p>
            <a:r>
              <a:rPr lang="en-US" dirty="0"/>
              <a:t>EXERCISES</a:t>
            </a:r>
          </a:p>
        </p:txBody>
      </p:sp>
    </p:spTree>
    <p:extLst>
      <p:ext uri="{BB962C8B-B14F-4D97-AF65-F5344CB8AC3E}">
        <p14:creationId xmlns:p14="http://schemas.microsoft.com/office/powerpoint/2010/main" val="180685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1023</TotalTime>
  <Words>288</Words>
  <Application>Microsoft Office PowerPoint</Application>
  <PresentationFormat>On-screen Show (4:3)</PresentationFormat>
  <Paragraphs>25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Arial Black</vt:lpstr>
      <vt:lpstr>Calibri</vt:lpstr>
      <vt:lpstr>Essential</vt:lpstr>
      <vt:lpstr>Iconic Memory</vt:lpstr>
      <vt:lpstr>MOTIVATION</vt:lpstr>
      <vt:lpstr>LEARNING OBJECTIVES</vt:lpstr>
      <vt:lpstr>INFORMATION</vt:lpstr>
      <vt:lpstr>PowerPoint Presentation</vt:lpstr>
      <vt:lpstr>EXERCISES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Student</dc:creator>
  <cp:lastModifiedBy>Admin</cp:lastModifiedBy>
  <cp:revision>147</cp:revision>
  <dcterms:created xsi:type="dcterms:W3CDTF">2012-11-05T21:40:56Z</dcterms:created>
  <dcterms:modified xsi:type="dcterms:W3CDTF">2021-01-04T02:47:34Z</dcterms:modified>
</cp:coreProperties>
</file>