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7"/>
  </p:handoutMasterIdLst>
  <p:sldIdLst>
    <p:sldId id="258" r:id="rId2"/>
    <p:sldId id="302" r:id="rId3"/>
    <p:sldId id="313" r:id="rId4"/>
    <p:sldId id="310" r:id="rId5"/>
    <p:sldId id="312"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8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1/3/2021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8000">
              <a:schemeClr val="accent2"/>
            </a:gs>
            <a:gs pos="100000">
              <a:schemeClr val="tx2">
                <a:lumMod val="60000"/>
                <a:lumOff val="40000"/>
              </a:schemeClr>
            </a:gs>
            <a:gs pos="100000">
              <a:schemeClr val="accent1">
                <a:tint val="23500"/>
                <a:satMod val="16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endParaRPr lang="en-US" dirty="0"/>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153400" cy="4571999"/>
          </a:xfrm>
        </p:spPr>
        <p:txBody>
          <a:bodyPr/>
          <a:lstStyle/>
          <a:p>
            <a:pPr algn="ctr"/>
            <a:r>
              <a:rPr lang="en-US" sz="5400" b="1" dirty="0"/>
              <a:t>Inductive Reasoning vs. </a:t>
            </a:r>
            <a:br>
              <a:rPr lang="en-US" sz="5400" b="1" dirty="0"/>
            </a:br>
            <a:r>
              <a:rPr lang="en-US" sz="5400" b="1" dirty="0"/>
              <a:t>Deductive Reasoning</a:t>
            </a:r>
            <a:endParaRPr lang="en-US" sz="5400" dirty="0"/>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505691" y="5928293"/>
            <a:ext cx="7543800" cy="461665"/>
          </a:xfrm>
          <a:prstGeom prst="rect">
            <a:avLst/>
          </a:prstGeom>
          <a:noFill/>
        </p:spPr>
        <p:txBody>
          <a:bodyPr wrap="square" rtlCol="0">
            <a:spAutoFit/>
          </a:bodyPr>
          <a:lstStyle/>
          <a:p>
            <a:r>
              <a:rPr lang="en-US" sz="1200"/>
              <a:t>Module: </a:t>
            </a:r>
            <a:r>
              <a:rPr lang="en-US" sz="1200" dirty="0"/>
              <a:t>Inductive Reasoning vs. Deductive Reasoning</a:t>
            </a:r>
          </a:p>
          <a:p>
            <a:r>
              <a:rPr lang="en-US" sz="1200" dirty="0"/>
              <a:t>©2017, </a:t>
            </a:r>
            <a:r>
              <a:rPr lang="de-DE" sz="1200" dirty="0"/>
              <a:t>Dr. B. Rumain &amp; Dr. A. Geliebter, 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334000"/>
          </a:xfrm>
        </p:spPr>
        <p:txBody>
          <a:bodyPr>
            <a:normAutofit/>
          </a:bodyPr>
          <a:lstStyle/>
          <a:p>
            <a:r>
              <a:rPr lang="en-US" sz="2800" dirty="0"/>
              <a:t>Remember how Sherlock Holmes reasoned. The murdered man ate blueberry pie for dinner every night. He was found to have blueberry stains on his teeth. This means he was murdered after dinner. These are </a:t>
            </a:r>
            <a:r>
              <a:rPr lang="en-US" sz="2800" u="sng" dirty="0">
                <a:solidFill>
                  <a:srgbClr val="FF0000"/>
                </a:solidFill>
              </a:rPr>
              <a:t>deductive inferences </a:t>
            </a:r>
            <a:r>
              <a:rPr lang="en-US" sz="2800" dirty="0"/>
              <a:t>he’s making, and the reasoning is called </a:t>
            </a:r>
            <a:r>
              <a:rPr lang="en-US" sz="2800" u="sng" dirty="0">
                <a:solidFill>
                  <a:srgbClr val="FF0000"/>
                </a:solidFill>
              </a:rPr>
              <a:t>deductive reasoning</a:t>
            </a:r>
            <a:r>
              <a:rPr lang="en-US" sz="2800" dirty="0"/>
              <a:t>.</a:t>
            </a:r>
          </a:p>
        </p:txBody>
      </p:sp>
      <p:sp>
        <p:nvSpPr>
          <p:cNvPr id="5" name="Title 4"/>
          <p:cNvSpPr>
            <a:spLocks noGrp="1"/>
          </p:cNvSpPr>
          <p:nvPr>
            <p:ph type="title"/>
          </p:nvPr>
        </p:nvSpPr>
        <p:spPr>
          <a:xfrm>
            <a:off x="457200" y="381000"/>
            <a:ext cx="8305800" cy="761682"/>
          </a:xfrm>
        </p:spPr>
        <p:txBody>
          <a:bodyPr>
            <a:normAutofit/>
          </a:bodyPr>
          <a:lstStyle/>
          <a:p>
            <a:r>
              <a:rPr lang="en-US" b="1" dirty="0"/>
              <a:t>MOTIVATION</a:t>
            </a:r>
            <a:endParaRPr lang="en-US" dirty="0"/>
          </a:p>
        </p:txBody>
      </p:sp>
    </p:spTree>
    <p:extLst>
      <p:ext uri="{BB962C8B-B14F-4D97-AF65-F5344CB8AC3E}">
        <p14:creationId xmlns:p14="http://schemas.microsoft.com/office/powerpoint/2010/main" val="152863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334000"/>
          </a:xfrm>
        </p:spPr>
        <p:txBody>
          <a:bodyPr>
            <a:normAutofit/>
          </a:bodyPr>
          <a:lstStyle/>
          <a:p>
            <a:pPr marL="457200" indent="-457200">
              <a:buFont typeface="Arial" panose="020B0604020202020204" pitchFamily="34" charset="0"/>
              <a:buChar char="•"/>
            </a:pPr>
            <a:r>
              <a:rPr lang="en-US" sz="3200" dirty="0"/>
              <a:t>You will be able to define </a:t>
            </a:r>
            <a:r>
              <a:rPr lang="en-US" sz="3200" dirty="0">
                <a:solidFill>
                  <a:srgbClr val="FF0000"/>
                </a:solidFill>
              </a:rPr>
              <a:t>deductive reasoning </a:t>
            </a:r>
            <a:r>
              <a:rPr lang="en-US" sz="3200" dirty="0"/>
              <a:t>and give examples from your own reasoning.</a:t>
            </a:r>
          </a:p>
          <a:p>
            <a:pPr marL="457200" indent="-457200">
              <a:buFont typeface="Arial" panose="020B0604020202020204" pitchFamily="34" charset="0"/>
              <a:buChar char="•"/>
            </a:pPr>
            <a:r>
              <a:rPr lang="en-US" sz="3200" dirty="0"/>
              <a:t>You will be able to define </a:t>
            </a:r>
            <a:r>
              <a:rPr lang="en-US" sz="3200" dirty="0">
                <a:solidFill>
                  <a:srgbClr val="FF0000"/>
                </a:solidFill>
              </a:rPr>
              <a:t>inductive reasoning </a:t>
            </a:r>
            <a:r>
              <a:rPr lang="en-US" sz="3200" dirty="0"/>
              <a:t>and give examples from your own reasoning.</a:t>
            </a:r>
          </a:p>
        </p:txBody>
      </p:sp>
      <p:sp>
        <p:nvSpPr>
          <p:cNvPr id="5" name="Title 4"/>
          <p:cNvSpPr>
            <a:spLocks noGrp="1"/>
          </p:cNvSpPr>
          <p:nvPr>
            <p:ph type="title"/>
          </p:nvPr>
        </p:nvSpPr>
        <p:spPr>
          <a:xfrm>
            <a:off x="457200" y="381000"/>
            <a:ext cx="8305800" cy="761682"/>
          </a:xfrm>
        </p:spPr>
        <p:txBody>
          <a:bodyPr>
            <a:normAutofit/>
          </a:bodyPr>
          <a:lstStyle/>
          <a:p>
            <a:r>
              <a:rPr lang="en-US" b="1" dirty="0"/>
              <a:t>LEARNING OBJECTIVES</a:t>
            </a:r>
            <a:endParaRPr lang="en-US" dirty="0"/>
          </a:p>
        </p:txBody>
      </p:sp>
    </p:spTree>
    <p:extLst>
      <p:ext uri="{BB962C8B-B14F-4D97-AF65-F5344CB8AC3E}">
        <p14:creationId xmlns:p14="http://schemas.microsoft.com/office/powerpoint/2010/main" val="2352359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a:xfrm>
            <a:off x="457200" y="381000"/>
            <a:ext cx="8305800" cy="761682"/>
          </a:xfrm>
        </p:spPr>
        <p:txBody>
          <a:bodyPr>
            <a:normAutofit/>
          </a:bodyPr>
          <a:lstStyle/>
          <a:p>
            <a:r>
              <a:rPr lang="en-US" b="1" dirty="0"/>
              <a:t>INFORMATION</a:t>
            </a:r>
            <a:endParaRPr lang="en-US" dirty="0"/>
          </a:p>
        </p:txBody>
      </p:sp>
      <p:sp>
        <p:nvSpPr>
          <p:cNvPr id="8" name="Content Placeholder 2"/>
          <p:cNvSpPr>
            <a:spLocks noGrp="1"/>
          </p:cNvSpPr>
          <p:nvPr>
            <p:ph idx="1"/>
          </p:nvPr>
        </p:nvSpPr>
        <p:spPr>
          <a:xfrm>
            <a:off x="457200" y="1295400"/>
            <a:ext cx="8077200" cy="5334000"/>
          </a:xfrm>
        </p:spPr>
        <p:txBody>
          <a:bodyPr>
            <a:normAutofit/>
          </a:bodyPr>
          <a:lstStyle/>
          <a:p>
            <a:r>
              <a:rPr lang="en-US" sz="2800" dirty="0"/>
              <a:t>Consider the lesson prepared by a high-school Biology teacher. In the lesson, she notes that different plants take in water and use it together with sunshine to get the chemical energy they need for their life functions. She mentions the names of several plants that do this. She notes that trees do the same. She then makes a general statement that it seems that all green things use this same process and the process is called “photosynthesis”. The type of reasoning here is referred to as </a:t>
            </a:r>
            <a:r>
              <a:rPr lang="en-US" sz="2800" dirty="0">
                <a:solidFill>
                  <a:srgbClr val="FF0000"/>
                </a:solidFill>
              </a:rPr>
              <a:t>inductive reasoning</a:t>
            </a:r>
            <a:r>
              <a:rPr lang="en-US" sz="2800" dirty="0"/>
              <a:t>.</a:t>
            </a:r>
          </a:p>
        </p:txBody>
      </p:sp>
    </p:spTree>
    <p:extLst>
      <p:ext uri="{BB962C8B-B14F-4D97-AF65-F5344CB8AC3E}">
        <p14:creationId xmlns:p14="http://schemas.microsoft.com/office/powerpoint/2010/main" val="112599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77200" cy="5334000"/>
          </a:xfrm>
        </p:spPr>
        <p:txBody>
          <a:bodyPr>
            <a:normAutofit fontScale="92500" lnSpcReduction="20000"/>
          </a:bodyPr>
          <a:lstStyle/>
          <a:p>
            <a:pPr marL="514350" indent="-514350">
              <a:buAutoNum type="arabicPeriod"/>
            </a:pPr>
            <a:r>
              <a:rPr lang="en-US" sz="2800" dirty="0"/>
              <a:t>How is this type of reasoning different from the reasoning that Sherlock Holmes engages in?</a:t>
            </a:r>
          </a:p>
          <a:p>
            <a:pPr marL="514350" indent="-514350">
              <a:buAutoNum type="arabicPeriod"/>
            </a:pPr>
            <a:r>
              <a:rPr lang="en-US" sz="2800" dirty="0"/>
              <a:t>In which type of reasoning does the reasoning start with specific information and come to some sort of general conclusion based on the specifics?</a:t>
            </a:r>
          </a:p>
          <a:p>
            <a:pPr marL="514350" indent="-514350">
              <a:buAutoNum type="arabicPeriod"/>
            </a:pPr>
            <a:r>
              <a:rPr lang="en-US" sz="2800" dirty="0"/>
              <a:t>In which type of reasoning does the </a:t>
            </a:r>
            <a:r>
              <a:rPr lang="en-US" sz="2800" dirty="0" err="1"/>
              <a:t>reasoner</a:t>
            </a:r>
            <a:r>
              <a:rPr lang="en-US" sz="2800" dirty="0"/>
              <a:t> use general principles to derive specific conclusions about a specific situation?</a:t>
            </a:r>
          </a:p>
          <a:p>
            <a:pPr marL="514350" indent="-514350">
              <a:buAutoNum type="arabicPeriod"/>
            </a:pPr>
            <a:r>
              <a:rPr lang="en-US" sz="2800" dirty="0"/>
              <a:t>Give a line of argument that uses deductive reasoning.</a:t>
            </a:r>
          </a:p>
          <a:p>
            <a:pPr marL="514350" indent="-514350">
              <a:buAutoNum type="arabicPeriod"/>
            </a:pPr>
            <a:r>
              <a:rPr lang="en-US" sz="2800" dirty="0"/>
              <a:t>Give a line of argument that uses inductive reasoning.</a:t>
            </a:r>
          </a:p>
        </p:txBody>
      </p:sp>
      <p:sp>
        <p:nvSpPr>
          <p:cNvPr id="5" name="Title 4"/>
          <p:cNvSpPr>
            <a:spLocks noGrp="1"/>
          </p:cNvSpPr>
          <p:nvPr>
            <p:ph type="title"/>
          </p:nvPr>
        </p:nvSpPr>
        <p:spPr>
          <a:xfrm>
            <a:off x="457200" y="381000"/>
            <a:ext cx="8305800" cy="761682"/>
          </a:xfrm>
        </p:spPr>
        <p:txBody>
          <a:bodyPr>
            <a:normAutofit/>
          </a:bodyPr>
          <a:lstStyle/>
          <a:p>
            <a:r>
              <a:rPr lang="en-US" dirty="0"/>
              <a:t>EXERCISES</a:t>
            </a:r>
          </a:p>
        </p:txBody>
      </p:sp>
    </p:spTree>
    <p:extLst>
      <p:ext uri="{BB962C8B-B14F-4D97-AF65-F5344CB8AC3E}">
        <p14:creationId xmlns:p14="http://schemas.microsoft.com/office/powerpoint/2010/main" val="180685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Custom 1">
      <a:dk1>
        <a:srgbClr val="000000"/>
      </a:dk1>
      <a:lt1>
        <a:srgbClr val="FFFFFF"/>
      </a:lt1>
      <a:dk2>
        <a:srgbClr val="D1282E"/>
      </a:dk2>
      <a:lt2>
        <a:srgbClr val="C8C8B1"/>
      </a:lt2>
      <a:accent1>
        <a:srgbClr val="9C1D22"/>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723</TotalTime>
  <Words>305</Words>
  <Application>Microsoft Office PowerPoint</Application>
  <PresentationFormat>On-screen Show (4:3)</PresentationFormat>
  <Paragraphs>17</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Arial Black</vt:lpstr>
      <vt:lpstr>Calibri</vt:lpstr>
      <vt:lpstr>Essential</vt:lpstr>
      <vt:lpstr>Inductive Reasoning vs.  Deductive Reasoning</vt:lpstr>
      <vt:lpstr>MOTIVATION</vt:lpstr>
      <vt:lpstr>LEARNING OBJECTIVES</vt:lpstr>
      <vt:lpstr>INFORMATION</vt:lpstr>
      <vt:lpstr>EXERCISES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120</cp:revision>
  <dcterms:created xsi:type="dcterms:W3CDTF">2012-11-05T21:40:56Z</dcterms:created>
  <dcterms:modified xsi:type="dcterms:W3CDTF">2021-01-04T02:47:02Z</dcterms:modified>
</cp:coreProperties>
</file>