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handoutMasterIdLst>
    <p:handoutMasterId r:id="rId16"/>
  </p:handoutMasterIdLst>
  <p:sldIdLst>
    <p:sldId id="258" r:id="rId2"/>
    <p:sldId id="302" r:id="rId3"/>
    <p:sldId id="321" r:id="rId4"/>
    <p:sldId id="322" r:id="rId5"/>
    <p:sldId id="323" r:id="rId6"/>
    <p:sldId id="313" r:id="rId7"/>
    <p:sldId id="312" r:id="rId8"/>
    <p:sldId id="315" r:id="rId9"/>
    <p:sldId id="324" r:id="rId10"/>
    <p:sldId id="314" r:id="rId11"/>
    <p:sldId id="316" r:id="rId12"/>
    <p:sldId id="317" r:id="rId13"/>
    <p:sldId id="325" r:id="rId14"/>
    <p:sldId id="326"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a:srgbClr val="EF56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4660"/>
  </p:normalViewPr>
  <p:slideViewPr>
    <p:cSldViewPr>
      <p:cViewPr varScale="1">
        <p:scale>
          <a:sx n="73" d="100"/>
          <a:sy n="73" d="100"/>
        </p:scale>
        <p:origin x="1472"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3C77909-CE49-4BE3-8825-F4A887516598}" type="datetimeFigureOut">
              <a:rPr lang="en-US" smtClean="0"/>
              <a:t>1/3/2021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C78E1D3-EA0A-4448-932E-ECB22744DAD0}" type="slidenum">
              <a:rPr lang="en-US" smtClean="0"/>
              <a:t>‹#›</a:t>
            </a:fld>
            <a:endParaRPr lang="en-US" dirty="0"/>
          </a:p>
        </p:txBody>
      </p:sp>
    </p:spTree>
    <p:extLst>
      <p:ext uri="{BB962C8B-B14F-4D97-AF65-F5344CB8AC3E}">
        <p14:creationId xmlns:p14="http://schemas.microsoft.com/office/powerpoint/2010/main" val="164642465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cap="none" spc="-8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endParaRPr lang="en-US"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Slide Number Placeholder 7"/>
          <p:cNvSpPr>
            <a:spLocks noGrp="1"/>
          </p:cNvSpPr>
          <p:nvPr>
            <p:ph type="sldNum" sz="quarter" idx="11"/>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8000">
              <a:schemeClr val="accent2"/>
            </a:gs>
            <a:gs pos="100000">
              <a:schemeClr val="tx2">
                <a:lumMod val="60000"/>
                <a:lumOff val="40000"/>
              </a:schemeClr>
            </a:gs>
            <a:gs pos="100000">
              <a:schemeClr val="accent1">
                <a:tint val="23500"/>
                <a:satMod val="160000"/>
              </a:schemeClr>
            </a:gs>
          </a:gsLst>
          <a:lin ang="27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8305800" cy="761682"/>
          </a:xfrm>
          <a:prstGeom prst="rect">
            <a:avLst/>
          </a:prstGeom>
        </p:spPr>
        <p:txBody>
          <a:bodyPr vert="horz" lIns="91440" tIns="45720" rIns="91440" bIns="45720" rtlCol="0" anchor="b">
            <a:normAutofit/>
          </a:bodyPr>
          <a:lstStyle/>
          <a:p>
            <a:endParaRPr lang="en-US" dirty="0"/>
          </a:p>
        </p:txBody>
      </p:sp>
      <p:sp>
        <p:nvSpPr>
          <p:cNvPr id="3" name="Text Placeholder 2"/>
          <p:cNvSpPr>
            <a:spLocks noGrp="1"/>
          </p:cNvSpPr>
          <p:nvPr>
            <p:ph type="body" idx="1"/>
          </p:nvPr>
        </p:nvSpPr>
        <p:spPr>
          <a:xfrm>
            <a:off x="457200" y="990600"/>
            <a:ext cx="7620000" cy="5135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D8F82F48-BC74-4313-872B-BBC4F09586F4}" type="slidenum">
              <a:rPr lang="en-US" smtClean="0"/>
              <a:t>‹#›</a:t>
            </a:fld>
            <a:endParaRPr lang="en-US" dirty="0"/>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3600" kern="1200" cap="none"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5690" y="228600"/>
            <a:ext cx="8104909" cy="4571999"/>
          </a:xfrm>
        </p:spPr>
        <p:txBody>
          <a:bodyPr/>
          <a:lstStyle/>
          <a:p>
            <a:r>
              <a:rPr lang="en-US" sz="4800" b="1" dirty="0"/>
              <a:t>Memory and Priming:  </a:t>
            </a:r>
            <a:r>
              <a:rPr lang="en-US" sz="4400" b="1" dirty="0"/>
              <a:t>Meyer and </a:t>
            </a:r>
            <a:r>
              <a:rPr lang="en-US" sz="4400" b="1" dirty="0" err="1"/>
              <a:t>Schvaneveldt’s</a:t>
            </a:r>
            <a:r>
              <a:rPr lang="en-US" sz="4400" b="1" dirty="0"/>
              <a:t> Lexical Decision Task</a:t>
            </a:r>
            <a:endParaRPr lang="en-US" sz="4400" dirty="0"/>
          </a:p>
        </p:txBody>
      </p:sp>
      <p:sp>
        <p:nvSpPr>
          <p:cNvPr id="3" name="Subtitle 2"/>
          <p:cNvSpPr>
            <a:spLocks noGrp="1"/>
          </p:cNvSpPr>
          <p:nvPr>
            <p:ph type="subTitle" idx="1"/>
          </p:nvPr>
        </p:nvSpPr>
        <p:spPr>
          <a:xfrm>
            <a:off x="457200" y="4343400"/>
            <a:ext cx="8001000" cy="1295400"/>
          </a:xfrm>
        </p:spPr>
        <p:txBody>
          <a:bodyPr>
            <a:normAutofit/>
          </a:bodyPr>
          <a:lstStyle/>
          <a:p>
            <a:r>
              <a:rPr lang="en-US" sz="2400" dirty="0"/>
              <a:t>Experimental psychology </a:t>
            </a:r>
            <a:br>
              <a:rPr lang="en-US" sz="2400" dirty="0"/>
            </a:br>
            <a:r>
              <a:rPr lang="en-US" sz="2400" dirty="0"/>
              <a:t>guided-inquiry learning</a:t>
            </a:r>
          </a:p>
          <a:p>
            <a:endParaRPr lang="en-US" dirty="0"/>
          </a:p>
          <a:p>
            <a:endParaRPr lang="en-US" dirty="0"/>
          </a:p>
        </p:txBody>
      </p:sp>
      <p:sp>
        <p:nvSpPr>
          <p:cNvPr id="4" name="TextBox 3"/>
          <p:cNvSpPr txBox="1"/>
          <p:nvPr/>
        </p:nvSpPr>
        <p:spPr>
          <a:xfrm>
            <a:off x="505691" y="5928293"/>
            <a:ext cx="7543800" cy="461665"/>
          </a:xfrm>
          <a:prstGeom prst="rect">
            <a:avLst/>
          </a:prstGeom>
          <a:noFill/>
        </p:spPr>
        <p:txBody>
          <a:bodyPr wrap="square" rtlCol="0">
            <a:spAutoFit/>
          </a:bodyPr>
          <a:lstStyle/>
          <a:p>
            <a:r>
              <a:rPr lang="en-US" sz="1200"/>
              <a:t>Module: </a:t>
            </a:r>
            <a:r>
              <a:rPr lang="en-US" sz="1200" dirty="0"/>
              <a:t>Memory and Priming:  Meyer and </a:t>
            </a:r>
            <a:r>
              <a:rPr lang="en-US" sz="1200" dirty="0" err="1"/>
              <a:t>Schvaneveldt’s</a:t>
            </a:r>
            <a:r>
              <a:rPr lang="en-US" sz="1200" dirty="0"/>
              <a:t> Lexical Decision Task</a:t>
            </a:r>
            <a:br>
              <a:rPr lang="en-US" sz="1200" dirty="0"/>
            </a:br>
            <a:r>
              <a:rPr lang="en-US" sz="1200" dirty="0"/>
              <a:t>©2017, </a:t>
            </a:r>
            <a:r>
              <a:rPr lang="de-DE" sz="1200" dirty="0"/>
              <a:t>Dr. B. Rumain &amp; Dr. A. Geliebter, Touro College &amp; University System</a:t>
            </a:r>
            <a:endParaRPr lang="en-US" sz="1200" dirty="0"/>
          </a:p>
        </p:txBody>
      </p:sp>
    </p:spTree>
    <p:extLst>
      <p:ext uri="{BB962C8B-B14F-4D97-AF65-F5344CB8AC3E}">
        <p14:creationId xmlns:p14="http://schemas.microsoft.com/office/powerpoint/2010/main" val="3617253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854892"/>
          </a:xfrm>
        </p:spPr>
        <p:txBody>
          <a:bodyPr>
            <a:noAutofit/>
          </a:bodyPr>
          <a:lstStyle/>
          <a:p>
            <a:r>
              <a:rPr lang="en-US" sz="3200" dirty="0"/>
              <a:t>Did you know that images of faces/eyes can affect our honesty (by increasing it)?  </a:t>
            </a:r>
          </a:p>
          <a:p>
            <a:r>
              <a:rPr lang="en-US" sz="3200" dirty="0"/>
              <a:t>Consider the following British study which took place in an office kitchen where people were supposed to pay for taking coffee and tea.  They were on their honor to pay the suggested prices from the price list.  </a:t>
            </a:r>
          </a:p>
        </p:txBody>
      </p:sp>
      <p:sp>
        <p:nvSpPr>
          <p:cNvPr id="5" name="Title 4"/>
          <p:cNvSpPr>
            <a:spLocks noGrp="1"/>
          </p:cNvSpPr>
          <p:nvPr>
            <p:ph type="title"/>
          </p:nvPr>
        </p:nvSpPr>
        <p:spPr>
          <a:xfrm>
            <a:off x="457200" y="533718"/>
            <a:ext cx="8305800" cy="761682"/>
          </a:xfrm>
        </p:spPr>
        <p:txBody>
          <a:bodyPr>
            <a:normAutofit/>
          </a:bodyPr>
          <a:lstStyle/>
          <a:p>
            <a:r>
              <a:rPr lang="en-US" b="1" dirty="0"/>
              <a:t>MOTIVATION</a:t>
            </a:r>
            <a:endParaRPr lang="en-US" dirty="0"/>
          </a:p>
        </p:txBody>
      </p:sp>
    </p:spTree>
    <p:extLst>
      <p:ext uri="{BB962C8B-B14F-4D97-AF65-F5344CB8AC3E}">
        <p14:creationId xmlns:p14="http://schemas.microsoft.com/office/powerpoint/2010/main" val="1528637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3733800" cy="6172200"/>
          </a:xfrm>
        </p:spPr>
        <p:txBody>
          <a:bodyPr>
            <a:noAutofit/>
          </a:bodyPr>
          <a:lstStyle/>
          <a:p>
            <a:r>
              <a:rPr lang="en-US" sz="3200" dirty="0"/>
              <a:t>Above the price list, researchers posted a new image each week for ten weeks.  They alternated  between images of flowers and images of human eyes.  </a:t>
            </a:r>
            <a:br>
              <a:rPr lang="en-US" sz="3200" dirty="0"/>
            </a:br>
            <a:endParaRPr lang="en-US" sz="3200" dirty="0"/>
          </a:p>
        </p:txBody>
      </p:sp>
      <p:pic>
        <p:nvPicPr>
          <p:cNvPr id="6" name="Picture 5" descr="priming eyes"/>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10820"/>
            <a:ext cx="4114800" cy="6113780"/>
          </a:xfrm>
          <a:prstGeom prst="rect">
            <a:avLst/>
          </a:prstGeom>
          <a:noFill/>
          <a:ln>
            <a:noFill/>
          </a:ln>
        </p:spPr>
      </p:pic>
    </p:spTree>
    <p:extLst>
      <p:ext uri="{BB962C8B-B14F-4D97-AF65-F5344CB8AC3E}">
        <p14:creationId xmlns:p14="http://schemas.microsoft.com/office/powerpoint/2010/main" val="38597850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3962400" cy="6172200"/>
          </a:xfrm>
        </p:spPr>
        <p:txBody>
          <a:bodyPr>
            <a:noAutofit/>
          </a:bodyPr>
          <a:lstStyle/>
          <a:p>
            <a:r>
              <a:rPr lang="en-US" sz="3200" dirty="0"/>
              <a:t>As can be seen from the graph, when people were primed by seeing the eyes, they paid roughly three times as much as when the flowers were there.  </a:t>
            </a:r>
          </a:p>
          <a:p>
            <a:r>
              <a:rPr lang="en-US" sz="3200" dirty="0"/>
              <a:t>Why? </a:t>
            </a:r>
          </a:p>
          <a:p>
            <a:br>
              <a:rPr lang="en-US" sz="3200" dirty="0"/>
            </a:br>
            <a:endParaRPr lang="en-US" sz="3200" dirty="0"/>
          </a:p>
        </p:txBody>
      </p:sp>
      <p:pic>
        <p:nvPicPr>
          <p:cNvPr id="6" name="Picture 5" descr="priming eyes"/>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10820"/>
            <a:ext cx="4114800" cy="6113780"/>
          </a:xfrm>
          <a:prstGeom prst="rect">
            <a:avLst/>
          </a:prstGeom>
          <a:noFill/>
          <a:ln>
            <a:noFill/>
          </a:ln>
        </p:spPr>
      </p:pic>
    </p:spTree>
    <p:extLst>
      <p:ext uri="{BB962C8B-B14F-4D97-AF65-F5344CB8AC3E}">
        <p14:creationId xmlns:p14="http://schemas.microsoft.com/office/powerpoint/2010/main" val="1757806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457200"/>
            <a:ext cx="7696200" cy="6172200"/>
          </a:xfrm>
        </p:spPr>
        <p:txBody>
          <a:bodyPr>
            <a:noAutofit/>
          </a:bodyPr>
          <a:lstStyle/>
          <a:p>
            <a:r>
              <a:rPr lang="en-US" sz="3200" dirty="0"/>
              <a:t>The reason is that the image of a face </a:t>
            </a:r>
            <a:r>
              <a:rPr lang="en-US" sz="3200" dirty="0">
                <a:solidFill>
                  <a:srgbClr val="FF0000"/>
                </a:solidFill>
              </a:rPr>
              <a:t>primes</a:t>
            </a:r>
            <a:r>
              <a:rPr lang="en-US" sz="3200" dirty="0"/>
              <a:t> us to think of someone watching, which prompts us to act more honestly. </a:t>
            </a:r>
          </a:p>
          <a:p>
            <a:r>
              <a:rPr lang="en-US" sz="3200" dirty="0"/>
              <a:t>The first studies on </a:t>
            </a:r>
            <a:r>
              <a:rPr lang="en-US" sz="3200" dirty="0">
                <a:solidFill>
                  <a:srgbClr val="FF0000"/>
                </a:solidFill>
              </a:rPr>
              <a:t>priming</a:t>
            </a:r>
            <a:r>
              <a:rPr lang="en-US" sz="3200" dirty="0"/>
              <a:t> were done using words, not images, but the same principles apply.   </a:t>
            </a:r>
          </a:p>
          <a:p>
            <a:br>
              <a:rPr lang="en-US" sz="3200" dirty="0"/>
            </a:br>
            <a:endParaRPr lang="en-US" sz="3200" dirty="0"/>
          </a:p>
        </p:txBody>
      </p:sp>
    </p:spTree>
    <p:extLst>
      <p:ext uri="{BB962C8B-B14F-4D97-AF65-F5344CB8AC3E}">
        <p14:creationId xmlns:p14="http://schemas.microsoft.com/office/powerpoint/2010/main" val="561861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534400" cy="4800600"/>
          </a:xfrm>
        </p:spPr>
        <p:txBody>
          <a:bodyPr>
            <a:noAutofit/>
          </a:bodyPr>
          <a:lstStyle/>
          <a:p>
            <a:pPr marL="514350" lvl="0" indent="-514350">
              <a:buFont typeface="+mj-lt"/>
              <a:buAutoNum type="arabicPeriod"/>
            </a:pPr>
            <a:r>
              <a:rPr lang="en-US" sz="3200" dirty="0"/>
              <a:t>You will be able to define the </a:t>
            </a:r>
            <a:r>
              <a:rPr lang="en-US" sz="3200" dirty="0">
                <a:solidFill>
                  <a:srgbClr val="FF0000"/>
                </a:solidFill>
              </a:rPr>
              <a:t>priming effect</a:t>
            </a:r>
            <a:r>
              <a:rPr lang="en-US" sz="3200" dirty="0"/>
              <a:t>.</a:t>
            </a:r>
          </a:p>
          <a:p>
            <a:pPr marL="514350" lvl="0" indent="-514350">
              <a:buFont typeface="+mj-lt"/>
              <a:buAutoNum type="arabicPeriod"/>
            </a:pPr>
            <a:r>
              <a:rPr lang="en-US" sz="3200" dirty="0"/>
              <a:t>You will be able to define a </a:t>
            </a:r>
            <a:r>
              <a:rPr lang="en-US" sz="3200" dirty="0">
                <a:solidFill>
                  <a:srgbClr val="FF0000"/>
                </a:solidFill>
              </a:rPr>
              <a:t>lexical decision task</a:t>
            </a:r>
            <a:r>
              <a:rPr lang="en-US" sz="3200" dirty="0"/>
              <a:t>.</a:t>
            </a:r>
          </a:p>
          <a:p>
            <a:pPr marL="514350" lvl="0" indent="-514350">
              <a:buFont typeface="+mj-lt"/>
              <a:buAutoNum type="arabicPeriod"/>
            </a:pPr>
            <a:r>
              <a:rPr lang="en-US" sz="3200" dirty="0"/>
              <a:t>You will be able to understand and derive information from the table showing Meyer and </a:t>
            </a:r>
            <a:r>
              <a:rPr lang="en-US" sz="3200" dirty="0" err="1"/>
              <a:t>Schvaneveldt’s</a:t>
            </a:r>
            <a:r>
              <a:rPr lang="en-US" sz="3200"/>
              <a:t> findings.</a:t>
            </a:r>
            <a:endParaRPr lang="en-US" sz="3200" dirty="0"/>
          </a:p>
        </p:txBody>
      </p:sp>
      <p:sp>
        <p:nvSpPr>
          <p:cNvPr id="5" name="Title 4"/>
          <p:cNvSpPr>
            <a:spLocks noGrp="1"/>
          </p:cNvSpPr>
          <p:nvPr>
            <p:ph type="title"/>
          </p:nvPr>
        </p:nvSpPr>
        <p:spPr>
          <a:xfrm>
            <a:off x="457200" y="533400"/>
            <a:ext cx="8305800" cy="761682"/>
          </a:xfrm>
        </p:spPr>
        <p:txBody>
          <a:bodyPr>
            <a:normAutofit/>
          </a:bodyPr>
          <a:lstStyle/>
          <a:p>
            <a:r>
              <a:rPr lang="en-US" b="1" dirty="0"/>
              <a:t>LEARNING OBJECTIVES</a:t>
            </a:r>
            <a:endParaRPr lang="en-US" dirty="0"/>
          </a:p>
        </p:txBody>
      </p:sp>
    </p:spTree>
    <p:extLst>
      <p:ext uri="{BB962C8B-B14F-4D97-AF65-F5344CB8AC3E}">
        <p14:creationId xmlns:p14="http://schemas.microsoft.com/office/powerpoint/2010/main" val="2352359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001000" cy="4648200"/>
          </a:xfrm>
        </p:spPr>
        <p:txBody>
          <a:bodyPr>
            <a:noAutofit/>
          </a:bodyPr>
          <a:lstStyle/>
          <a:p>
            <a:pPr>
              <a:spcBef>
                <a:spcPts val="0"/>
              </a:spcBef>
            </a:pPr>
            <a:r>
              <a:rPr lang="en-US" sz="3200" dirty="0"/>
              <a:t>Model</a:t>
            </a:r>
          </a:p>
          <a:p>
            <a:r>
              <a:rPr lang="en-US" sz="3200" dirty="0"/>
              <a:t>The </a:t>
            </a:r>
            <a:r>
              <a:rPr lang="en-US" sz="3200" dirty="0">
                <a:solidFill>
                  <a:srgbClr val="FF0000"/>
                </a:solidFill>
              </a:rPr>
              <a:t>priming effect </a:t>
            </a:r>
            <a:r>
              <a:rPr lang="en-US" sz="3200" dirty="0"/>
              <a:t>refers to the fact that exposure to certain words could encourage the recognition of related words more easily.  </a:t>
            </a:r>
          </a:p>
          <a:p>
            <a:r>
              <a:rPr lang="en-US" sz="3200" dirty="0">
                <a:solidFill>
                  <a:srgbClr val="FF0000"/>
                </a:solidFill>
              </a:rPr>
              <a:t>Do the Lexical Decision Task in </a:t>
            </a:r>
            <a:r>
              <a:rPr lang="en-US" sz="3200" dirty="0" err="1">
                <a:solidFill>
                  <a:srgbClr val="FF0000"/>
                </a:solidFill>
              </a:rPr>
              <a:t>Psychmate</a:t>
            </a:r>
            <a:r>
              <a:rPr lang="en-US" sz="3200" dirty="0">
                <a:solidFill>
                  <a:srgbClr val="FF0000"/>
                </a:solidFill>
              </a:rPr>
              <a:t>.</a:t>
            </a:r>
          </a:p>
        </p:txBody>
      </p:sp>
      <p:sp>
        <p:nvSpPr>
          <p:cNvPr id="5" name="Title 4"/>
          <p:cNvSpPr>
            <a:spLocks noGrp="1"/>
          </p:cNvSpPr>
          <p:nvPr>
            <p:ph type="title"/>
          </p:nvPr>
        </p:nvSpPr>
        <p:spPr>
          <a:xfrm>
            <a:off x="457200" y="304800"/>
            <a:ext cx="8305800" cy="761682"/>
          </a:xfrm>
        </p:spPr>
        <p:txBody>
          <a:bodyPr>
            <a:normAutofit/>
          </a:bodyPr>
          <a:lstStyle/>
          <a:p>
            <a:r>
              <a:rPr lang="en-US" dirty="0"/>
              <a:t>INFORMATION</a:t>
            </a:r>
          </a:p>
        </p:txBody>
      </p:sp>
    </p:spTree>
    <p:extLst>
      <p:ext uri="{BB962C8B-B14F-4D97-AF65-F5344CB8AC3E}">
        <p14:creationId xmlns:p14="http://schemas.microsoft.com/office/powerpoint/2010/main" val="18068542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305800" cy="5410200"/>
          </a:xfrm>
        </p:spPr>
        <p:txBody>
          <a:bodyPr>
            <a:noAutofit/>
          </a:bodyPr>
          <a:lstStyle/>
          <a:p>
            <a:r>
              <a:rPr lang="en-US" sz="3000" dirty="0">
                <a:solidFill>
                  <a:srgbClr val="FF0000"/>
                </a:solidFill>
              </a:rPr>
              <a:t>Experiment I</a:t>
            </a:r>
          </a:p>
          <a:p>
            <a:r>
              <a:rPr lang="en-US" sz="3000" dirty="0"/>
              <a:t>This priming effect was first demonstrated in a study by Meyer and </a:t>
            </a:r>
            <a:r>
              <a:rPr lang="en-US" sz="3000" dirty="0" err="1"/>
              <a:t>Schvaneveldt</a:t>
            </a:r>
            <a:r>
              <a:rPr lang="en-US" sz="3000" dirty="0"/>
              <a:t> on a lexical decision task (deciding if some string of letters was a word or not).  </a:t>
            </a:r>
          </a:p>
          <a:p>
            <a:r>
              <a:rPr lang="en-US" sz="3000" dirty="0"/>
              <a:t>In Meyer and </a:t>
            </a:r>
            <a:r>
              <a:rPr lang="en-US" sz="3000" dirty="0" err="1"/>
              <a:t>Schvaneveldt’s</a:t>
            </a:r>
            <a:r>
              <a:rPr lang="en-US" sz="3000" dirty="0"/>
              <a:t> task, subjects were presented with two strings of letters, one centered on top of the other. If both strings were words, subjects were to press a “yes” key; in all other cases, they were to press a “no” key. </a:t>
            </a:r>
          </a:p>
        </p:txBody>
      </p:sp>
    </p:spTree>
    <p:extLst>
      <p:ext uri="{BB962C8B-B14F-4D97-AF65-F5344CB8AC3E}">
        <p14:creationId xmlns:p14="http://schemas.microsoft.com/office/powerpoint/2010/main" val="4011996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001000" cy="2362200"/>
          </a:xfrm>
        </p:spPr>
        <p:txBody>
          <a:bodyPr>
            <a:noAutofit/>
          </a:bodyPr>
          <a:lstStyle/>
          <a:p>
            <a:r>
              <a:rPr lang="en-US" sz="2800" dirty="0"/>
              <a:t>Meyer and </a:t>
            </a:r>
            <a:r>
              <a:rPr lang="en-US" sz="2800" dirty="0" err="1"/>
              <a:t>Schvaneveldt</a:t>
            </a:r>
            <a:r>
              <a:rPr lang="en-US" sz="2800" dirty="0"/>
              <a:t> measured the latency (reaction time) for people to classify the stimuli as words or non-words. </a:t>
            </a:r>
          </a:p>
          <a:p>
            <a:r>
              <a:rPr lang="en-US" sz="2800" dirty="0"/>
              <a:t>The results are presented below in Table 1:</a:t>
            </a:r>
          </a:p>
          <a:p>
            <a:endParaRPr lang="en-US" sz="28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09800"/>
            <a:ext cx="8991600" cy="441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47699" y="6516469"/>
            <a:ext cx="7696200" cy="646331"/>
          </a:xfrm>
          <a:prstGeom prst="rect">
            <a:avLst/>
          </a:prstGeom>
          <a:noFill/>
        </p:spPr>
        <p:txBody>
          <a:bodyPr wrap="square" rtlCol="0">
            <a:spAutoFit/>
          </a:bodyPr>
          <a:lstStyle/>
          <a:p>
            <a:r>
              <a:rPr lang="en-US" dirty="0">
                <a:solidFill>
                  <a:srgbClr val="C00000"/>
                </a:solidFill>
              </a:rPr>
              <a:t>Source: http://interlinkinc.net/Roger/Papers/MeyerSchvaneveldt1971.pdf  </a:t>
            </a:r>
          </a:p>
          <a:p>
            <a:endParaRPr lang="en-US" dirty="0">
              <a:solidFill>
                <a:srgbClr val="C00000"/>
              </a:solidFill>
            </a:endParaRPr>
          </a:p>
        </p:txBody>
      </p:sp>
    </p:spTree>
    <p:extLst>
      <p:ext uri="{BB962C8B-B14F-4D97-AF65-F5344CB8AC3E}">
        <p14:creationId xmlns:p14="http://schemas.microsoft.com/office/powerpoint/2010/main" val="2616648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001000" cy="5029200"/>
          </a:xfrm>
        </p:spPr>
        <p:txBody>
          <a:bodyPr>
            <a:noAutofit/>
          </a:bodyPr>
          <a:lstStyle/>
          <a:p>
            <a:pPr marL="514350" lvl="0" indent="-514350">
              <a:buFont typeface="+mj-lt"/>
              <a:buAutoNum type="arabicPeriod"/>
            </a:pPr>
            <a:r>
              <a:rPr lang="en-US" sz="3000" dirty="0"/>
              <a:t>What is the independent variable?</a:t>
            </a:r>
          </a:p>
          <a:p>
            <a:pPr marL="514350" lvl="0" indent="-514350">
              <a:buFont typeface="+mj-lt"/>
              <a:buAutoNum type="arabicPeriod"/>
            </a:pPr>
            <a:r>
              <a:rPr lang="en-US" sz="3000" dirty="0"/>
              <a:t>What is the dependent variable?</a:t>
            </a:r>
          </a:p>
          <a:p>
            <a:pPr marL="514350" lvl="0" indent="-514350">
              <a:buFont typeface="+mj-lt"/>
              <a:buAutoNum type="arabicPeriod"/>
            </a:pPr>
            <a:r>
              <a:rPr lang="en-US" sz="3000" dirty="0"/>
              <a:t>How does the RT for word-associated word compare with that for word-unassociated word?  Why?</a:t>
            </a:r>
          </a:p>
          <a:p>
            <a:pPr marL="514350" lvl="0" indent="-514350">
              <a:buFont typeface="+mj-lt"/>
              <a:buAutoNum type="arabicPeriod"/>
            </a:pPr>
            <a:r>
              <a:rPr lang="en-US" sz="3000" dirty="0"/>
              <a:t>For which pair of strings was the RT longest ?  Why? </a:t>
            </a:r>
          </a:p>
          <a:p>
            <a:pPr marL="514350" lvl="0" indent="-514350">
              <a:buFont typeface="+mj-lt"/>
              <a:buAutoNum type="arabicPeriod"/>
            </a:pPr>
            <a:r>
              <a:rPr lang="en-US" sz="3000" dirty="0"/>
              <a:t>Look at the error rates for all the different combinations.  Are there differences?</a:t>
            </a:r>
          </a:p>
          <a:p>
            <a:r>
              <a:rPr lang="en-US" sz="3000" dirty="0"/>
              <a:t> </a:t>
            </a:r>
          </a:p>
          <a:p>
            <a:pPr lvl="0">
              <a:spcAft>
                <a:spcPts val="400"/>
              </a:spcAft>
            </a:pPr>
            <a:endParaRPr lang="en-US" sz="2600" dirty="0"/>
          </a:p>
        </p:txBody>
      </p:sp>
      <p:sp>
        <p:nvSpPr>
          <p:cNvPr id="5" name="Title 4"/>
          <p:cNvSpPr>
            <a:spLocks noGrp="1"/>
          </p:cNvSpPr>
          <p:nvPr>
            <p:ph type="title"/>
          </p:nvPr>
        </p:nvSpPr>
        <p:spPr>
          <a:xfrm>
            <a:off x="457200" y="457200"/>
            <a:ext cx="8305800" cy="761682"/>
          </a:xfrm>
        </p:spPr>
        <p:txBody>
          <a:bodyPr>
            <a:normAutofit/>
          </a:bodyPr>
          <a:lstStyle/>
          <a:p>
            <a:r>
              <a:rPr lang="en-US" dirty="0"/>
              <a:t>EXERCISES (PART I)</a:t>
            </a:r>
          </a:p>
        </p:txBody>
      </p:sp>
    </p:spTree>
    <p:extLst>
      <p:ext uri="{BB962C8B-B14F-4D97-AF65-F5344CB8AC3E}">
        <p14:creationId xmlns:p14="http://schemas.microsoft.com/office/powerpoint/2010/main" val="615264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001000" cy="6096000"/>
          </a:xfrm>
        </p:spPr>
        <p:txBody>
          <a:bodyPr>
            <a:noAutofit/>
          </a:bodyPr>
          <a:lstStyle/>
          <a:p>
            <a:r>
              <a:rPr lang="en-US" sz="3200" dirty="0">
                <a:solidFill>
                  <a:srgbClr val="FF0000"/>
                </a:solidFill>
              </a:rPr>
              <a:t>Experiment II</a:t>
            </a:r>
          </a:p>
          <a:p>
            <a:r>
              <a:rPr lang="en-US" sz="3200" dirty="0"/>
              <a:t>In a second experiment using the same stimuli, subjects were given a slightly different instruction.  They were to press a “same” key if the stimuli were both words or both non-words.  They were to press a “different” key otherwise.</a:t>
            </a:r>
          </a:p>
          <a:p>
            <a:endParaRPr lang="en-US" sz="3200" dirty="0"/>
          </a:p>
        </p:txBody>
      </p:sp>
    </p:spTree>
    <p:extLst>
      <p:ext uri="{BB962C8B-B14F-4D97-AF65-F5344CB8AC3E}">
        <p14:creationId xmlns:p14="http://schemas.microsoft.com/office/powerpoint/2010/main" val="2349591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001000" cy="685800"/>
          </a:xfrm>
        </p:spPr>
        <p:txBody>
          <a:bodyPr>
            <a:noAutofit/>
          </a:bodyPr>
          <a:lstStyle/>
          <a:p>
            <a:r>
              <a:rPr lang="en-US" sz="3200" dirty="0"/>
              <a:t>The results appear in Table 2 below:</a:t>
            </a:r>
          </a:p>
          <a:p>
            <a:endParaRPr lang="en-US" sz="30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0"/>
            <a:ext cx="8991599" cy="46563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647699" y="6287869"/>
            <a:ext cx="7696200" cy="646331"/>
          </a:xfrm>
          <a:prstGeom prst="rect">
            <a:avLst/>
          </a:prstGeom>
          <a:noFill/>
        </p:spPr>
        <p:txBody>
          <a:bodyPr wrap="square" rtlCol="0">
            <a:spAutoFit/>
          </a:bodyPr>
          <a:lstStyle/>
          <a:p>
            <a:r>
              <a:rPr lang="en-US" dirty="0">
                <a:solidFill>
                  <a:srgbClr val="C00000"/>
                </a:solidFill>
              </a:rPr>
              <a:t>Source: http://interlinkinc.net/Roger/Papers/MeyerSchvaneveldt1971.pdf  </a:t>
            </a:r>
          </a:p>
          <a:p>
            <a:endParaRPr lang="en-US" dirty="0">
              <a:solidFill>
                <a:srgbClr val="C00000"/>
              </a:solidFill>
            </a:endParaRPr>
          </a:p>
        </p:txBody>
      </p:sp>
    </p:spTree>
    <p:extLst>
      <p:ext uri="{BB962C8B-B14F-4D97-AF65-F5344CB8AC3E}">
        <p14:creationId xmlns:p14="http://schemas.microsoft.com/office/powerpoint/2010/main" val="18176079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001000" cy="4876800"/>
          </a:xfrm>
        </p:spPr>
        <p:txBody>
          <a:bodyPr>
            <a:noAutofit/>
          </a:bodyPr>
          <a:lstStyle/>
          <a:p>
            <a:pPr marL="514350" lvl="0" indent="-514350">
              <a:buFont typeface="+mj-lt"/>
              <a:buAutoNum type="arabicPeriod"/>
            </a:pPr>
            <a:r>
              <a:rPr lang="en-US" sz="3200" dirty="0"/>
              <a:t>What are the independent and dependent variables?</a:t>
            </a:r>
          </a:p>
          <a:p>
            <a:pPr marL="514350" lvl="0" indent="-514350">
              <a:buFont typeface="+mj-lt"/>
              <a:buAutoNum type="arabicPeriod"/>
            </a:pPr>
            <a:r>
              <a:rPr lang="en-US" sz="3200" dirty="0"/>
              <a:t>What are the control variables?</a:t>
            </a:r>
          </a:p>
          <a:p>
            <a:pPr marL="514350" lvl="0" indent="-514350">
              <a:buFont typeface="+mj-lt"/>
              <a:buAutoNum type="arabicPeriod"/>
            </a:pPr>
            <a:r>
              <a:rPr lang="en-US" sz="3200" dirty="0"/>
              <a:t>How do “same” responses for pairs of associated words compare with those for pairs of unassociated words? Why do you think we get these findings?</a:t>
            </a:r>
          </a:p>
          <a:p>
            <a:pPr lvl="0">
              <a:spcAft>
                <a:spcPts val="400"/>
              </a:spcAft>
            </a:pPr>
            <a:endParaRPr lang="en-US" sz="2600" dirty="0"/>
          </a:p>
        </p:txBody>
      </p:sp>
      <p:sp>
        <p:nvSpPr>
          <p:cNvPr id="5" name="Title 4"/>
          <p:cNvSpPr>
            <a:spLocks noGrp="1"/>
          </p:cNvSpPr>
          <p:nvPr>
            <p:ph type="title"/>
          </p:nvPr>
        </p:nvSpPr>
        <p:spPr>
          <a:xfrm>
            <a:off x="457200" y="457200"/>
            <a:ext cx="8305800" cy="761682"/>
          </a:xfrm>
        </p:spPr>
        <p:txBody>
          <a:bodyPr>
            <a:normAutofit/>
          </a:bodyPr>
          <a:lstStyle/>
          <a:p>
            <a:r>
              <a:rPr lang="en-US" dirty="0"/>
              <a:t>EXERCISES (PART II)</a:t>
            </a:r>
          </a:p>
        </p:txBody>
      </p:sp>
    </p:spTree>
    <p:extLst>
      <p:ext uri="{BB962C8B-B14F-4D97-AF65-F5344CB8AC3E}">
        <p14:creationId xmlns:p14="http://schemas.microsoft.com/office/powerpoint/2010/main" val="3424955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001000" cy="5029200"/>
          </a:xfrm>
        </p:spPr>
        <p:txBody>
          <a:bodyPr>
            <a:noAutofit/>
          </a:bodyPr>
          <a:lstStyle/>
          <a:p>
            <a:pPr marL="514350" lvl="0" indent="-514350">
              <a:buFont typeface="+mj-lt"/>
              <a:buAutoNum type="arabicPeriod" startAt="4"/>
            </a:pPr>
            <a:r>
              <a:rPr lang="en-US" sz="3000" dirty="0"/>
              <a:t>How do “same” responses for pairs of unassociated words compare with those for non-words?  Why?</a:t>
            </a:r>
          </a:p>
          <a:p>
            <a:pPr marL="514350" lvl="0" indent="-514350">
              <a:buFont typeface="+mj-lt"/>
              <a:buAutoNum type="arabicPeriod" startAt="4"/>
            </a:pPr>
            <a:r>
              <a:rPr lang="en-US" sz="3000" dirty="0"/>
              <a:t> How does the error rate for associated words compare with that for unassociated words?</a:t>
            </a:r>
          </a:p>
          <a:p>
            <a:pPr marL="514350" lvl="0" indent="-514350">
              <a:buFont typeface="+mj-lt"/>
              <a:buAutoNum type="arabicPeriod" startAt="4"/>
            </a:pPr>
            <a:r>
              <a:rPr lang="en-US" sz="3000" dirty="0"/>
              <a:t>Which experiment is most like the one you did in </a:t>
            </a:r>
            <a:r>
              <a:rPr lang="en-US" sz="3000" dirty="0" err="1"/>
              <a:t>Psychmate</a:t>
            </a:r>
            <a:r>
              <a:rPr lang="en-US" sz="3000" dirty="0"/>
              <a:t>?  How do your results compare with those of Meyer and </a:t>
            </a:r>
            <a:r>
              <a:rPr lang="en-US" sz="3000" dirty="0" err="1"/>
              <a:t>Schvaneveldt</a:t>
            </a:r>
            <a:r>
              <a:rPr lang="en-US" sz="3000" dirty="0"/>
              <a:t>?</a:t>
            </a:r>
          </a:p>
          <a:p>
            <a:pPr lvl="0">
              <a:spcAft>
                <a:spcPts val="400"/>
              </a:spcAft>
            </a:pPr>
            <a:endParaRPr lang="en-US" sz="2600" dirty="0"/>
          </a:p>
        </p:txBody>
      </p:sp>
      <p:sp>
        <p:nvSpPr>
          <p:cNvPr id="5" name="Title 4"/>
          <p:cNvSpPr>
            <a:spLocks noGrp="1"/>
          </p:cNvSpPr>
          <p:nvPr>
            <p:ph type="title"/>
          </p:nvPr>
        </p:nvSpPr>
        <p:spPr>
          <a:xfrm>
            <a:off x="381000" y="304800"/>
            <a:ext cx="8305800" cy="761682"/>
          </a:xfrm>
        </p:spPr>
        <p:txBody>
          <a:bodyPr>
            <a:normAutofit/>
          </a:bodyPr>
          <a:lstStyle/>
          <a:p>
            <a:r>
              <a:rPr lang="en-US" dirty="0"/>
              <a:t>EXERCISES (continued)</a:t>
            </a:r>
          </a:p>
        </p:txBody>
      </p:sp>
    </p:spTree>
    <p:extLst>
      <p:ext uri="{BB962C8B-B14F-4D97-AF65-F5344CB8AC3E}">
        <p14:creationId xmlns:p14="http://schemas.microsoft.com/office/powerpoint/2010/main" val="17556198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1626</TotalTime>
  <Words>663</Words>
  <Application>Microsoft Office PowerPoint</Application>
  <PresentationFormat>On-screen Show (4:3)</PresentationFormat>
  <Paragraphs>46</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Arial Black</vt:lpstr>
      <vt:lpstr>Calibri</vt:lpstr>
      <vt:lpstr>Essential</vt:lpstr>
      <vt:lpstr>Memory and Priming:  Meyer and Schvaneveldt’s Lexical Decision Task</vt:lpstr>
      <vt:lpstr>MOTIVATION</vt:lpstr>
      <vt:lpstr>PowerPoint Presentation</vt:lpstr>
      <vt:lpstr>PowerPoint Presentation</vt:lpstr>
      <vt:lpstr>PowerPoint Presentation</vt:lpstr>
      <vt:lpstr>LEARNING OBJECTIVES</vt:lpstr>
      <vt:lpstr>INFORMATION</vt:lpstr>
      <vt:lpstr>PowerPoint Presentation</vt:lpstr>
      <vt:lpstr>PowerPoint Presentation</vt:lpstr>
      <vt:lpstr>EXERCISES (PART I)</vt:lpstr>
      <vt:lpstr>PowerPoint Presentation</vt:lpstr>
      <vt:lpstr>PowerPoint Presentation</vt:lpstr>
      <vt:lpstr>EXERCISES (PART II)</vt:lpstr>
      <vt:lpstr>EXERCISES (continued)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Student</dc:creator>
  <cp:lastModifiedBy>Admin</cp:lastModifiedBy>
  <cp:revision>179</cp:revision>
  <dcterms:created xsi:type="dcterms:W3CDTF">2012-11-05T21:40:56Z</dcterms:created>
  <dcterms:modified xsi:type="dcterms:W3CDTF">2021-01-04T02:45:51Z</dcterms:modified>
</cp:coreProperties>
</file>