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15"/>
  </p:handoutMasterIdLst>
  <p:sldIdLst>
    <p:sldId id="258" r:id="rId2"/>
    <p:sldId id="302" r:id="rId3"/>
    <p:sldId id="319" r:id="rId4"/>
    <p:sldId id="320" r:id="rId5"/>
    <p:sldId id="321" r:id="rId6"/>
    <p:sldId id="313" r:id="rId7"/>
    <p:sldId id="322" r:id="rId8"/>
    <p:sldId id="323" r:id="rId9"/>
    <p:sldId id="324" r:id="rId10"/>
    <p:sldId id="328" r:id="rId11"/>
    <p:sldId id="312" r:id="rId12"/>
    <p:sldId id="329" r:id="rId13"/>
    <p:sldId id="32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EF56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60"/>
  </p:normalViewPr>
  <p:slideViewPr>
    <p:cSldViewPr>
      <p:cViewPr varScale="1">
        <p:scale>
          <a:sx n="73" d="100"/>
          <a:sy n="73" d="100"/>
        </p:scale>
        <p:origin x="1472"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1/3/2021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8000">
              <a:schemeClr val="accent2"/>
            </a:gs>
            <a:gs pos="100000">
              <a:schemeClr val="tx2">
                <a:lumMod val="60000"/>
                <a:lumOff val="40000"/>
              </a:schemeClr>
            </a:gs>
            <a:gs pos="100000">
              <a:schemeClr val="accent1">
                <a:tint val="23500"/>
                <a:satMod val="16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endParaRPr lang="en-US" dirty="0"/>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153400" cy="4571999"/>
          </a:xfrm>
        </p:spPr>
        <p:txBody>
          <a:bodyPr/>
          <a:lstStyle/>
          <a:p>
            <a:r>
              <a:rPr lang="en-US" sz="5400" dirty="0"/>
              <a:t>Psychophysics: Signal Detection Theory</a:t>
            </a:r>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505691" y="5928293"/>
            <a:ext cx="7543800" cy="461665"/>
          </a:xfrm>
          <a:prstGeom prst="rect">
            <a:avLst/>
          </a:prstGeom>
          <a:noFill/>
        </p:spPr>
        <p:txBody>
          <a:bodyPr wrap="square" rtlCol="0">
            <a:spAutoFit/>
          </a:bodyPr>
          <a:lstStyle/>
          <a:p>
            <a:r>
              <a:rPr lang="en-US" sz="1200"/>
              <a:t>Module: </a:t>
            </a:r>
            <a:r>
              <a:rPr lang="en-US" sz="1200" dirty="0"/>
              <a:t>Psychophysics: Signal Detection Theory</a:t>
            </a:r>
          </a:p>
          <a:p>
            <a:r>
              <a:rPr lang="en-US" sz="1200" dirty="0"/>
              <a:t>©2018, </a:t>
            </a:r>
            <a:r>
              <a:rPr lang="de-DE" sz="1200" dirty="0"/>
              <a:t>Dr. B. Rumain &amp; Dr. A. Geliebter, 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68692"/>
            <a:ext cx="8077200" cy="5334000"/>
          </a:xfrm>
        </p:spPr>
        <p:txBody>
          <a:bodyPr>
            <a:noAutofit/>
          </a:bodyPr>
          <a:lstStyle/>
          <a:p>
            <a:r>
              <a:rPr lang="en-US" sz="2400" dirty="0"/>
              <a:t>Situation 1: </a:t>
            </a:r>
          </a:p>
          <a:p>
            <a:r>
              <a:rPr lang="en-US" sz="2400" dirty="0"/>
              <a:t>Did you ever think your cell phone was ringing,</a:t>
            </a:r>
            <a:br>
              <a:rPr lang="en-US" sz="2400" dirty="0"/>
            </a:br>
            <a:r>
              <a:rPr lang="en-US" sz="2400" dirty="0"/>
              <a:t>then to find out that it really wasn’t? How is it </a:t>
            </a:r>
            <a:br>
              <a:rPr lang="en-US" sz="2400" dirty="0"/>
            </a:br>
            <a:r>
              <a:rPr lang="en-US" sz="2400" dirty="0"/>
              <a:t>that you heard something that wasn’t there?  </a:t>
            </a:r>
          </a:p>
          <a:p>
            <a:r>
              <a:rPr lang="en-US" sz="2400" dirty="0"/>
              <a:t>We look to </a:t>
            </a:r>
            <a:r>
              <a:rPr lang="en-US" sz="2400" dirty="0">
                <a:solidFill>
                  <a:srgbClr val="FF0000"/>
                </a:solidFill>
              </a:rPr>
              <a:t>psychophysics</a:t>
            </a:r>
            <a:r>
              <a:rPr lang="en-US" sz="2400" dirty="0"/>
              <a:t> and </a:t>
            </a:r>
            <a:r>
              <a:rPr lang="en-US" sz="2400" dirty="0">
                <a:solidFill>
                  <a:srgbClr val="FF0000"/>
                </a:solidFill>
              </a:rPr>
              <a:t>signal detection </a:t>
            </a:r>
            <a:r>
              <a:rPr lang="en-US" sz="2400" dirty="0"/>
              <a:t>theory, in particular, for the answers. </a:t>
            </a:r>
          </a:p>
          <a:p>
            <a:r>
              <a:rPr lang="en-US" sz="2400" dirty="0">
                <a:solidFill>
                  <a:srgbClr val="FF0000"/>
                </a:solidFill>
              </a:rPr>
              <a:t>Psychophysics</a:t>
            </a:r>
            <a:r>
              <a:rPr lang="en-US" sz="2400" dirty="0"/>
              <a:t> deals with the relationship between incoming physical stimuli and the responses to them.  </a:t>
            </a:r>
          </a:p>
          <a:p>
            <a:r>
              <a:rPr lang="en-US" sz="2400" dirty="0">
                <a:solidFill>
                  <a:srgbClr val="FF0000"/>
                </a:solidFill>
              </a:rPr>
              <a:t>Signal detection theory </a:t>
            </a:r>
            <a:r>
              <a:rPr lang="en-US" sz="2400" dirty="0"/>
              <a:t>is the theory of the interaction of sensory capabilities and decision-making factors in detecting a stimulus.   According to signal detection theory, the detection of a stimulus depends on both the intensity of the stimulus and the individual’s physical and psychological state.</a:t>
            </a:r>
          </a:p>
        </p:txBody>
      </p:sp>
      <p:sp>
        <p:nvSpPr>
          <p:cNvPr id="5" name="Title 4"/>
          <p:cNvSpPr>
            <a:spLocks noGrp="1"/>
          </p:cNvSpPr>
          <p:nvPr>
            <p:ph type="title"/>
          </p:nvPr>
        </p:nvSpPr>
        <p:spPr>
          <a:xfrm>
            <a:off x="457200" y="176529"/>
            <a:ext cx="8305800" cy="761682"/>
          </a:xfrm>
        </p:spPr>
        <p:txBody>
          <a:bodyPr>
            <a:normAutofit/>
          </a:bodyPr>
          <a:lstStyle/>
          <a:p>
            <a:r>
              <a:rPr lang="en-US" b="1" dirty="0"/>
              <a:t>MOTIVATION</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1523998"/>
            <a:ext cx="1114425"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8637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97828"/>
            <a:ext cx="8382000" cy="5997892"/>
          </a:xfrm>
        </p:spPr>
        <p:txBody>
          <a:bodyPr>
            <a:noAutofit/>
          </a:bodyPr>
          <a:lstStyle/>
          <a:p>
            <a:r>
              <a:rPr lang="en-US" sz="2800" dirty="0"/>
              <a:t>Situation 2: </a:t>
            </a:r>
          </a:p>
          <a:p>
            <a:r>
              <a:rPr lang="en-US" sz="2800" dirty="0"/>
              <a:t>Let’s take another,</a:t>
            </a:r>
            <a:br>
              <a:rPr lang="en-US" sz="2800" dirty="0"/>
            </a:br>
            <a:r>
              <a:rPr lang="en-US" sz="2800" dirty="0"/>
              <a:t>more serious example.</a:t>
            </a:r>
            <a:br>
              <a:rPr lang="en-US" sz="2800" dirty="0"/>
            </a:br>
            <a:r>
              <a:rPr lang="en-US" sz="2800" dirty="0"/>
              <a:t>Joann has gone for a </a:t>
            </a:r>
            <a:br>
              <a:rPr lang="en-US" sz="2800" dirty="0"/>
            </a:br>
            <a:r>
              <a:rPr lang="en-US" sz="2800" dirty="0"/>
              <a:t>mammogram.  </a:t>
            </a:r>
          </a:p>
          <a:p>
            <a:r>
              <a:rPr lang="en-US" sz="2800" dirty="0"/>
              <a:t>The radiologist sees something on the x-ray but is uncertain whether it is a tumor (in our terminology that would be “</a:t>
            </a:r>
            <a:r>
              <a:rPr lang="en-US" sz="2800" dirty="0">
                <a:solidFill>
                  <a:srgbClr val="FF0000"/>
                </a:solidFill>
              </a:rPr>
              <a:t>signal present</a:t>
            </a:r>
            <a:r>
              <a:rPr lang="en-US" sz="2800" dirty="0"/>
              <a:t>”) or whether there is no tumor (in our terminology, that would be “</a:t>
            </a:r>
            <a:r>
              <a:rPr lang="en-US" sz="2800" dirty="0">
                <a:solidFill>
                  <a:srgbClr val="FF0000"/>
                </a:solidFill>
              </a:rPr>
              <a:t>signal absent</a:t>
            </a:r>
            <a:r>
              <a:rPr lang="en-US" sz="2800" dirty="0"/>
              <a:t>.”) </a:t>
            </a:r>
          </a:p>
          <a:p>
            <a:r>
              <a:rPr lang="en-US" sz="2800" dirty="0"/>
              <a:t>In light of the uncertainty, what should he write for the mammogram, tumor or no tumor?  </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228600"/>
            <a:ext cx="4495800" cy="2363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5999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1104" y="1371600"/>
            <a:ext cx="8382000" cy="48006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1600" dirty="0"/>
          </a:p>
        </p:txBody>
      </p:sp>
      <p:sp>
        <p:nvSpPr>
          <p:cNvPr id="5" name="Content Placeholder 2"/>
          <p:cNvSpPr>
            <a:spLocks noGrp="1"/>
          </p:cNvSpPr>
          <p:nvPr>
            <p:ph idx="1"/>
          </p:nvPr>
        </p:nvSpPr>
        <p:spPr>
          <a:xfrm>
            <a:off x="457200" y="304800"/>
            <a:ext cx="8375904" cy="6324600"/>
          </a:xfrm>
        </p:spPr>
        <p:txBody>
          <a:bodyPr>
            <a:noAutofit/>
          </a:bodyPr>
          <a:lstStyle/>
          <a:p>
            <a:r>
              <a:rPr lang="en-US" sz="3200" dirty="0"/>
              <a:t>There are serious implications either way.  If he writes tumor and there really isn’t one, the woman will get an unnecessary biopsy. If he writes no tumor, and there is one, he might miss the cancer.  </a:t>
            </a:r>
          </a:p>
          <a:p>
            <a:r>
              <a:rPr lang="en-US" sz="3200" dirty="0"/>
              <a:t>So sometimes it is not a black and white situation; some judgment is involved.  The judgment he makes depends on his own criterion.  The criterion is the internal tool he will follow in making judgments.  </a:t>
            </a:r>
          </a:p>
        </p:txBody>
      </p:sp>
    </p:spTree>
    <p:extLst>
      <p:ext uri="{BB962C8B-B14F-4D97-AF65-F5344CB8AC3E}">
        <p14:creationId xmlns:p14="http://schemas.microsoft.com/office/powerpoint/2010/main" val="2959842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1104" y="1371600"/>
            <a:ext cx="8382000" cy="48006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1600" dirty="0"/>
          </a:p>
        </p:txBody>
      </p:sp>
      <p:sp>
        <p:nvSpPr>
          <p:cNvPr id="5" name="Content Placeholder 2"/>
          <p:cNvSpPr>
            <a:spLocks noGrp="1"/>
          </p:cNvSpPr>
          <p:nvPr>
            <p:ph idx="1"/>
          </p:nvPr>
        </p:nvSpPr>
        <p:spPr>
          <a:xfrm>
            <a:off x="457200" y="304800"/>
            <a:ext cx="8375904" cy="6324600"/>
          </a:xfrm>
        </p:spPr>
        <p:txBody>
          <a:bodyPr>
            <a:noAutofit/>
          </a:bodyPr>
          <a:lstStyle/>
          <a:p>
            <a:pPr>
              <a:spcAft>
                <a:spcPts val="0"/>
              </a:spcAft>
            </a:pPr>
            <a:r>
              <a:rPr lang="en-US" sz="3000" dirty="0"/>
              <a:t>Some radiologists won’t want to call it a tumor unless they are certain it is one, thereby preventing unnecessary biopsies and unnecessary expenditures of money.  They reason that if there is really a tumor there, it will be picked up on the next mammogram. </a:t>
            </a:r>
          </a:p>
          <a:p>
            <a:r>
              <a:rPr lang="en-US" sz="3000" dirty="0"/>
              <a:t>Others feel that it is better to have the unnecessary biopsy rather than to miss a tumor. So their judgments, depending on their criterion, will affect their diagnosis </a:t>
            </a:r>
            <a:br>
              <a:rPr lang="en-US" sz="3000" dirty="0"/>
            </a:br>
            <a:r>
              <a:rPr lang="en-US" sz="3000" dirty="0"/>
              <a:t>(if they say “yes signal”= tumor present; or </a:t>
            </a:r>
            <a:br>
              <a:rPr lang="en-US" sz="3000" dirty="0"/>
            </a:br>
            <a:r>
              <a:rPr lang="en-US" sz="3000" dirty="0"/>
              <a:t>if they say “no signal”= tumor absent).</a:t>
            </a:r>
          </a:p>
        </p:txBody>
      </p:sp>
    </p:spTree>
    <p:extLst>
      <p:ext uri="{BB962C8B-B14F-4D97-AF65-F5344CB8AC3E}">
        <p14:creationId xmlns:p14="http://schemas.microsoft.com/office/powerpoint/2010/main" val="307051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534400" cy="5334000"/>
          </a:xfrm>
        </p:spPr>
        <p:txBody>
          <a:bodyPr>
            <a:noAutofit/>
          </a:bodyPr>
          <a:lstStyle/>
          <a:p>
            <a:pPr marL="274320" lvl="0" indent="-274320">
              <a:spcBef>
                <a:spcPts val="0"/>
              </a:spcBef>
              <a:buFont typeface="+mj-lt"/>
              <a:buAutoNum type="arabicPeriod"/>
            </a:pPr>
            <a:r>
              <a:rPr lang="en-US" sz="2800" dirty="0"/>
              <a:t>You will understand what is signal and </a:t>
            </a:r>
            <a:br>
              <a:rPr lang="en-US" sz="2800" dirty="0"/>
            </a:br>
            <a:r>
              <a:rPr lang="en-US" sz="2800" dirty="0"/>
              <a:t>what is noise.</a:t>
            </a:r>
          </a:p>
          <a:p>
            <a:pPr marL="274320" lvl="0" indent="-274320">
              <a:spcBef>
                <a:spcPts val="0"/>
              </a:spcBef>
              <a:buFont typeface="+mj-lt"/>
              <a:buAutoNum type="arabicPeriod"/>
            </a:pPr>
            <a:r>
              <a:rPr lang="en-US" sz="2800" dirty="0"/>
              <a:t>You will understand what is meant by a criterion.</a:t>
            </a:r>
          </a:p>
          <a:p>
            <a:pPr marL="274320" lvl="0" indent="-274320">
              <a:spcBef>
                <a:spcPts val="0"/>
              </a:spcBef>
              <a:buFont typeface="+mj-lt"/>
              <a:buAutoNum type="arabicPeriod"/>
            </a:pPr>
            <a:r>
              <a:rPr lang="en-US" sz="2800" dirty="0"/>
              <a:t>You will understand the following terms for events regarding the perception of a signal: miss, hit , false alarm, correct rejection.</a:t>
            </a:r>
          </a:p>
          <a:p>
            <a:pPr marL="274320" lvl="0" indent="-274320">
              <a:spcBef>
                <a:spcPts val="0"/>
              </a:spcBef>
              <a:buFont typeface="+mj-lt"/>
              <a:buAutoNum type="arabicPeriod"/>
            </a:pPr>
            <a:r>
              <a:rPr lang="en-US" sz="2800" dirty="0"/>
              <a:t>You will understand how changing the criterion affects the percentages of these events.</a:t>
            </a:r>
          </a:p>
          <a:p>
            <a:pPr marL="274320" lvl="0" indent="-274320">
              <a:spcBef>
                <a:spcPts val="0"/>
              </a:spcBef>
              <a:buFont typeface="+mj-lt"/>
              <a:buAutoNum type="arabicPeriod"/>
            </a:pPr>
            <a:r>
              <a:rPr lang="en-US" sz="2800" dirty="0"/>
              <a:t>You will do an experiment in </a:t>
            </a:r>
            <a:r>
              <a:rPr lang="en-US" sz="2800" dirty="0" err="1"/>
              <a:t>Psychmate</a:t>
            </a:r>
            <a:r>
              <a:rPr lang="en-US" sz="2800" dirty="0"/>
              <a:t> to </a:t>
            </a:r>
            <a:br>
              <a:rPr lang="en-US" sz="2800" dirty="0"/>
            </a:br>
            <a:r>
              <a:rPr lang="en-US" sz="2800" dirty="0"/>
              <a:t>gain a fuller understanding of signal detection theory.</a:t>
            </a:r>
          </a:p>
        </p:txBody>
      </p:sp>
      <p:sp>
        <p:nvSpPr>
          <p:cNvPr id="5" name="Title 4"/>
          <p:cNvSpPr>
            <a:spLocks noGrp="1"/>
          </p:cNvSpPr>
          <p:nvPr>
            <p:ph type="title"/>
          </p:nvPr>
        </p:nvSpPr>
        <p:spPr>
          <a:xfrm>
            <a:off x="457200" y="228600"/>
            <a:ext cx="8305800" cy="761682"/>
          </a:xfrm>
        </p:spPr>
        <p:txBody>
          <a:bodyPr>
            <a:normAutofit/>
          </a:bodyPr>
          <a:lstStyle/>
          <a:p>
            <a:r>
              <a:rPr lang="en-US" b="1" dirty="0"/>
              <a:t>LEARNING OBJECTIVES</a:t>
            </a:r>
            <a:endParaRPr lang="en-US" dirty="0"/>
          </a:p>
        </p:txBody>
      </p:sp>
    </p:spTree>
    <p:extLst>
      <p:ext uri="{BB962C8B-B14F-4D97-AF65-F5344CB8AC3E}">
        <p14:creationId xmlns:p14="http://schemas.microsoft.com/office/powerpoint/2010/main" val="2352359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534400" cy="2362200"/>
          </a:xfrm>
        </p:spPr>
        <p:txBody>
          <a:bodyPr>
            <a:noAutofit/>
          </a:bodyPr>
          <a:lstStyle/>
          <a:p>
            <a:pPr lvl="0">
              <a:spcBef>
                <a:spcPts val="0"/>
              </a:spcBef>
            </a:pPr>
            <a:r>
              <a:rPr lang="en-US" sz="2800" dirty="0"/>
              <a:t>The Model</a:t>
            </a:r>
          </a:p>
          <a:p>
            <a:pPr lvl="0">
              <a:spcBef>
                <a:spcPts val="0"/>
              </a:spcBef>
            </a:pPr>
            <a:r>
              <a:rPr lang="en-US" sz="2800" dirty="0"/>
              <a:t>The </a:t>
            </a:r>
            <a:r>
              <a:rPr lang="en-US" sz="2800" dirty="0">
                <a:solidFill>
                  <a:srgbClr val="FF0000"/>
                </a:solidFill>
              </a:rPr>
              <a:t>signal detection theory model </a:t>
            </a:r>
            <a:r>
              <a:rPr lang="en-US" sz="2800" dirty="0"/>
              <a:t>assumes there are two curves, each represented by a normal distribution. One is for </a:t>
            </a:r>
            <a:r>
              <a:rPr lang="en-US" sz="2800" dirty="0">
                <a:solidFill>
                  <a:srgbClr val="FF0000"/>
                </a:solidFill>
              </a:rPr>
              <a:t>signal</a:t>
            </a:r>
            <a:r>
              <a:rPr lang="en-US" sz="2800" dirty="0"/>
              <a:t>. The other is for </a:t>
            </a:r>
            <a:r>
              <a:rPr lang="en-US" sz="2800" dirty="0" err="1">
                <a:solidFill>
                  <a:srgbClr val="FF0000"/>
                </a:solidFill>
              </a:rPr>
              <a:t>signal+noise</a:t>
            </a:r>
            <a:r>
              <a:rPr lang="en-US" sz="2800" dirty="0"/>
              <a:t>.</a:t>
            </a:r>
          </a:p>
        </p:txBody>
      </p:sp>
      <p:sp>
        <p:nvSpPr>
          <p:cNvPr id="5" name="Title 4"/>
          <p:cNvSpPr>
            <a:spLocks noGrp="1"/>
          </p:cNvSpPr>
          <p:nvPr>
            <p:ph type="title"/>
          </p:nvPr>
        </p:nvSpPr>
        <p:spPr>
          <a:xfrm>
            <a:off x="457200" y="228600"/>
            <a:ext cx="8305800" cy="761682"/>
          </a:xfrm>
        </p:spPr>
        <p:txBody>
          <a:bodyPr>
            <a:normAutofit/>
          </a:bodyPr>
          <a:lstStyle/>
          <a:p>
            <a:r>
              <a:rPr lang="en-US" b="1" dirty="0"/>
              <a:t>INFORMATION</a:t>
            </a:r>
            <a:endParaRPr lang="en-US" dirty="0"/>
          </a:p>
        </p:txBody>
      </p:sp>
      <p:grpSp>
        <p:nvGrpSpPr>
          <p:cNvPr id="24" name="Group 23"/>
          <p:cNvGrpSpPr/>
          <p:nvPr/>
        </p:nvGrpSpPr>
        <p:grpSpPr>
          <a:xfrm>
            <a:off x="457200" y="3527026"/>
            <a:ext cx="7858761" cy="3407174"/>
            <a:chOff x="457200" y="3472934"/>
            <a:chExt cx="7858761" cy="3407174"/>
          </a:xfrm>
        </p:grpSpPr>
        <p:grpSp>
          <p:nvGrpSpPr>
            <p:cNvPr id="7" name="Group 6"/>
            <p:cNvGrpSpPr/>
            <p:nvPr/>
          </p:nvGrpSpPr>
          <p:grpSpPr>
            <a:xfrm>
              <a:off x="457200" y="3938786"/>
              <a:ext cx="7696200" cy="2941322"/>
              <a:chOff x="448270" y="3545840"/>
              <a:chExt cx="7696200" cy="2941322"/>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3962400"/>
                <a:ext cx="6772870" cy="1945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48270" y="3545840"/>
                <a:ext cx="923330" cy="2362200"/>
              </a:xfrm>
              <a:prstGeom prst="rect">
                <a:avLst/>
              </a:prstGeom>
              <a:noFill/>
            </p:spPr>
            <p:txBody>
              <a:bodyPr vert="vert270" wrap="square" rtlCol="0">
                <a:spAutoFit/>
              </a:bodyPr>
              <a:lstStyle/>
              <a:p>
                <a:r>
                  <a:rPr lang="en-US" sz="2400" b="1" dirty="0"/>
                  <a:t>Stimulus Representation</a:t>
                </a:r>
              </a:p>
            </p:txBody>
          </p:sp>
          <p:sp>
            <p:nvSpPr>
              <p:cNvPr id="9" name="TextBox 8"/>
              <p:cNvSpPr txBox="1"/>
              <p:nvPr/>
            </p:nvSpPr>
            <p:spPr>
              <a:xfrm rot="5400000">
                <a:off x="4895671" y="5029063"/>
                <a:ext cx="553998" cy="2362200"/>
              </a:xfrm>
              <a:prstGeom prst="rect">
                <a:avLst/>
              </a:prstGeom>
              <a:noFill/>
            </p:spPr>
            <p:txBody>
              <a:bodyPr vert="vert270" wrap="square" rtlCol="0">
                <a:spAutoFit/>
              </a:bodyPr>
              <a:lstStyle/>
              <a:p>
                <a:pPr algn="ctr"/>
                <a:r>
                  <a:rPr lang="en-US" sz="2400" b="1" dirty="0">
                    <a:solidFill>
                      <a:srgbClr val="FF0000"/>
                    </a:solidFill>
                  </a:rPr>
                  <a:t>Criterion</a:t>
                </a:r>
              </a:p>
            </p:txBody>
          </p:sp>
        </p:grpSp>
        <p:cxnSp>
          <p:nvCxnSpPr>
            <p:cNvPr id="6" name="Straight Arrow Connector 5"/>
            <p:cNvCxnSpPr/>
            <p:nvPr/>
          </p:nvCxnSpPr>
          <p:spPr>
            <a:xfrm>
              <a:off x="2286000" y="3938786"/>
              <a:ext cx="1219200" cy="1167646"/>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752600" y="3505200"/>
              <a:ext cx="1752600" cy="400110"/>
            </a:xfrm>
            <a:prstGeom prst="rect">
              <a:avLst/>
            </a:prstGeom>
            <a:noFill/>
          </p:spPr>
          <p:txBody>
            <a:bodyPr wrap="square" rtlCol="0">
              <a:spAutoFit/>
            </a:bodyPr>
            <a:lstStyle/>
            <a:p>
              <a:r>
                <a:rPr lang="en-US" sz="2000" b="1" dirty="0"/>
                <a:t>Noise signal</a:t>
              </a:r>
            </a:p>
          </p:txBody>
        </p:sp>
        <p:sp>
          <p:nvSpPr>
            <p:cNvPr id="15" name="TextBox 14"/>
            <p:cNvSpPr txBox="1"/>
            <p:nvPr/>
          </p:nvSpPr>
          <p:spPr>
            <a:xfrm>
              <a:off x="5715001" y="3472934"/>
              <a:ext cx="2600960" cy="400110"/>
            </a:xfrm>
            <a:prstGeom prst="rect">
              <a:avLst/>
            </a:prstGeom>
            <a:noFill/>
          </p:spPr>
          <p:txBody>
            <a:bodyPr wrap="square" rtlCol="0">
              <a:spAutoFit/>
            </a:bodyPr>
            <a:lstStyle/>
            <a:p>
              <a:r>
                <a:rPr lang="en-US" sz="2000" b="1" dirty="0" err="1"/>
                <a:t>Signal+Noise</a:t>
              </a:r>
              <a:r>
                <a:rPr lang="en-US" sz="2000" b="1" dirty="0"/>
                <a:t> signal</a:t>
              </a:r>
            </a:p>
          </p:txBody>
        </p:sp>
        <p:cxnSp>
          <p:nvCxnSpPr>
            <p:cNvPr id="16" name="Straight Connector 15"/>
            <p:cNvCxnSpPr/>
            <p:nvPr/>
          </p:nvCxnSpPr>
          <p:spPr>
            <a:xfrm>
              <a:off x="5181600" y="4109343"/>
              <a:ext cx="0" cy="2243058"/>
            </a:xfrm>
            <a:prstGeom prst="line">
              <a:avLst/>
            </a:prstGeom>
            <a:ln w="152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962400" y="4572000"/>
              <a:ext cx="1609130" cy="0"/>
            </a:xfrm>
            <a:prstGeom prst="straightConnector1">
              <a:avLst/>
            </a:prstGeom>
            <a:ln w="76200">
              <a:headEnd type="arrow"/>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447580" y="4109343"/>
              <a:ext cx="638770" cy="369332"/>
            </a:xfrm>
            <a:prstGeom prst="rect">
              <a:avLst/>
            </a:prstGeom>
            <a:noFill/>
          </p:spPr>
          <p:txBody>
            <a:bodyPr wrap="square" rtlCol="0">
              <a:spAutoFit/>
            </a:bodyPr>
            <a:lstStyle/>
            <a:p>
              <a:r>
                <a:rPr lang="en-US" dirty="0"/>
                <a:t>d'</a:t>
              </a:r>
            </a:p>
          </p:txBody>
        </p:sp>
      </p:grpSp>
      <p:cxnSp>
        <p:nvCxnSpPr>
          <p:cNvPr id="14" name="Straight Arrow Connector 13"/>
          <p:cNvCxnSpPr/>
          <p:nvPr/>
        </p:nvCxnSpPr>
        <p:spPr>
          <a:xfrm rot="5400000">
            <a:off x="6045200" y="3900309"/>
            <a:ext cx="1219200" cy="1167646"/>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888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534400" cy="3124200"/>
          </a:xfrm>
        </p:spPr>
        <p:txBody>
          <a:bodyPr>
            <a:noAutofit/>
          </a:bodyPr>
          <a:lstStyle/>
          <a:p>
            <a:pPr lvl="0">
              <a:spcBef>
                <a:spcPts val="0"/>
              </a:spcBef>
            </a:pPr>
            <a:r>
              <a:rPr lang="en-US" sz="2800" dirty="0"/>
              <a:t>The willingness of the person making the judgment (in our example above, the radiologist) to say “signal present” is a function of the criterion.</a:t>
            </a:r>
          </a:p>
          <a:p>
            <a:pPr lvl="0">
              <a:spcBef>
                <a:spcPts val="0"/>
              </a:spcBef>
            </a:pPr>
            <a:r>
              <a:rPr lang="en-US" sz="2800" dirty="0"/>
              <a:t>For any given criterion, we can identify the following 4 events: hit, miss, false alarm, and correct rejection.</a:t>
            </a:r>
          </a:p>
        </p:txBody>
      </p:sp>
      <p:grpSp>
        <p:nvGrpSpPr>
          <p:cNvPr id="20" name="Group 19"/>
          <p:cNvGrpSpPr/>
          <p:nvPr/>
        </p:nvGrpSpPr>
        <p:grpSpPr>
          <a:xfrm>
            <a:off x="4572000" y="3736860"/>
            <a:ext cx="4359405" cy="2843125"/>
            <a:chOff x="291560" y="3581400"/>
            <a:chExt cx="4992080" cy="2843125"/>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15133" y="4660247"/>
              <a:ext cx="4568507" cy="1391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91560" y="3581400"/>
              <a:ext cx="493421" cy="2362200"/>
            </a:xfrm>
            <a:prstGeom prst="rect">
              <a:avLst/>
            </a:prstGeom>
            <a:noFill/>
          </p:spPr>
          <p:txBody>
            <a:bodyPr vert="vert270" wrap="square" rtlCol="0">
              <a:spAutoFit/>
            </a:bodyPr>
            <a:lstStyle/>
            <a:p>
              <a:r>
                <a:rPr lang="en-US" sz="1600" b="1" dirty="0"/>
                <a:t>Probability</a:t>
              </a:r>
              <a:endParaRPr lang="en-US" b="1" dirty="0"/>
            </a:p>
          </p:txBody>
        </p:sp>
        <p:sp>
          <p:nvSpPr>
            <p:cNvPr id="9" name="TextBox 8"/>
            <p:cNvSpPr txBox="1"/>
            <p:nvPr/>
          </p:nvSpPr>
          <p:spPr>
            <a:xfrm rot="5400000">
              <a:off x="2833129" y="4560614"/>
              <a:ext cx="461665" cy="3266157"/>
            </a:xfrm>
            <a:prstGeom prst="rect">
              <a:avLst/>
            </a:prstGeom>
            <a:noFill/>
          </p:spPr>
          <p:txBody>
            <a:bodyPr vert="vert270" wrap="square" rtlCol="0">
              <a:spAutoFit/>
            </a:bodyPr>
            <a:lstStyle/>
            <a:p>
              <a:pPr algn="ctr"/>
              <a:r>
                <a:rPr lang="en-US" b="1" dirty="0"/>
                <a:t>internal response</a:t>
              </a:r>
            </a:p>
          </p:txBody>
        </p:sp>
        <p:cxnSp>
          <p:nvCxnSpPr>
            <p:cNvPr id="6" name="Straight Arrow Connector 5"/>
            <p:cNvCxnSpPr/>
            <p:nvPr/>
          </p:nvCxnSpPr>
          <p:spPr>
            <a:xfrm>
              <a:off x="1726096" y="4396423"/>
              <a:ext cx="746934" cy="1216140"/>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4982" y="3773845"/>
              <a:ext cx="1314580" cy="646331"/>
            </a:xfrm>
            <a:prstGeom prst="rect">
              <a:avLst/>
            </a:prstGeom>
            <a:solidFill>
              <a:srgbClr val="00B050"/>
            </a:solidFill>
          </p:spPr>
          <p:txBody>
            <a:bodyPr wrap="square" rtlCol="0">
              <a:spAutoFit/>
            </a:bodyPr>
            <a:lstStyle/>
            <a:p>
              <a:r>
                <a:rPr lang="en-US" b="1" dirty="0"/>
                <a:t>correct rejection</a:t>
              </a:r>
            </a:p>
          </p:txBody>
        </p:sp>
        <p:sp>
          <p:nvSpPr>
            <p:cNvPr id="15" name="TextBox 14"/>
            <p:cNvSpPr txBox="1"/>
            <p:nvPr/>
          </p:nvSpPr>
          <p:spPr>
            <a:xfrm>
              <a:off x="3843212" y="3801710"/>
              <a:ext cx="1073065" cy="646331"/>
            </a:xfrm>
            <a:prstGeom prst="rect">
              <a:avLst/>
            </a:prstGeom>
            <a:solidFill>
              <a:srgbClr val="EF5611"/>
            </a:solidFill>
          </p:spPr>
          <p:txBody>
            <a:bodyPr wrap="square" rtlCol="0">
              <a:spAutoFit/>
            </a:bodyPr>
            <a:lstStyle/>
            <a:p>
              <a:r>
                <a:rPr lang="en-US" b="1" dirty="0"/>
                <a:t>false alarm</a:t>
              </a:r>
            </a:p>
          </p:txBody>
        </p:sp>
        <p:cxnSp>
          <p:nvCxnSpPr>
            <p:cNvPr id="14" name="Straight Arrow Connector 13"/>
            <p:cNvCxnSpPr/>
            <p:nvPr/>
          </p:nvCxnSpPr>
          <p:spPr>
            <a:xfrm flipH="1">
              <a:off x="3130493" y="4538420"/>
              <a:ext cx="946579" cy="1344087"/>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242275" y="3688537"/>
              <a:ext cx="1673247" cy="646331"/>
            </a:xfrm>
            <a:prstGeom prst="rect">
              <a:avLst/>
            </a:prstGeom>
            <a:noFill/>
          </p:spPr>
          <p:txBody>
            <a:bodyPr wrap="square" rtlCol="0">
              <a:spAutoFit/>
            </a:bodyPr>
            <a:lstStyle/>
            <a:p>
              <a:r>
                <a:rPr lang="en-US" b="1" dirty="0">
                  <a:solidFill>
                    <a:srgbClr val="FF0000"/>
                  </a:solidFill>
                </a:rPr>
                <a:t>Criterion response</a:t>
              </a:r>
            </a:p>
          </p:txBody>
        </p:sp>
        <p:cxnSp>
          <p:nvCxnSpPr>
            <p:cNvPr id="22" name="Straight Arrow Connector 21"/>
            <p:cNvCxnSpPr/>
            <p:nvPr/>
          </p:nvCxnSpPr>
          <p:spPr>
            <a:xfrm flipH="1">
              <a:off x="2896633" y="4285849"/>
              <a:ext cx="205505" cy="505143"/>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613147" y="3733800"/>
            <a:ext cx="3958853" cy="2843125"/>
            <a:chOff x="460747" y="3581400"/>
            <a:chExt cx="4533396" cy="2843125"/>
          </a:xfrm>
        </p:grpSpPr>
        <p:pic>
          <p:nvPicPr>
            <p:cNvPr id="27"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04629" y="4660247"/>
              <a:ext cx="3989514" cy="1391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TextBox 27"/>
            <p:cNvSpPr txBox="1"/>
            <p:nvPr/>
          </p:nvSpPr>
          <p:spPr>
            <a:xfrm>
              <a:off x="460747" y="3581400"/>
              <a:ext cx="493421" cy="2362200"/>
            </a:xfrm>
            <a:prstGeom prst="rect">
              <a:avLst/>
            </a:prstGeom>
            <a:noFill/>
          </p:spPr>
          <p:txBody>
            <a:bodyPr vert="vert270" wrap="square" rtlCol="0">
              <a:spAutoFit/>
            </a:bodyPr>
            <a:lstStyle/>
            <a:p>
              <a:r>
                <a:rPr lang="en-US" sz="1600" b="1" dirty="0"/>
                <a:t>Probability</a:t>
              </a:r>
              <a:endParaRPr lang="en-US" b="1" dirty="0"/>
            </a:p>
          </p:txBody>
        </p:sp>
        <p:sp>
          <p:nvSpPr>
            <p:cNvPr id="29" name="TextBox 28"/>
            <p:cNvSpPr txBox="1"/>
            <p:nvPr/>
          </p:nvSpPr>
          <p:spPr>
            <a:xfrm rot="5400000">
              <a:off x="2833130" y="4560614"/>
              <a:ext cx="461665" cy="3266157"/>
            </a:xfrm>
            <a:prstGeom prst="rect">
              <a:avLst/>
            </a:prstGeom>
            <a:noFill/>
          </p:spPr>
          <p:txBody>
            <a:bodyPr vert="vert270" wrap="square" rtlCol="0">
              <a:spAutoFit/>
            </a:bodyPr>
            <a:lstStyle/>
            <a:p>
              <a:pPr algn="ctr"/>
              <a:r>
                <a:rPr lang="en-US" b="1" dirty="0"/>
                <a:t>internal response</a:t>
              </a:r>
            </a:p>
          </p:txBody>
        </p:sp>
        <p:cxnSp>
          <p:nvCxnSpPr>
            <p:cNvPr id="30" name="Straight Arrow Connector 29"/>
            <p:cNvCxnSpPr/>
            <p:nvPr/>
          </p:nvCxnSpPr>
          <p:spPr>
            <a:xfrm>
              <a:off x="1726096" y="4396423"/>
              <a:ext cx="1057291" cy="1546861"/>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235921" y="3996313"/>
              <a:ext cx="1032358" cy="369332"/>
            </a:xfrm>
            <a:prstGeom prst="rect">
              <a:avLst/>
            </a:prstGeom>
            <a:solidFill>
              <a:srgbClr val="FFFF00"/>
            </a:solidFill>
          </p:spPr>
          <p:txBody>
            <a:bodyPr wrap="square" rtlCol="0">
              <a:spAutoFit/>
            </a:bodyPr>
            <a:lstStyle/>
            <a:p>
              <a:r>
                <a:rPr lang="en-US" b="1" dirty="0"/>
                <a:t>miss</a:t>
              </a:r>
            </a:p>
          </p:txBody>
        </p:sp>
        <p:sp>
          <p:nvSpPr>
            <p:cNvPr id="32" name="TextBox 31"/>
            <p:cNvSpPr txBox="1"/>
            <p:nvPr/>
          </p:nvSpPr>
          <p:spPr>
            <a:xfrm>
              <a:off x="3843212" y="3996313"/>
              <a:ext cx="543175" cy="369332"/>
            </a:xfrm>
            <a:prstGeom prst="rect">
              <a:avLst/>
            </a:prstGeom>
            <a:solidFill>
              <a:srgbClr val="FF99CC"/>
            </a:solidFill>
          </p:spPr>
          <p:txBody>
            <a:bodyPr wrap="square" rtlCol="0">
              <a:spAutoFit/>
            </a:bodyPr>
            <a:lstStyle/>
            <a:p>
              <a:r>
                <a:rPr lang="en-US" b="1" dirty="0"/>
                <a:t>hit</a:t>
              </a:r>
            </a:p>
          </p:txBody>
        </p:sp>
        <p:cxnSp>
          <p:nvCxnSpPr>
            <p:cNvPr id="33" name="Straight Arrow Connector 32"/>
            <p:cNvCxnSpPr/>
            <p:nvPr/>
          </p:nvCxnSpPr>
          <p:spPr>
            <a:xfrm rot="5400000">
              <a:off x="2962025" y="4662126"/>
              <a:ext cx="1219200" cy="687794"/>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242275" y="3688537"/>
              <a:ext cx="1673247" cy="646331"/>
            </a:xfrm>
            <a:prstGeom prst="rect">
              <a:avLst/>
            </a:prstGeom>
            <a:noFill/>
          </p:spPr>
          <p:txBody>
            <a:bodyPr wrap="square" rtlCol="0">
              <a:spAutoFit/>
            </a:bodyPr>
            <a:lstStyle/>
            <a:p>
              <a:r>
                <a:rPr lang="en-US" b="1" dirty="0">
                  <a:solidFill>
                    <a:srgbClr val="FF0000"/>
                  </a:solidFill>
                </a:rPr>
                <a:t>Criterion response</a:t>
              </a:r>
            </a:p>
          </p:txBody>
        </p:sp>
        <p:cxnSp>
          <p:nvCxnSpPr>
            <p:cNvPr id="35" name="Straight Arrow Connector 34"/>
            <p:cNvCxnSpPr/>
            <p:nvPr/>
          </p:nvCxnSpPr>
          <p:spPr>
            <a:xfrm flipH="1">
              <a:off x="2896633" y="4285849"/>
              <a:ext cx="205505" cy="505143"/>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5103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999" y="76200"/>
            <a:ext cx="8534400" cy="3124200"/>
          </a:xfrm>
        </p:spPr>
        <p:txBody>
          <a:bodyPr>
            <a:noAutofit/>
          </a:bodyPr>
          <a:lstStyle/>
          <a:p>
            <a:pPr marL="457200" lvl="0" indent="-457200">
              <a:spcBef>
                <a:spcPts val="0"/>
              </a:spcBef>
              <a:buFont typeface="Arial" panose="020B0604020202020204" pitchFamily="34" charset="0"/>
              <a:buChar char="•"/>
            </a:pPr>
            <a:r>
              <a:rPr lang="en-US" sz="2800" dirty="0"/>
              <a:t>In a </a:t>
            </a:r>
            <a:r>
              <a:rPr lang="en-US" sz="2800" dirty="0">
                <a:solidFill>
                  <a:srgbClr val="FF0000"/>
                </a:solidFill>
              </a:rPr>
              <a:t>hit</a:t>
            </a:r>
            <a:r>
              <a:rPr lang="en-US" sz="2800" dirty="0"/>
              <a:t>, there is a signal and the individual correctly says “signal present”.</a:t>
            </a:r>
          </a:p>
          <a:p>
            <a:pPr marL="457200" lvl="0" indent="-457200">
              <a:spcBef>
                <a:spcPts val="0"/>
              </a:spcBef>
              <a:buFont typeface="Arial" panose="020B0604020202020204" pitchFamily="34" charset="0"/>
              <a:buChar char="•"/>
            </a:pPr>
            <a:r>
              <a:rPr lang="en-US" sz="2800" dirty="0"/>
              <a:t>In a </a:t>
            </a:r>
            <a:r>
              <a:rPr lang="en-US" sz="2800" dirty="0">
                <a:solidFill>
                  <a:srgbClr val="FF0000"/>
                </a:solidFill>
              </a:rPr>
              <a:t>miss</a:t>
            </a:r>
            <a:r>
              <a:rPr lang="en-US" sz="2800" dirty="0"/>
              <a:t>, there is a signal but the individual misses it.</a:t>
            </a:r>
          </a:p>
          <a:p>
            <a:pPr marL="457200" lvl="0" indent="-457200">
              <a:spcBef>
                <a:spcPts val="0"/>
              </a:spcBef>
              <a:buFont typeface="Arial" panose="020B0604020202020204" pitchFamily="34" charset="0"/>
              <a:buChar char="•"/>
            </a:pPr>
            <a:r>
              <a:rPr lang="en-US" sz="2800" dirty="0"/>
              <a:t>In a </a:t>
            </a:r>
            <a:r>
              <a:rPr lang="en-US" sz="2800" dirty="0">
                <a:solidFill>
                  <a:srgbClr val="FF0000"/>
                </a:solidFill>
              </a:rPr>
              <a:t>false alarm</a:t>
            </a:r>
            <a:r>
              <a:rPr lang="en-US" sz="2800" dirty="0"/>
              <a:t>, there is no signal, but the individual mistakenly says there is one.</a:t>
            </a:r>
          </a:p>
          <a:p>
            <a:pPr marL="457200" lvl="0" indent="-457200">
              <a:spcBef>
                <a:spcPts val="0"/>
              </a:spcBef>
              <a:buFont typeface="Arial" panose="020B0604020202020204" pitchFamily="34" charset="0"/>
              <a:buChar char="•"/>
            </a:pPr>
            <a:r>
              <a:rPr lang="en-US" sz="2800" dirty="0"/>
              <a:t>In a </a:t>
            </a:r>
            <a:r>
              <a:rPr lang="en-US" sz="2800" dirty="0">
                <a:solidFill>
                  <a:srgbClr val="FF0000"/>
                </a:solidFill>
              </a:rPr>
              <a:t>correct rejection</a:t>
            </a:r>
            <a:r>
              <a:rPr lang="en-US" sz="2800" dirty="0"/>
              <a:t>, there is no signal present, and the individual correctly says there is none.</a:t>
            </a:r>
          </a:p>
        </p:txBody>
      </p:sp>
      <p:grpSp>
        <p:nvGrpSpPr>
          <p:cNvPr id="20" name="Group 19"/>
          <p:cNvGrpSpPr/>
          <p:nvPr/>
        </p:nvGrpSpPr>
        <p:grpSpPr>
          <a:xfrm>
            <a:off x="4572000" y="4091075"/>
            <a:ext cx="4359405" cy="2843125"/>
            <a:chOff x="291560" y="3581400"/>
            <a:chExt cx="4992080" cy="2843125"/>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15133" y="4660247"/>
              <a:ext cx="4568507" cy="1391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91560" y="3581400"/>
              <a:ext cx="493421" cy="2362200"/>
            </a:xfrm>
            <a:prstGeom prst="rect">
              <a:avLst/>
            </a:prstGeom>
            <a:noFill/>
          </p:spPr>
          <p:txBody>
            <a:bodyPr vert="vert270" wrap="square" rtlCol="0">
              <a:spAutoFit/>
            </a:bodyPr>
            <a:lstStyle/>
            <a:p>
              <a:r>
                <a:rPr lang="en-US" sz="1600" b="1" dirty="0"/>
                <a:t>Probability</a:t>
              </a:r>
              <a:endParaRPr lang="en-US" b="1" dirty="0"/>
            </a:p>
          </p:txBody>
        </p:sp>
        <p:sp>
          <p:nvSpPr>
            <p:cNvPr id="9" name="TextBox 8"/>
            <p:cNvSpPr txBox="1"/>
            <p:nvPr/>
          </p:nvSpPr>
          <p:spPr>
            <a:xfrm rot="5400000">
              <a:off x="2833129" y="4560614"/>
              <a:ext cx="461665" cy="3266157"/>
            </a:xfrm>
            <a:prstGeom prst="rect">
              <a:avLst/>
            </a:prstGeom>
            <a:noFill/>
          </p:spPr>
          <p:txBody>
            <a:bodyPr vert="vert270" wrap="square" rtlCol="0">
              <a:spAutoFit/>
            </a:bodyPr>
            <a:lstStyle/>
            <a:p>
              <a:pPr algn="ctr"/>
              <a:r>
                <a:rPr lang="en-US" b="1" dirty="0"/>
                <a:t>internal response</a:t>
              </a:r>
            </a:p>
          </p:txBody>
        </p:sp>
        <p:cxnSp>
          <p:nvCxnSpPr>
            <p:cNvPr id="6" name="Straight Arrow Connector 5"/>
            <p:cNvCxnSpPr/>
            <p:nvPr/>
          </p:nvCxnSpPr>
          <p:spPr>
            <a:xfrm>
              <a:off x="1726096" y="4396423"/>
              <a:ext cx="746934" cy="1216140"/>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4982" y="3773845"/>
              <a:ext cx="1314580" cy="646331"/>
            </a:xfrm>
            <a:prstGeom prst="rect">
              <a:avLst/>
            </a:prstGeom>
            <a:solidFill>
              <a:srgbClr val="00B050"/>
            </a:solidFill>
          </p:spPr>
          <p:txBody>
            <a:bodyPr wrap="square" rtlCol="0">
              <a:spAutoFit/>
            </a:bodyPr>
            <a:lstStyle/>
            <a:p>
              <a:r>
                <a:rPr lang="en-US" b="1" dirty="0"/>
                <a:t>correct rejection</a:t>
              </a:r>
            </a:p>
          </p:txBody>
        </p:sp>
        <p:sp>
          <p:nvSpPr>
            <p:cNvPr id="15" name="TextBox 14"/>
            <p:cNvSpPr txBox="1"/>
            <p:nvPr/>
          </p:nvSpPr>
          <p:spPr>
            <a:xfrm>
              <a:off x="3843212" y="3801710"/>
              <a:ext cx="1073065" cy="646331"/>
            </a:xfrm>
            <a:prstGeom prst="rect">
              <a:avLst/>
            </a:prstGeom>
            <a:solidFill>
              <a:srgbClr val="EF5611"/>
            </a:solidFill>
          </p:spPr>
          <p:txBody>
            <a:bodyPr wrap="square" rtlCol="0">
              <a:spAutoFit/>
            </a:bodyPr>
            <a:lstStyle/>
            <a:p>
              <a:r>
                <a:rPr lang="en-US" b="1" dirty="0"/>
                <a:t>false alarm</a:t>
              </a:r>
            </a:p>
          </p:txBody>
        </p:sp>
        <p:cxnSp>
          <p:nvCxnSpPr>
            <p:cNvPr id="14" name="Straight Arrow Connector 13"/>
            <p:cNvCxnSpPr/>
            <p:nvPr/>
          </p:nvCxnSpPr>
          <p:spPr>
            <a:xfrm flipH="1">
              <a:off x="3130493" y="4538420"/>
              <a:ext cx="946579" cy="1344087"/>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242275" y="3688537"/>
              <a:ext cx="1673247" cy="646331"/>
            </a:xfrm>
            <a:prstGeom prst="rect">
              <a:avLst/>
            </a:prstGeom>
            <a:noFill/>
          </p:spPr>
          <p:txBody>
            <a:bodyPr wrap="square" rtlCol="0">
              <a:spAutoFit/>
            </a:bodyPr>
            <a:lstStyle/>
            <a:p>
              <a:r>
                <a:rPr lang="en-US" b="1" dirty="0">
                  <a:solidFill>
                    <a:srgbClr val="FF0000"/>
                  </a:solidFill>
                </a:rPr>
                <a:t>Criterion response</a:t>
              </a:r>
            </a:p>
          </p:txBody>
        </p:sp>
        <p:cxnSp>
          <p:nvCxnSpPr>
            <p:cNvPr id="22" name="Straight Arrow Connector 21"/>
            <p:cNvCxnSpPr/>
            <p:nvPr/>
          </p:nvCxnSpPr>
          <p:spPr>
            <a:xfrm flipH="1">
              <a:off x="2896633" y="4285849"/>
              <a:ext cx="205505" cy="505143"/>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613147" y="4093224"/>
            <a:ext cx="3958853" cy="2843125"/>
            <a:chOff x="460747" y="3581400"/>
            <a:chExt cx="4533396" cy="2843125"/>
          </a:xfrm>
        </p:grpSpPr>
        <p:pic>
          <p:nvPicPr>
            <p:cNvPr id="27"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04629" y="4660247"/>
              <a:ext cx="3989514" cy="1391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TextBox 27"/>
            <p:cNvSpPr txBox="1"/>
            <p:nvPr/>
          </p:nvSpPr>
          <p:spPr>
            <a:xfrm>
              <a:off x="460747" y="3581400"/>
              <a:ext cx="493421" cy="2362200"/>
            </a:xfrm>
            <a:prstGeom prst="rect">
              <a:avLst/>
            </a:prstGeom>
            <a:noFill/>
          </p:spPr>
          <p:txBody>
            <a:bodyPr vert="vert270" wrap="square" rtlCol="0">
              <a:spAutoFit/>
            </a:bodyPr>
            <a:lstStyle/>
            <a:p>
              <a:r>
                <a:rPr lang="en-US" sz="1600" b="1" dirty="0"/>
                <a:t>Probability</a:t>
              </a:r>
              <a:endParaRPr lang="en-US" b="1" dirty="0"/>
            </a:p>
          </p:txBody>
        </p:sp>
        <p:sp>
          <p:nvSpPr>
            <p:cNvPr id="29" name="TextBox 28"/>
            <p:cNvSpPr txBox="1"/>
            <p:nvPr/>
          </p:nvSpPr>
          <p:spPr>
            <a:xfrm rot="5400000">
              <a:off x="2833130" y="4560614"/>
              <a:ext cx="461665" cy="3266157"/>
            </a:xfrm>
            <a:prstGeom prst="rect">
              <a:avLst/>
            </a:prstGeom>
            <a:noFill/>
          </p:spPr>
          <p:txBody>
            <a:bodyPr vert="vert270" wrap="square" rtlCol="0">
              <a:spAutoFit/>
            </a:bodyPr>
            <a:lstStyle/>
            <a:p>
              <a:pPr algn="ctr"/>
              <a:r>
                <a:rPr lang="en-US" b="1" dirty="0"/>
                <a:t>internal response</a:t>
              </a:r>
            </a:p>
          </p:txBody>
        </p:sp>
        <p:cxnSp>
          <p:nvCxnSpPr>
            <p:cNvPr id="30" name="Straight Arrow Connector 29"/>
            <p:cNvCxnSpPr/>
            <p:nvPr/>
          </p:nvCxnSpPr>
          <p:spPr>
            <a:xfrm>
              <a:off x="1726096" y="4396423"/>
              <a:ext cx="1057291" cy="1546861"/>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235921" y="3996313"/>
              <a:ext cx="1032358" cy="369332"/>
            </a:xfrm>
            <a:prstGeom prst="rect">
              <a:avLst/>
            </a:prstGeom>
            <a:solidFill>
              <a:srgbClr val="FFFF00"/>
            </a:solidFill>
          </p:spPr>
          <p:txBody>
            <a:bodyPr wrap="square" rtlCol="0">
              <a:spAutoFit/>
            </a:bodyPr>
            <a:lstStyle/>
            <a:p>
              <a:r>
                <a:rPr lang="en-US" b="1" dirty="0"/>
                <a:t>miss</a:t>
              </a:r>
            </a:p>
          </p:txBody>
        </p:sp>
        <p:sp>
          <p:nvSpPr>
            <p:cNvPr id="32" name="TextBox 31"/>
            <p:cNvSpPr txBox="1"/>
            <p:nvPr/>
          </p:nvSpPr>
          <p:spPr>
            <a:xfrm>
              <a:off x="3843212" y="3996313"/>
              <a:ext cx="543175" cy="369332"/>
            </a:xfrm>
            <a:prstGeom prst="rect">
              <a:avLst/>
            </a:prstGeom>
            <a:solidFill>
              <a:srgbClr val="FF99CC"/>
            </a:solidFill>
          </p:spPr>
          <p:txBody>
            <a:bodyPr wrap="square" rtlCol="0">
              <a:spAutoFit/>
            </a:bodyPr>
            <a:lstStyle/>
            <a:p>
              <a:r>
                <a:rPr lang="en-US" b="1" dirty="0"/>
                <a:t>hit</a:t>
              </a:r>
            </a:p>
          </p:txBody>
        </p:sp>
        <p:cxnSp>
          <p:nvCxnSpPr>
            <p:cNvPr id="33" name="Straight Arrow Connector 32"/>
            <p:cNvCxnSpPr/>
            <p:nvPr/>
          </p:nvCxnSpPr>
          <p:spPr>
            <a:xfrm rot="5400000">
              <a:off x="2962025" y="4662126"/>
              <a:ext cx="1219200" cy="687794"/>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242275" y="3688537"/>
              <a:ext cx="1673247" cy="646331"/>
            </a:xfrm>
            <a:prstGeom prst="rect">
              <a:avLst/>
            </a:prstGeom>
            <a:noFill/>
          </p:spPr>
          <p:txBody>
            <a:bodyPr wrap="square" rtlCol="0">
              <a:spAutoFit/>
            </a:bodyPr>
            <a:lstStyle/>
            <a:p>
              <a:r>
                <a:rPr lang="en-US" b="1" dirty="0">
                  <a:solidFill>
                    <a:srgbClr val="FF0000"/>
                  </a:solidFill>
                </a:rPr>
                <a:t>Criterion response</a:t>
              </a:r>
            </a:p>
          </p:txBody>
        </p:sp>
        <p:cxnSp>
          <p:nvCxnSpPr>
            <p:cNvPr id="35" name="Straight Arrow Connector 34"/>
            <p:cNvCxnSpPr/>
            <p:nvPr/>
          </p:nvCxnSpPr>
          <p:spPr>
            <a:xfrm flipH="1">
              <a:off x="2896633" y="4285849"/>
              <a:ext cx="205505" cy="505143"/>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65887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4713291" cy="6781800"/>
          </a:xfrm>
        </p:spPr>
        <p:txBody>
          <a:bodyPr>
            <a:noAutofit/>
          </a:bodyPr>
          <a:lstStyle/>
          <a:p>
            <a:pPr lvl="0">
              <a:spcBef>
                <a:spcPts val="0"/>
              </a:spcBef>
            </a:pPr>
            <a:r>
              <a:rPr lang="en-US" sz="2800" dirty="0"/>
              <a:t>We can represent this as follows:</a:t>
            </a:r>
          </a:p>
          <a:p>
            <a:pPr lvl="0">
              <a:spcBef>
                <a:spcPts val="0"/>
              </a:spcBef>
            </a:pPr>
            <a:endParaRPr lang="en-US" sz="2800" dirty="0"/>
          </a:p>
          <a:p>
            <a:pPr lvl="0">
              <a:spcBef>
                <a:spcPts val="0"/>
              </a:spcBef>
            </a:pPr>
            <a:endParaRPr lang="en-US" sz="2800" dirty="0"/>
          </a:p>
          <a:p>
            <a:pPr lvl="0">
              <a:spcBef>
                <a:spcPts val="0"/>
              </a:spcBef>
            </a:pPr>
            <a:endParaRPr lang="en-US" sz="2800" dirty="0"/>
          </a:p>
          <a:p>
            <a:pPr lvl="0">
              <a:spcBef>
                <a:spcPts val="0"/>
              </a:spcBef>
            </a:pPr>
            <a:endParaRPr lang="en-US" sz="2800" dirty="0"/>
          </a:p>
          <a:p>
            <a:pPr lvl="0">
              <a:spcBef>
                <a:spcPts val="0"/>
              </a:spcBef>
            </a:pPr>
            <a:endParaRPr lang="en-US" sz="2800" dirty="0"/>
          </a:p>
          <a:p>
            <a:pPr lvl="0">
              <a:spcBef>
                <a:spcPts val="0"/>
              </a:spcBef>
            </a:pPr>
            <a:endParaRPr lang="en-US" sz="2800" dirty="0"/>
          </a:p>
          <a:p>
            <a:pPr lvl="0">
              <a:spcBef>
                <a:spcPts val="0"/>
              </a:spcBef>
            </a:pPr>
            <a:r>
              <a:rPr lang="en-US" sz="2800" dirty="0"/>
              <a:t>Criterion line divides the graph into 4 sections (hits, misses, false alarm, correct rejections).</a:t>
            </a:r>
          </a:p>
        </p:txBody>
      </p:sp>
      <p:grpSp>
        <p:nvGrpSpPr>
          <p:cNvPr id="20" name="Group 19"/>
          <p:cNvGrpSpPr/>
          <p:nvPr/>
        </p:nvGrpSpPr>
        <p:grpSpPr>
          <a:xfrm>
            <a:off x="4572000" y="4091075"/>
            <a:ext cx="4359405" cy="2843125"/>
            <a:chOff x="291560" y="3581400"/>
            <a:chExt cx="4992080" cy="2843125"/>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15133" y="4660247"/>
              <a:ext cx="4568507" cy="1391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91560" y="3581400"/>
              <a:ext cx="493421" cy="2362200"/>
            </a:xfrm>
            <a:prstGeom prst="rect">
              <a:avLst/>
            </a:prstGeom>
            <a:noFill/>
          </p:spPr>
          <p:txBody>
            <a:bodyPr vert="vert270" wrap="square" rtlCol="0">
              <a:spAutoFit/>
            </a:bodyPr>
            <a:lstStyle/>
            <a:p>
              <a:r>
                <a:rPr lang="en-US" sz="1600" b="1" dirty="0"/>
                <a:t>Probability</a:t>
              </a:r>
              <a:endParaRPr lang="en-US" b="1" dirty="0"/>
            </a:p>
          </p:txBody>
        </p:sp>
        <p:sp>
          <p:nvSpPr>
            <p:cNvPr id="9" name="TextBox 8"/>
            <p:cNvSpPr txBox="1"/>
            <p:nvPr/>
          </p:nvSpPr>
          <p:spPr>
            <a:xfrm rot="5400000">
              <a:off x="2833129" y="4560614"/>
              <a:ext cx="461665" cy="3266157"/>
            </a:xfrm>
            <a:prstGeom prst="rect">
              <a:avLst/>
            </a:prstGeom>
            <a:noFill/>
          </p:spPr>
          <p:txBody>
            <a:bodyPr vert="vert270" wrap="square" rtlCol="0">
              <a:spAutoFit/>
            </a:bodyPr>
            <a:lstStyle/>
            <a:p>
              <a:pPr algn="ctr"/>
              <a:r>
                <a:rPr lang="en-US" b="1" dirty="0"/>
                <a:t>internal response</a:t>
              </a:r>
            </a:p>
          </p:txBody>
        </p:sp>
        <p:cxnSp>
          <p:nvCxnSpPr>
            <p:cNvPr id="6" name="Straight Arrow Connector 5"/>
            <p:cNvCxnSpPr/>
            <p:nvPr/>
          </p:nvCxnSpPr>
          <p:spPr>
            <a:xfrm>
              <a:off x="1726096" y="4396423"/>
              <a:ext cx="746934" cy="1216140"/>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4982" y="3773845"/>
              <a:ext cx="1314580" cy="646331"/>
            </a:xfrm>
            <a:prstGeom prst="rect">
              <a:avLst/>
            </a:prstGeom>
            <a:solidFill>
              <a:srgbClr val="00B050"/>
            </a:solidFill>
          </p:spPr>
          <p:txBody>
            <a:bodyPr wrap="square" rtlCol="0">
              <a:spAutoFit/>
            </a:bodyPr>
            <a:lstStyle/>
            <a:p>
              <a:r>
                <a:rPr lang="en-US" b="1" dirty="0"/>
                <a:t>correct rejection</a:t>
              </a:r>
            </a:p>
          </p:txBody>
        </p:sp>
        <p:sp>
          <p:nvSpPr>
            <p:cNvPr id="15" name="TextBox 14"/>
            <p:cNvSpPr txBox="1"/>
            <p:nvPr/>
          </p:nvSpPr>
          <p:spPr>
            <a:xfrm>
              <a:off x="3843212" y="3801710"/>
              <a:ext cx="1073065" cy="646331"/>
            </a:xfrm>
            <a:prstGeom prst="rect">
              <a:avLst/>
            </a:prstGeom>
            <a:solidFill>
              <a:srgbClr val="EF5611"/>
            </a:solidFill>
          </p:spPr>
          <p:txBody>
            <a:bodyPr wrap="square" rtlCol="0">
              <a:spAutoFit/>
            </a:bodyPr>
            <a:lstStyle/>
            <a:p>
              <a:r>
                <a:rPr lang="en-US" b="1" dirty="0"/>
                <a:t>false alarm</a:t>
              </a:r>
            </a:p>
          </p:txBody>
        </p:sp>
        <p:cxnSp>
          <p:nvCxnSpPr>
            <p:cNvPr id="14" name="Straight Arrow Connector 13"/>
            <p:cNvCxnSpPr/>
            <p:nvPr/>
          </p:nvCxnSpPr>
          <p:spPr>
            <a:xfrm flipH="1">
              <a:off x="3130493" y="4538420"/>
              <a:ext cx="946579" cy="1344087"/>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242275" y="3688537"/>
              <a:ext cx="1673247" cy="646331"/>
            </a:xfrm>
            <a:prstGeom prst="rect">
              <a:avLst/>
            </a:prstGeom>
            <a:noFill/>
          </p:spPr>
          <p:txBody>
            <a:bodyPr wrap="square" rtlCol="0">
              <a:spAutoFit/>
            </a:bodyPr>
            <a:lstStyle/>
            <a:p>
              <a:r>
                <a:rPr lang="en-US" b="1" dirty="0">
                  <a:solidFill>
                    <a:srgbClr val="FF0000"/>
                  </a:solidFill>
                </a:rPr>
                <a:t>Criterion response</a:t>
              </a:r>
            </a:p>
          </p:txBody>
        </p:sp>
        <p:cxnSp>
          <p:nvCxnSpPr>
            <p:cNvPr id="22" name="Straight Arrow Connector 21"/>
            <p:cNvCxnSpPr/>
            <p:nvPr/>
          </p:nvCxnSpPr>
          <p:spPr>
            <a:xfrm flipH="1">
              <a:off x="2896633" y="4285849"/>
              <a:ext cx="205505" cy="505143"/>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4888312" y="914400"/>
            <a:ext cx="3958853" cy="2843125"/>
            <a:chOff x="460747" y="3581400"/>
            <a:chExt cx="4533396" cy="2843125"/>
          </a:xfrm>
        </p:grpSpPr>
        <p:pic>
          <p:nvPicPr>
            <p:cNvPr id="27"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04629" y="4660247"/>
              <a:ext cx="3989514" cy="1391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TextBox 27"/>
            <p:cNvSpPr txBox="1"/>
            <p:nvPr/>
          </p:nvSpPr>
          <p:spPr>
            <a:xfrm>
              <a:off x="460747" y="3581400"/>
              <a:ext cx="493421" cy="2362200"/>
            </a:xfrm>
            <a:prstGeom prst="rect">
              <a:avLst/>
            </a:prstGeom>
            <a:noFill/>
          </p:spPr>
          <p:txBody>
            <a:bodyPr vert="vert270" wrap="square" rtlCol="0">
              <a:spAutoFit/>
            </a:bodyPr>
            <a:lstStyle/>
            <a:p>
              <a:r>
                <a:rPr lang="en-US" sz="1600" b="1" dirty="0"/>
                <a:t>Probability</a:t>
              </a:r>
              <a:endParaRPr lang="en-US" b="1" dirty="0"/>
            </a:p>
          </p:txBody>
        </p:sp>
        <p:sp>
          <p:nvSpPr>
            <p:cNvPr id="29" name="TextBox 28"/>
            <p:cNvSpPr txBox="1"/>
            <p:nvPr/>
          </p:nvSpPr>
          <p:spPr>
            <a:xfrm rot="5400000">
              <a:off x="2833130" y="4560614"/>
              <a:ext cx="461665" cy="3266157"/>
            </a:xfrm>
            <a:prstGeom prst="rect">
              <a:avLst/>
            </a:prstGeom>
            <a:noFill/>
          </p:spPr>
          <p:txBody>
            <a:bodyPr vert="vert270" wrap="square" rtlCol="0">
              <a:spAutoFit/>
            </a:bodyPr>
            <a:lstStyle/>
            <a:p>
              <a:pPr algn="ctr"/>
              <a:r>
                <a:rPr lang="en-US" b="1" dirty="0"/>
                <a:t>internal response</a:t>
              </a:r>
            </a:p>
          </p:txBody>
        </p:sp>
        <p:cxnSp>
          <p:nvCxnSpPr>
            <p:cNvPr id="30" name="Straight Arrow Connector 29"/>
            <p:cNvCxnSpPr/>
            <p:nvPr/>
          </p:nvCxnSpPr>
          <p:spPr>
            <a:xfrm>
              <a:off x="1726096" y="4396423"/>
              <a:ext cx="1057291" cy="1546861"/>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235921" y="3996313"/>
              <a:ext cx="1032358" cy="369332"/>
            </a:xfrm>
            <a:prstGeom prst="rect">
              <a:avLst/>
            </a:prstGeom>
            <a:solidFill>
              <a:srgbClr val="FFFF00"/>
            </a:solidFill>
          </p:spPr>
          <p:txBody>
            <a:bodyPr wrap="square" rtlCol="0">
              <a:spAutoFit/>
            </a:bodyPr>
            <a:lstStyle/>
            <a:p>
              <a:r>
                <a:rPr lang="en-US" b="1" dirty="0"/>
                <a:t>miss</a:t>
              </a:r>
            </a:p>
          </p:txBody>
        </p:sp>
        <p:sp>
          <p:nvSpPr>
            <p:cNvPr id="32" name="TextBox 31"/>
            <p:cNvSpPr txBox="1"/>
            <p:nvPr/>
          </p:nvSpPr>
          <p:spPr>
            <a:xfrm>
              <a:off x="3843212" y="3996313"/>
              <a:ext cx="543175" cy="369332"/>
            </a:xfrm>
            <a:prstGeom prst="rect">
              <a:avLst/>
            </a:prstGeom>
            <a:solidFill>
              <a:srgbClr val="FF99CC"/>
            </a:solidFill>
          </p:spPr>
          <p:txBody>
            <a:bodyPr wrap="square" rtlCol="0">
              <a:spAutoFit/>
            </a:bodyPr>
            <a:lstStyle/>
            <a:p>
              <a:r>
                <a:rPr lang="en-US" b="1" dirty="0"/>
                <a:t>hit</a:t>
              </a:r>
            </a:p>
          </p:txBody>
        </p:sp>
        <p:cxnSp>
          <p:nvCxnSpPr>
            <p:cNvPr id="33" name="Straight Arrow Connector 32"/>
            <p:cNvCxnSpPr/>
            <p:nvPr/>
          </p:nvCxnSpPr>
          <p:spPr>
            <a:xfrm rot="5400000">
              <a:off x="2962025" y="4662126"/>
              <a:ext cx="1219200" cy="687794"/>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242275" y="3688537"/>
              <a:ext cx="1673247" cy="646331"/>
            </a:xfrm>
            <a:prstGeom prst="rect">
              <a:avLst/>
            </a:prstGeom>
            <a:noFill/>
          </p:spPr>
          <p:txBody>
            <a:bodyPr wrap="square" rtlCol="0">
              <a:spAutoFit/>
            </a:bodyPr>
            <a:lstStyle/>
            <a:p>
              <a:r>
                <a:rPr lang="en-US" b="1" dirty="0">
                  <a:solidFill>
                    <a:srgbClr val="FF0000"/>
                  </a:solidFill>
                </a:rPr>
                <a:t>Criterion response</a:t>
              </a:r>
            </a:p>
          </p:txBody>
        </p:sp>
        <p:cxnSp>
          <p:nvCxnSpPr>
            <p:cNvPr id="35" name="Straight Arrow Connector 34"/>
            <p:cNvCxnSpPr/>
            <p:nvPr/>
          </p:nvCxnSpPr>
          <p:spPr>
            <a:xfrm flipH="1">
              <a:off x="2896633" y="4285849"/>
              <a:ext cx="205505" cy="505143"/>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grpSp>
      <p:graphicFrame>
        <p:nvGraphicFramePr>
          <p:cNvPr id="4" name="Table 3"/>
          <p:cNvGraphicFramePr>
            <a:graphicFrameLocks noGrp="1"/>
          </p:cNvGraphicFramePr>
          <p:nvPr>
            <p:extLst>
              <p:ext uri="{D42A27DB-BD31-4B8C-83A1-F6EECF244321}">
                <p14:modId xmlns:p14="http://schemas.microsoft.com/office/powerpoint/2010/main" val="3973969459"/>
              </p:ext>
            </p:extLst>
          </p:nvPr>
        </p:nvGraphicFramePr>
        <p:xfrm>
          <a:off x="552704" y="1329313"/>
          <a:ext cx="3983736" cy="2678427"/>
        </p:xfrm>
        <a:graphic>
          <a:graphicData uri="http://schemas.openxmlformats.org/drawingml/2006/table">
            <a:tbl>
              <a:tblPr firstRow="1" bandRow="1">
                <a:tableStyleId>{5940675A-B579-460E-94D1-54222C63F5DA}</a:tableStyleId>
              </a:tblPr>
              <a:tblGrid>
                <a:gridCol w="1327912">
                  <a:extLst>
                    <a:ext uri="{9D8B030D-6E8A-4147-A177-3AD203B41FA5}">
                      <a16:colId xmlns:a16="http://schemas.microsoft.com/office/drawing/2014/main" val="20000"/>
                    </a:ext>
                  </a:extLst>
                </a:gridCol>
                <a:gridCol w="1327912">
                  <a:extLst>
                    <a:ext uri="{9D8B030D-6E8A-4147-A177-3AD203B41FA5}">
                      <a16:colId xmlns:a16="http://schemas.microsoft.com/office/drawing/2014/main" val="20001"/>
                    </a:ext>
                  </a:extLst>
                </a:gridCol>
                <a:gridCol w="1327912">
                  <a:extLst>
                    <a:ext uri="{9D8B030D-6E8A-4147-A177-3AD203B41FA5}">
                      <a16:colId xmlns:a16="http://schemas.microsoft.com/office/drawing/2014/main" val="20002"/>
                    </a:ext>
                  </a:extLst>
                </a:gridCol>
              </a:tblGrid>
              <a:tr h="892809">
                <a:tc>
                  <a:txBody>
                    <a:bodyPr/>
                    <a:lstStyle/>
                    <a:p>
                      <a:endParaRPr lang="en-US" sz="2000" b="1" dirty="0"/>
                    </a:p>
                  </a:txBody>
                  <a:tcPr/>
                </a:tc>
                <a:tc>
                  <a:txBody>
                    <a:bodyPr/>
                    <a:lstStyle/>
                    <a:p>
                      <a:r>
                        <a:rPr lang="en-US" sz="2000" b="1" dirty="0"/>
                        <a:t>Signal Present</a:t>
                      </a:r>
                    </a:p>
                  </a:txBody>
                  <a:tcPr/>
                </a:tc>
                <a:tc>
                  <a:txBody>
                    <a:bodyPr/>
                    <a:lstStyle/>
                    <a:p>
                      <a:r>
                        <a:rPr lang="en-US" sz="2000" b="1" dirty="0"/>
                        <a:t>Signal Absent</a:t>
                      </a:r>
                    </a:p>
                  </a:txBody>
                  <a:tcPr/>
                </a:tc>
                <a:extLst>
                  <a:ext uri="{0D108BD9-81ED-4DB2-BD59-A6C34878D82A}">
                    <a16:rowId xmlns:a16="http://schemas.microsoft.com/office/drawing/2014/main" val="10000"/>
                  </a:ext>
                </a:extLst>
              </a:tr>
              <a:tr h="892809">
                <a:tc>
                  <a:txBody>
                    <a:bodyPr/>
                    <a:lstStyle/>
                    <a:p>
                      <a:r>
                        <a:rPr lang="en-US" sz="2000" b="1" dirty="0"/>
                        <a:t>Say “Yes”</a:t>
                      </a:r>
                    </a:p>
                  </a:txBody>
                  <a:tcPr/>
                </a:tc>
                <a:tc>
                  <a:txBody>
                    <a:bodyPr/>
                    <a:lstStyle/>
                    <a:p>
                      <a:r>
                        <a:rPr lang="en-US" sz="2000" b="1" dirty="0"/>
                        <a:t>Hit</a:t>
                      </a:r>
                    </a:p>
                  </a:txBody>
                  <a:tcPr>
                    <a:solidFill>
                      <a:srgbClr val="FF99CC"/>
                    </a:solidFill>
                  </a:tcPr>
                </a:tc>
                <a:tc>
                  <a:txBody>
                    <a:bodyPr/>
                    <a:lstStyle/>
                    <a:p>
                      <a:r>
                        <a:rPr lang="en-US" sz="2000" b="1" dirty="0"/>
                        <a:t>False Alarm</a:t>
                      </a:r>
                    </a:p>
                  </a:txBody>
                  <a:tcPr>
                    <a:solidFill>
                      <a:srgbClr val="EF5611"/>
                    </a:solidFill>
                  </a:tcPr>
                </a:tc>
                <a:extLst>
                  <a:ext uri="{0D108BD9-81ED-4DB2-BD59-A6C34878D82A}">
                    <a16:rowId xmlns:a16="http://schemas.microsoft.com/office/drawing/2014/main" val="10001"/>
                  </a:ext>
                </a:extLst>
              </a:tr>
              <a:tr h="892809">
                <a:tc>
                  <a:txBody>
                    <a:bodyPr/>
                    <a:lstStyle/>
                    <a:p>
                      <a:r>
                        <a:rPr lang="en-US" sz="2000" b="1" dirty="0"/>
                        <a:t>Say “No”</a:t>
                      </a:r>
                    </a:p>
                  </a:txBody>
                  <a:tcPr/>
                </a:tc>
                <a:tc>
                  <a:txBody>
                    <a:bodyPr/>
                    <a:lstStyle/>
                    <a:p>
                      <a:r>
                        <a:rPr lang="en-US" sz="2000" b="1" dirty="0"/>
                        <a:t>Miss</a:t>
                      </a:r>
                    </a:p>
                  </a:txBody>
                  <a:tcPr>
                    <a:solidFill>
                      <a:srgbClr val="FFFF00"/>
                    </a:solidFill>
                  </a:tcPr>
                </a:tc>
                <a:tc>
                  <a:txBody>
                    <a:bodyPr/>
                    <a:lstStyle/>
                    <a:p>
                      <a:r>
                        <a:rPr lang="en-US" sz="2000" b="1" dirty="0"/>
                        <a:t>Correct Rejection</a:t>
                      </a:r>
                    </a:p>
                  </a:txBody>
                  <a:tcPr>
                    <a:solidFill>
                      <a:srgbClr val="00B050"/>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12831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458200" cy="3210560"/>
          </a:xfrm>
        </p:spPr>
        <p:txBody>
          <a:bodyPr>
            <a:noAutofit/>
          </a:bodyPr>
          <a:lstStyle/>
          <a:p>
            <a:pPr marL="365760" lvl="0" indent="-365760">
              <a:spcAft>
                <a:spcPts val="400"/>
              </a:spcAft>
              <a:buFont typeface="+mj-lt"/>
              <a:buAutoNum type="arabicPeriod"/>
            </a:pPr>
            <a:r>
              <a:rPr lang="en-US" sz="2600" dirty="0"/>
              <a:t>As the criterion moves to the right, what happens to the number of:</a:t>
            </a:r>
          </a:p>
          <a:p>
            <a:pPr marL="971550" lvl="1" indent="-514350">
              <a:spcAft>
                <a:spcPts val="400"/>
              </a:spcAft>
              <a:buAutoNum type="alphaLcPeriod"/>
            </a:pPr>
            <a:r>
              <a:rPr lang="en-US" sz="2600" u="heavy" dirty="0">
                <a:uFill>
                  <a:solidFill>
                    <a:srgbClr val="FF99CC"/>
                  </a:solidFill>
                </a:uFill>
              </a:rPr>
              <a:t>hits?</a:t>
            </a:r>
          </a:p>
          <a:p>
            <a:pPr marL="971550" lvl="1" indent="-514350">
              <a:spcAft>
                <a:spcPts val="400"/>
              </a:spcAft>
              <a:buAutoNum type="alphaLcPeriod"/>
            </a:pPr>
            <a:r>
              <a:rPr lang="en-US" sz="2600" u="heavy" dirty="0">
                <a:uFill>
                  <a:solidFill>
                    <a:srgbClr val="FFFF00"/>
                  </a:solidFill>
                </a:uFill>
              </a:rPr>
              <a:t>misses?</a:t>
            </a:r>
          </a:p>
          <a:p>
            <a:pPr marL="971550" lvl="1" indent="-514350">
              <a:spcAft>
                <a:spcPts val="400"/>
              </a:spcAft>
              <a:buAutoNum type="alphaLcPeriod"/>
            </a:pPr>
            <a:r>
              <a:rPr lang="en-US" sz="2600" u="heavy" dirty="0">
                <a:uFill>
                  <a:solidFill>
                    <a:srgbClr val="EF5611"/>
                  </a:solidFill>
                </a:uFill>
              </a:rPr>
              <a:t>false alarms?</a:t>
            </a:r>
          </a:p>
          <a:p>
            <a:pPr marL="971550" lvl="1" indent="-514350">
              <a:spcAft>
                <a:spcPts val="400"/>
              </a:spcAft>
              <a:buAutoNum type="alphaLcPeriod"/>
            </a:pPr>
            <a:r>
              <a:rPr lang="en-US" sz="2600" u="heavy" dirty="0">
                <a:uFill>
                  <a:solidFill>
                    <a:srgbClr val="00B050"/>
                  </a:solidFill>
                </a:uFill>
              </a:rPr>
              <a:t>correct rejections?</a:t>
            </a:r>
          </a:p>
          <a:p>
            <a:pPr marL="971550" lvl="1" indent="-514350">
              <a:spcAft>
                <a:spcPts val="400"/>
              </a:spcAft>
              <a:buAutoNum type="alphaLcPeriod"/>
            </a:pPr>
            <a:endParaRPr lang="en-US" sz="2600" dirty="0"/>
          </a:p>
          <a:p>
            <a:pPr lvl="0">
              <a:spcAft>
                <a:spcPts val="400"/>
              </a:spcAft>
            </a:pPr>
            <a:endParaRPr lang="en-US" sz="2600" dirty="0"/>
          </a:p>
        </p:txBody>
      </p:sp>
      <p:grpSp>
        <p:nvGrpSpPr>
          <p:cNvPr id="4" name="Group 3">
            <a:extLst>
              <a:ext uri="{FF2B5EF4-FFF2-40B4-BE49-F238E27FC236}">
                <a16:creationId xmlns:a16="http://schemas.microsoft.com/office/drawing/2014/main" id="{7774172F-FC2A-4A07-8715-82C3FD96B461}"/>
              </a:ext>
            </a:extLst>
          </p:cNvPr>
          <p:cNvGrpSpPr/>
          <p:nvPr/>
        </p:nvGrpSpPr>
        <p:grpSpPr>
          <a:xfrm>
            <a:off x="5110161" y="1719421"/>
            <a:ext cx="3495675" cy="2438400"/>
            <a:chOff x="5153026" y="1630680"/>
            <a:chExt cx="3495675" cy="2438400"/>
          </a:xfrm>
        </p:grpSpPr>
        <p:grpSp>
          <p:nvGrpSpPr>
            <p:cNvPr id="2" name="Group 1">
              <a:extLst>
                <a:ext uri="{FF2B5EF4-FFF2-40B4-BE49-F238E27FC236}">
                  <a16:creationId xmlns:a16="http://schemas.microsoft.com/office/drawing/2014/main" id="{CDD7FDF8-164C-4AC1-941B-A4B80F1A0C40}"/>
                </a:ext>
              </a:extLst>
            </p:cNvPr>
            <p:cNvGrpSpPr/>
            <p:nvPr/>
          </p:nvGrpSpPr>
          <p:grpSpPr>
            <a:xfrm>
              <a:off x="5153026" y="1630680"/>
              <a:ext cx="3495675" cy="2438400"/>
              <a:chOff x="5181600" y="1762760"/>
              <a:chExt cx="3495675" cy="243840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762760"/>
                <a:ext cx="34956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981960"/>
                <a:ext cx="34956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16" name="Straight Arrow Connector 15"/>
            <p:cNvCxnSpPr/>
            <p:nvPr/>
          </p:nvCxnSpPr>
          <p:spPr>
            <a:xfrm>
              <a:off x="6858000" y="2189480"/>
              <a:ext cx="614363"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857999" y="3403600"/>
              <a:ext cx="614363"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5110161" y="4196080"/>
            <a:ext cx="3495676" cy="2448560"/>
            <a:chOff x="4571999" y="4064000"/>
            <a:chExt cx="3495676" cy="2448560"/>
          </a:xfrm>
        </p:grpSpPr>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5293360"/>
              <a:ext cx="34956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1999" y="4064000"/>
              <a:ext cx="34956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5" name="Title 4"/>
          <p:cNvSpPr>
            <a:spLocks noGrp="1"/>
          </p:cNvSpPr>
          <p:nvPr>
            <p:ph type="title"/>
          </p:nvPr>
        </p:nvSpPr>
        <p:spPr>
          <a:xfrm>
            <a:off x="457200" y="152400"/>
            <a:ext cx="8305800" cy="761682"/>
          </a:xfrm>
        </p:spPr>
        <p:txBody>
          <a:bodyPr>
            <a:normAutofit/>
          </a:bodyPr>
          <a:lstStyle/>
          <a:p>
            <a:r>
              <a:rPr lang="en-US" dirty="0"/>
              <a:t>EXERCISES</a:t>
            </a:r>
          </a:p>
        </p:txBody>
      </p:sp>
      <p:sp>
        <p:nvSpPr>
          <p:cNvPr id="19" name="TextBox 18"/>
          <p:cNvSpPr txBox="1"/>
          <p:nvPr/>
        </p:nvSpPr>
        <p:spPr>
          <a:xfrm>
            <a:off x="5042536" y="1378545"/>
            <a:ext cx="3686174" cy="369332"/>
          </a:xfrm>
          <a:prstGeom prst="rect">
            <a:avLst/>
          </a:prstGeom>
          <a:noFill/>
        </p:spPr>
        <p:txBody>
          <a:bodyPr wrap="square" rtlCol="0">
            <a:spAutoFit/>
          </a:bodyPr>
          <a:lstStyle/>
          <a:p>
            <a:pPr algn="ctr"/>
            <a:r>
              <a:rPr lang="en-US" dirty="0"/>
              <a:t>Click image to see criterion move.</a:t>
            </a:r>
          </a:p>
        </p:txBody>
      </p:sp>
    </p:spTree>
    <p:extLst>
      <p:ext uri="{BB962C8B-B14F-4D97-AF65-F5344CB8AC3E}">
        <p14:creationId xmlns:p14="http://schemas.microsoft.com/office/powerpoint/2010/main" val="18068542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032215" y="1742440"/>
            <a:ext cx="3495676" cy="2448560"/>
            <a:chOff x="4158296" y="4419600"/>
            <a:chExt cx="3495676" cy="2448560"/>
          </a:xfrm>
        </p:grpSpPr>
        <p:grpSp>
          <p:nvGrpSpPr>
            <p:cNvPr id="17" name="Group 16"/>
            <p:cNvGrpSpPr/>
            <p:nvPr/>
          </p:nvGrpSpPr>
          <p:grpSpPr>
            <a:xfrm>
              <a:off x="4158296" y="4419600"/>
              <a:ext cx="3495676" cy="2448560"/>
              <a:chOff x="4571999" y="4064000"/>
              <a:chExt cx="3495676" cy="244856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5293360"/>
                <a:ext cx="34956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9" y="4064000"/>
                <a:ext cx="34956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16" name="Straight Arrow Connector 15"/>
            <p:cNvCxnSpPr/>
            <p:nvPr/>
          </p:nvCxnSpPr>
          <p:spPr>
            <a:xfrm>
              <a:off x="5530213" y="4866640"/>
              <a:ext cx="614363" cy="0"/>
            </a:xfrm>
            <a:prstGeom prst="straightConnector1">
              <a:avLst/>
            </a:prstGeom>
            <a:ln w="57150">
              <a:headEnd type="arrow"/>
              <a:tailEnd type="non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530212" y="6080760"/>
              <a:ext cx="614363" cy="0"/>
            </a:xfrm>
            <a:prstGeom prst="straightConnector1">
              <a:avLst/>
            </a:prstGeom>
            <a:ln w="57150">
              <a:headEnd type="arrow"/>
              <a:tailEnd type="none"/>
            </a:ln>
          </p:spPr>
          <p:style>
            <a:lnRef idx="1">
              <a:schemeClr val="accent1"/>
            </a:lnRef>
            <a:fillRef idx="0">
              <a:schemeClr val="accent1"/>
            </a:fillRef>
            <a:effectRef idx="0">
              <a:schemeClr val="accent1"/>
            </a:effectRef>
            <a:fontRef idx="minor">
              <a:schemeClr val="tx1"/>
            </a:fontRef>
          </p:style>
        </p:cxnSp>
      </p:grpSp>
      <p:sp>
        <p:nvSpPr>
          <p:cNvPr id="3" name="Content Placeholder 2"/>
          <p:cNvSpPr>
            <a:spLocks noGrp="1"/>
          </p:cNvSpPr>
          <p:nvPr>
            <p:ph idx="1"/>
          </p:nvPr>
        </p:nvSpPr>
        <p:spPr>
          <a:xfrm>
            <a:off x="457200" y="990600"/>
            <a:ext cx="8458200" cy="3042920"/>
          </a:xfrm>
        </p:spPr>
        <p:txBody>
          <a:bodyPr>
            <a:noAutofit/>
          </a:bodyPr>
          <a:lstStyle/>
          <a:p>
            <a:pPr marL="514350" lvl="0" indent="-514350">
              <a:spcAft>
                <a:spcPts val="400"/>
              </a:spcAft>
              <a:buFont typeface="+mj-lt"/>
              <a:buAutoNum type="arabicPeriod" startAt="2"/>
            </a:pPr>
            <a:r>
              <a:rPr lang="en-US" sz="2600" dirty="0"/>
              <a:t>As the criterion moves to the left, what happens to the number of:</a:t>
            </a:r>
          </a:p>
          <a:p>
            <a:pPr marL="971550" lvl="1" indent="-514350">
              <a:spcAft>
                <a:spcPts val="400"/>
              </a:spcAft>
              <a:buAutoNum type="alphaLcPeriod"/>
            </a:pPr>
            <a:r>
              <a:rPr lang="en-US" sz="2600" u="heavy" dirty="0">
                <a:uFill>
                  <a:solidFill>
                    <a:srgbClr val="FF99CC"/>
                  </a:solidFill>
                </a:uFill>
              </a:rPr>
              <a:t>hits?</a:t>
            </a:r>
          </a:p>
          <a:p>
            <a:pPr marL="971550" lvl="1" indent="-514350">
              <a:spcAft>
                <a:spcPts val="400"/>
              </a:spcAft>
              <a:buAutoNum type="alphaLcPeriod"/>
            </a:pPr>
            <a:r>
              <a:rPr lang="en-US" sz="2600" u="heavy" dirty="0">
                <a:uFill>
                  <a:solidFill>
                    <a:srgbClr val="FFFF00"/>
                  </a:solidFill>
                </a:uFill>
              </a:rPr>
              <a:t>misses?</a:t>
            </a:r>
          </a:p>
          <a:p>
            <a:pPr marL="971550" lvl="1" indent="-514350">
              <a:spcAft>
                <a:spcPts val="400"/>
              </a:spcAft>
              <a:buAutoNum type="alphaLcPeriod"/>
            </a:pPr>
            <a:r>
              <a:rPr lang="en-US" sz="2600" u="heavy" dirty="0">
                <a:uFill>
                  <a:solidFill>
                    <a:srgbClr val="EF5611"/>
                  </a:solidFill>
                </a:uFill>
              </a:rPr>
              <a:t>false alarms?</a:t>
            </a:r>
          </a:p>
          <a:p>
            <a:pPr marL="971550" lvl="1" indent="-514350">
              <a:spcAft>
                <a:spcPts val="400"/>
              </a:spcAft>
              <a:buAutoNum type="alphaLcPeriod"/>
            </a:pPr>
            <a:r>
              <a:rPr lang="en-US" sz="2600" u="heavy" dirty="0">
                <a:uFill>
                  <a:solidFill>
                    <a:srgbClr val="00B050"/>
                  </a:solidFill>
                </a:uFill>
              </a:rPr>
              <a:t>correct rejections?</a:t>
            </a:r>
          </a:p>
        </p:txBody>
      </p:sp>
      <p:sp>
        <p:nvSpPr>
          <p:cNvPr id="5" name="Title 4"/>
          <p:cNvSpPr>
            <a:spLocks noGrp="1"/>
          </p:cNvSpPr>
          <p:nvPr>
            <p:ph type="title"/>
          </p:nvPr>
        </p:nvSpPr>
        <p:spPr>
          <a:xfrm>
            <a:off x="457200" y="152400"/>
            <a:ext cx="8305800" cy="761682"/>
          </a:xfrm>
        </p:spPr>
        <p:txBody>
          <a:bodyPr>
            <a:normAutofit/>
          </a:bodyPr>
          <a:lstStyle/>
          <a:p>
            <a:r>
              <a:rPr lang="en-US" dirty="0"/>
              <a:t>EXERCISES (continued)</a:t>
            </a:r>
          </a:p>
        </p:txBody>
      </p:sp>
      <p:grpSp>
        <p:nvGrpSpPr>
          <p:cNvPr id="6" name="Group 5">
            <a:extLst>
              <a:ext uri="{FF2B5EF4-FFF2-40B4-BE49-F238E27FC236}">
                <a16:creationId xmlns:a16="http://schemas.microsoft.com/office/drawing/2014/main" id="{7FD163D6-F0D3-4185-BF49-6AB8F72AC7B3}"/>
              </a:ext>
            </a:extLst>
          </p:cNvPr>
          <p:cNvGrpSpPr/>
          <p:nvPr/>
        </p:nvGrpSpPr>
        <p:grpSpPr>
          <a:xfrm>
            <a:off x="5032214" y="4257040"/>
            <a:ext cx="3495675" cy="2448560"/>
            <a:chOff x="1854436" y="3156466"/>
            <a:chExt cx="3495675" cy="2448560"/>
          </a:xfrm>
        </p:grpSpPr>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4436" y="3156466"/>
              <a:ext cx="34956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4436" y="4385826"/>
              <a:ext cx="34956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4" name="TextBox 13"/>
          <p:cNvSpPr txBox="1"/>
          <p:nvPr/>
        </p:nvSpPr>
        <p:spPr>
          <a:xfrm>
            <a:off x="4868225" y="1358245"/>
            <a:ext cx="3686174" cy="369332"/>
          </a:xfrm>
          <a:prstGeom prst="rect">
            <a:avLst/>
          </a:prstGeom>
          <a:noFill/>
        </p:spPr>
        <p:txBody>
          <a:bodyPr wrap="square" rtlCol="0">
            <a:spAutoFit/>
          </a:bodyPr>
          <a:lstStyle/>
          <a:p>
            <a:pPr algn="ctr"/>
            <a:r>
              <a:rPr lang="en-US" dirty="0">
                <a:solidFill>
                  <a:srgbClr val="FF0000"/>
                </a:solidFill>
              </a:rPr>
              <a:t>Click image to see criterion move.</a:t>
            </a:r>
          </a:p>
        </p:txBody>
      </p:sp>
    </p:spTree>
    <p:extLst>
      <p:ext uri="{BB962C8B-B14F-4D97-AF65-F5344CB8AC3E}">
        <p14:creationId xmlns:p14="http://schemas.microsoft.com/office/powerpoint/2010/main" val="6597521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105400"/>
          </a:xfrm>
        </p:spPr>
        <p:txBody>
          <a:bodyPr>
            <a:noAutofit/>
          </a:bodyPr>
          <a:lstStyle/>
          <a:p>
            <a:pPr marL="514350" lvl="0" indent="-514350">
              <a:spcBef>
                <a:spcPts val="0"/>
              </a:spcBef>
              <a:spcAft>
                <a:spcPts val="400"/>
              </a:spcAft>
              <a:buFont typeface="+mj-lt"/>
              <a:buAutoNum type="arabicPeriod" startAt="3"/>
            </a:pPr>
            <a:r>
              <a:rPr lang="en-US" sz="2600" dirty="0"/>
              <a:t>Do the Experiment in </a:t>
            </a:r>
            <a:r>
              <a:rPr lang="en-US" sz="2600" dirty="0" err="1"/>
              <a:t>Psychmate</a:t>
            </a:r>
            <a:r>
              <a:rPr lang="en-US" sz="2600" dirty="0"/>
              <a:t> called Reaction Time Procedures: Stimulus Probabilities </a:t>
            </a:r>
            <a:br>
              <a:rPr lang="en-US" sz="2600" dirty="0"/>
            </a:br>
            <a:r>
              <a:rPr lang="en-US" sz="2600" dirty="0"/>
              <a:t>(see pp. 5-8 in </a:t>
            </a:r>
            <a:r>
              <a:rPr lang="en-US" sz="2600" dirty="0" err="1"/>
              <a:t>Psychmate</a:t>
            </a:r>
            <a:r>
              <a:rPr lang="en-US" sz="2600" dirty="0"/>
              <a:t> Student Guide).</a:t>
            </a:r>
            <a:br>
              <a:rPr lang="en-US" sz="2600" dirty="0"/>
            </a:br>
            <a:br>
              <a:rPr lang="en-US" sz="1200" dirty="0"/>
            </a:br>
            <a:r>
              <a:rPr lang="en-US" sz="2600" dirty="0"/>
              <a:t>In this experiment, you will complete three blocks of trials. In one, the “S” and “H” occur with the same frequency. In another, the “S” occurs 80% of the time, and in the 3</a:t>
            </a:r>
            <a:r>
              <a:rPr lang="en-US" sz="2600" baseline="30000" dirty="0"/>
              <a:t>rd</a:t>
            </a:r>
            <a:r>
              <a:rPr lang="en-US" sz="2600" dirty="0"/>
              <a:t>, the “H” occurs 80% of the time.</a:t>
            </a:r>
            <a:br>
              <a:rPr lang="en-US" sz="1600" dirty="0"/>
            </a:br>
            <a:br>
              <a:rPr lang="en-US" sz="1200" dirty="0"/>
            </a:br>
            <a:r>
              <a:rPr lang="en-US" sz="2600" dirty="0"/>
              <a:t>Answer the following:</a:t>
            </a:r>
            <a:br>
              <a:rPr lang="en-US" sz="2600" dirty="0"/>
            </a:br>
            <a:r>
              <a:rPr lang="en-US" sz="2600" dirty="0"/>
              <a:t>Why is this a signal detection experiment? Explain.</a:t>
            </a:r>
          </a:p>
          <a:p>
            <a:pPr lvl="0">
              <a:spcAft>
                <a:spcPts val="400"/>
              </a:spcAft>
            </a:pPr>
            <a:endParaRPr lang="en-US" sz="2600" dirty="0"/>
          </a:p>
        </p:txBody>
      </p:sp>
      <p:sp>
        <p:nvSpPr>
          <p:cNvPr id="5" name="Title 4"/>
          <p:cNvSpPr>
            <a:spLocks noGrp="1"/>
          </p:cNvSpPr>
          <p:nvPr>
            <p:ph type="title"/>
          </p:nvPr>
        </p:nvSpPr>
        <p:spPr>
          <a:xfrm>
            <a:off x="457200" y="152400"/>
            <a:ext cx="8305800" cy="761682"/>
          </a:xfrm>
        </p:spPr>
        <p:txBody>
          <a:bodyPr>
            <a:normAutofit/>
          </a:bodyPr>
          <a:lstStyle/>
          <a:p>
            <a:r>
              <a:rPr lang="en-US" dirty="0"/>
              <a:t>EXERCISES (continued)</a:t>
            </a:r>
          </a:p>
        </p:txBody>
      </p:sp>
    </p:spTree>
    <p:extLst>
      <p:ext uri="{BB962C8B-B14F-4D97-AF65-F5344CB8AC3E}">
        <p14:creationId xmlns:p14="http://schemas.microsoft.com/office/powerpoint/2010/main" val="15492554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1403</TotalTime>
  <Words>935</Words>
  <Application>Microsoft Office PowerPoint</Application>
  <PresentationFormat>On-screen Show (4:3)</PresentationFormat>
  <Paragraphs>100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Arial Black</vt:lpstr>
      <vt:lpstr>Calibri</vt:lpstr>
      <vt:lpstr>Essential</vt:lpstr>
      <vt:lpstr>Psychophysics: Signal Detection Theory</vt:lpstr>
      <vt:lpstr>MOTIVATION</vt:lpstr>
      <vt:lpstr>PowerPoint Presentation</vt:lpstr>
      <vt:lpstr>PowerPoint Presentation</vt:lpstr>
      <vt:lpstr>PowerPoint Presentation</vt:lpstr>
      <vt:lpstr>LEARNING OBJECTIVES</vt:lpstr>
      <vt:lpstr>INFORMATION</vt:lpstr>
      <vt:lpstr>PowerPoint Presentation</vt:lpstr>
      <vt:lpstr>PowerPoint Presentation</vt:lpstr>
      <vt:lpstr>PowerPoint Presentation</vt:lpstr>
      <vt:lpstr>EXERCISES</vt:lpstr>
      <vt:lpstr>EXERCISES (continued)</vt:lpstr>
      <vt:lpstr>EXERCISES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173</cp:revision>
  <dcterms:created xsi:type="dcterms:W3CDTF">2012-11-05T21:40:56Z</dcterms:created>
  <dcterms:modified xsi:type="dcterms:W3CDTF">2021-01-04T02:44:43Z</dcterms:modified>
</cp:coreProperties>
</file>