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handoutMasterIdLst>
    <p:handoutMasterId r:id="rId10"/>
  </p:handoutMasterIdLst>
  <p:sldIdLst>
    <p:sldId id="258" r:id="rId2"/>
    <p:sldId id="302" r:id="rId3"/>
    <p:sldId id="313" r:id="rId4"/>
    <p:sldId id="312" r:id="rId5"/>
    <p:sldId id="321" r:id="rId6"/>
    <p:sldId id="322" r:id="rId7"/>
    <p:sldId id="323" r:id="rId8"/>
    <p:sldId id="314"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CC"/>
    <a:srgbClr val="EF561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15620"/>
    <p:restoredTop sz="94660"/>
  </p:normalViewPr>
  <p:slideViewPr>
    <p:cSldViewPr>
      <p:cViewPr varScale="1">
        <p:scale>
          <a:sx n="73" d="100"/>
          <a:sy n="73" d="100"/>
        </p:scale>
        <p:origin x="1472" y="5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3C77909-CE49-4BE3-8825-F4A887516598}" type="datetimeFigureOut">
              <a:rPr lang="en-US" smtClean="0"/>
              <a:t>1/3/2021</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C78E1D3-EA0A-4448-932E-ECB22744DAD0}" type="slidenum">
              <a:rPr lang="en-US" smtClean="0"/>
              <a:t>‹#›</a:t>
            </a:fld>
            <a:endParaRPr lang="en-US" dirty="0"/>
          </a:p>
        </p:txBody>
      </p:sp>
    </p:spTree>
    <p:extLst>
      <p:ext uri="{BB962C8B-B14F-4D97-AF65-F5344CB8AC3E}">
        <p14:creationId xmlns:p14="http://schemas.microsoft.com/office/powerpoint/2010/main" val="1646424659"/>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228600"/>
            <a:ext cx="7772400" cy="4571999"/>
          </a:xfrm>
        </p:spPr>
        <p:txBody>
          <a:bodyPr anchor="ctr">
            <a:noAutofit/>
          </a:bodyPr>
          <a:lstStyle>
            <a:lvl1pPr>
              <a:lnSpc>
                <a:spcPct val="100000"/>
              </a:lnSpc>
              <a:defRPr sz="8800" cap="none" spc="-8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457200" y="4800600"/>
            <a:ext cx="6858000" cy="914400"/>
          </a:xfrm>
        </p:spPr>
        <p:txBody>
          <a:bodyPr/>
          <a:lstStyle>
            <a:lvl1pPr marL="0" indent="0" algn="l">
              <a:buNone/>
              <a:defRPr b="0" cap="all" spc="120" baseline="0">
                <a:solidFill>
                  <a:schemeClr val="tx2"/>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9" name="Rectangle 8"/>
          <p:cNvSpPr/>
          <p:nvPr/>
        </p:nvSpPr>
        <p:spPr>
          <a:xfrm>
            <a:off x="9001124" y="4846320"/>
            <a:ext cx="142876" cy="201168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9001124" y="0"/>
            <a:ext cx="142876" cy="48463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D8F82F48-BC74-4313-872B-BBC4F09586F4}" type="slidenum">
              <a:rPr lang="en-US" smtClean="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endParaRPr lang="en-US" dirty="0"/>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D8F82F48-BC74-4313-872B-BBC4F09586F4}"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7200" y="1447800"/>
            <a:ext cx="7772400" cy="4321175"/>
          </a:xfrm>
        </p:spPr>
        <p:txBody>
          <a:bodyPr anchor="ctr">
            <a:noAutofit/>
          </a:bodyPr>
          <a:lstStyle>
            <a:lvl1pPr algn="l">
              <a:lnSpc>
                <a:spcPct val="100000"/>
              </a:lnSpc>
              <a:defRPr sz="8800" b="0" cap="all" spc="-80" baseline="0">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457200" y="228601"/>
            <a:ext cx="7772400" cy="1066800"/>
          </a:xfrm>
        </p:spPr>
        <p:txBody>
          <a:bodyPr anchor="b"/>
          <a:lstStyle>
            <a:lvl1pPr marL="0" indent="0">
              <a:buNone/>
              <a:defRPr sz="2000" b="0" cap="all" spc="12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8" name="Slide Number Placeholder 7"/>
          <p:cNvSpPr>
            <a:spLocks noGrp="1"/>
          </p:cNvSpPr>
          <p:nvPr>
            <p:ph type="sldNum" sz="quarter" idx="11"/>
          </p:nvPr>
        </p:nvSpPr>
        <p:spPr/>
        <p:txBody>
          <a:bodyPr/>
          <a:lstStyle/>
          <a:p>
            <a:fld id="{D8F82F48-BC74-4313-872B-BBC4F09586F4}" type="slidenum">
              <a:rPr lang="en-US" smtClean="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630680" y="1574800"/>
            <a:ext cx="329184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90160" y="1574800"/>
            <a:ext cx="329184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6"/>
          <p:cNvSpPr>
            <a:spLocks noGrp="1"/>
          </p:cNvSpPr>
          <p:nvPr>
            <p:ph type="sldNum" sz="quarter" idx="12"/>
          </p:nvPr>
        </p:nvSpPr>
        <p:spPr/>
        <p:txBody>
          <a:bodyPr/>
          <a:lstStyle/>
          <a:p>
            <a:fld id="{D8F82F48-BC74-4313-872B-BBC4F09586F4}" type="slidenum">
              <a:rPr lang="en-US"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627632" y="1572768"/>
            <a:ext cx="3291840" cy="639762"/>
          </a:xfrm>
        </p:spPr>
        <p:txBody>
          <a:bodyPr anchor="b">
            <a:noAutofit/>
          </a:bodyPr>
          <a:lstStyle>
            <a:lvl1pPr marL="0" indent="0">
              <a:buNone/>
              <a:defRPr sz="1800" b="0" cap="all" spc="10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627632" y="2259366"/>
            <a:ext cx="3291840" cy="384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93208" y="1572768"/>
            <a:ext cx="3291840" cy="639762"/>
          </a:xfrm>
        </p:spPr>
        <p:txBody>
          <a:bodyPr anchor="b">
            <a:noAutofit/>
          </a:bodyPr>
          <a:lstStyle>
            <a:lvl1pPr marL="0" indent="0">
              <a:buNone/>
              <a:defRPr lang="en-US" sz="1800" b="0" kern="1200" cap="all" spc="100" baseline="0" dirty="0" smtClean="0">
                <a:solidFill>
                  <a:schemeClr val="tx1"/>
                </a:solidFill>
                <a:latin typeface="+mj-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spcBef>
                <a:spcPct val="20000"/>
              </a:spcBef>
              <a:buFont typeface="Arial" pitchFamily="34" charset="0"/>
              <a:buNone/>
            </a:pPr>
            <a:r>
              <a:rPr lang="en-US"/>
              <a:t>Click to edit Master text styles</a:t>
            </a:r>
          </a:p>
        </p:txBody>
      </p:sp>
      <p:sp>
        <p:nvSpPr>
          <p:cNvPr id="6" name="Content Placeholder 5"/>
          <p:cNvSpPr>
            <a:spLocks noGrp="1"/>
          </p:cNvSpPr>
          <p:nvPr>
            <p:ph sz="quarter" idx="4"/>
          </p:nvPr>
        </p:nvSpPr>
        <p:spPr>
          <a:xfrm>
            <a:off x="5093208" y="2259366"/>
            <a:ext cx="3291840" cy="384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Slide Number Placeholder 8"/>
          <p:cNvSpPr>
            <a:spLocks noGrp="1"/>
          </p:cNvSpPr>
          <p:nvPr>
            <p:ph type="sldNum" sz="quarter" idx="12"/>
          </p:nvPr>
        </p:nvSpPr>
        <p:spPr/>
        <p:txBody>
          <a:bodyPr/>
          <a:lstStyle/>
          <a:p>
            <a:fld id="{D8F82F48-BC74-4313-872B-BBC4F09586F4}" type="slidenum">
              <a:rPr lang="en-US" smtClean="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Slide Number Placeholder 4"/>
          <p:cNvSpPr>
            <a:spLocks noGrp="1"/>
          </p:cNvSpPr>
          <p:nvPr>
            <p:ph type="sldNum" sz="quarter" idx="12"/>
          </p:nvPr>
        </p:nvSpPr>
        <p:spPr/>
        <p:txBody>
          <a:bodyPr/>
          <a:lstStyle/>
          <a:p>
            <a:fld id="{D8F82F48-BC74-4313-872B-BBC4F09586F4}"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D8F82F48-BC74-4313-872B-BBC4F09586F4}"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600200"/>
            <a:ext cx="5111750" cy="448056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1600200"/>
            <a:ext cx="3008313" cy="448056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D8F82F48-BC74-4313-872B-BBC4F09586F4}" type="slidenum">
              <a:rPr lang="en-US" smtClean="0"/>
              <a:t>‹#›</a:t>
            </a:fld>
            <a:endParaRPr lang="en-US" dirty="0"/>
          </a:p>
        </p:txBody>
      </p:sp>
      <p:sp>
        <p:nvSpPr>
          <p:cNvPr id="8" name="Title 7"/>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9" name="Rectangle 8"/>
          <p:cNvSpPr/>
          <p:nvPr/>
        </p:nvSpPr>
        <p:spPr>
          <a:xfrm>
            <a:off x="9001124" y="4846320"/>
            <a:ext cx="142876" cy="201168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Picture Placeholder 2"/>
          <p:cNvSpPr>
            <a:spLocks noGrp="1"/>
          </p:cNvSpPr>
          <p:nvPr>
            <p:ph type="pic" idx="1"/>
          </p:nvPr>
        </p:nvSpPr>
        <p:spPr>
          <a:xfrm>
            <a:off x="-1" y="0"/>
            <a:ext cx="9000877" cy="4846320"/>
          </a:xfrm>
          <a:solidFill>
            <a:schemeClr val="bg1">
              <a:lumMod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457200" y="5715000"/>
            <a:ext cx="8153400" cy="457200"/>
          </a:xfrm>
        </p:spPr>
        <p:txBody>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D8F82F48-BC74-4313-872B-BBC4F09586F4}" type="slidenum">
              <a:rPr lang="en-US" smtClean="0"/>
              <a:t>‹#›</a:t>
            </a:fld>
            <a:endParaRPr lang="en-US" dirty="0"/>
          </a:p>
        </p:txBody>
      </p:sp>
      <p:sp>
        <p:nvSpPr>
          <p:cNvPr id="8" name="Title 7"/>
          <p:cNvSpPr>
            <a:spLocks noGrp="1"/>
          </p:cNvSpPr>
          <p:nvPr>
            <p:ph type="title"/>
          </p:nvPr>
        </p:nvSpPr>
        <p:spPr>
          <a:xfrm>
            <a:off x="457200" y="4953000"/>
            <a:ext cx="8153400" cy="762000"/>
          </a:xfrm>
        </p:spPr>
        <p:txBody>
          <a:bodyPr anchor="t">
            <a:normAutofit/>
          </a:bodyPr>
          <a:lstStyle>
            <a:lvl1pPr>
              <a:defRPr sz="3200"/>
            </a:lvl1pPr>
          </a:lstStyle>
          <a:p>
            <a:r>
              <a:rPr lang="en-US"/>
              <a:t>Click to edit Master title style</a:t>
            </a:r>
            <a:endParaRPr lang="en-US" dirty="0"/>
          </a:p>
        </p:txBody>
      </p:sp>
      <p:sp>
        <p:nvSpPr>
          <p:cNvPr id="10" name="Rectangle 9"/>
          <p:cNvSpPr/>
          <p:nvPr/>
        </p:nvSpPr>
        <p:spPr>
          <a:xfrm>
            <a:off x="9001124" y="0"/>
            <a:ext cx="142876" cy="48463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D8F82F48-BC74-4313-872B-BBC4F09586F4}"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D8F82F48-BC74-4313-872B-BBC4F09586F4}"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8000">
              <a:schemeClr val="accent2"/>
            </a:gs>
            <a:gs pos="100000">
              <a:schemeClr val="tx2">
                <a:lumMod val="60000"/>
                <a:lumOff val="40000"/>
              </a:schemeClr>
            </a:gs>
            <a:gs pos="100000">
              <a:schemeClr val="accent1">
                <a:tint val="23500"/>
                <a:satMod val="160000"/>
              </a:schemeClr>
            </a:gs>
          </a:gsLst>
          <a:lin ang="27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52718"/>
            <a:ext cx="8305800" cy="761682"/>
          </a:xfrm>
          <a:prstGeom prst="rect">
            <a:avLst/>
          </a:prstGeom>
        </p:spPr>
        <p:txBody>
          <a:bodyPr vert="horz" lIns="91440" tIns="45720" rIns="91440" bIns="45720" rtlCol="0" anchor="b">
            <a:normAutofit/>
          </a:bodyPr>
          <a:lstStyle/>
          <a:p>
            <a:endParaRPr lang="en-US" dirty="0"/>
          </a:p>
        </p:txBody>
      </p:sp>
      <p:sp>
        <p:nvSpPr>
          <p:cNvPr id="3" name="Text Placeholder 2"/>
          <p:cNvSpPr>
            <a:spLocks noGrp="1"/>
          </p:cNvSpPr>
          <p:nvPr>
            <p:ph type="body" idx="1"/>
          </p:nvPr>
        </p:nvSpPr>
        <p:spPr>
          <a:xfrm>
            <a:off x="457200" y="990600"/>
            <a:ext cx="7620000" cy="51355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rot="16200000">
            <a:off x="8227377" y="5885497"/>
            <a:ext cx="1315721" cy="365125"/>
          </a:xfrm>
          <a:prstGeom prst="rect">
            <a:avLst/>
          </a:prstGeom>
        </p:spPr>
        <p:txBody>
          <a:bodyPr vert="horz" lIns="91440" tIns="45720" rIns="91440" bIns="45720" rtlCol="0" anchor="ctr"/>
          <a:lstStyle>
            <a:lvl1pPr algn="l">
              <a:defRPr sz="2400" b="1">
                <a:solidFill>
                  <a:schemeClr val="tx2"/>
                </a:solidFill>
              </a:defRPr>
            </a:lvl1pPr>
          </a:lstStyle>
          <a:p>
            <a:fld id="{D8F82F48-BC74-4313-872B-BBC4F09586F4}" type="slidenum">
              <a:rPr lang="en-US" smtClean="0"/>
              <a:t>‹#›</a:t>
            </a:fld>
            <a:endParaRPr lang="en-US" dirty="0"/>
          </a:p>
        </p:txBody>
      </p:sp>
      <p:sp>
        <p:nvSpPr>
          <p:cNvPr id="7" name="Rectangle 6"/>
          <p:cNvSpPr/>
          <p:nvPr/>
        </p:nvSpPr>
        <p:spPr>
          <a:xfrm>
            <a:off x="9001124" y="0"/>
            <a:ext cx="142876" cy="1371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9001124" y="1371600"/>
            <a:ext cx="142876" cy="5486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spcBef>
          <a:spcPct val="0"/>
        </a:spcBef>
        <a:buNone/>
        <a:defRPr sz="3600" kern="1200" cap="none" spc="-60" baseline="0">
          <a:solidFill>
            <a:schemeClr val="tx2"/>
          </a:solidFill>
          <a:latin typeface="+mj-lt"/>
          <a:ea typeface="+mj-ea"/>
          <a:cs typeface="+mj-cs"/>
        </a:defRPr>
      </a:lvl1pPr>
    </p:titleStyle>
    <p:bodyStyle>
      <a:lvl1pPr marL="0" indent="0" algn="l" defTabSz="914400" rtl="0" eaLnBrk="1" latinLnBrk="0" hangingPunct="1">
        <a:spcBef>
          <a:spcPct val="20000"/>
        </a:spcBef>
        <a:spcAft>
          <a:spcPts val="600"/>
        </a:spcAft>
        <a:buFont typeface="Arial" pitchFamily="34" charset="0"/>
        <a:buNone/>
        <a:defRPr sz="2000" b="1" kern="1200">
          <a:solidFill>
            <a:schemeClr val="tx1"/>
          </a:solidFill>
          <a:latin typeface="+mn-lt"/>
          <a:ea typeface="+mn-ea"/>
          <a:cs typeface="+mn-cs"/>
        </a:defRPr>
      </a:lvl1pPr>
      <a:lvl2pPr marL="457200" indent="-182880" algn="l" defTabSz="914400" rtl="0" eaLnBrk="1" latinLnBrk="0" hangingPunct="1">
        <a:spcBef>
          <a:spcPct val="20000"/>
        </a:spcBef>
        <a:buClr>
          <a:schemeClr val="tx2"/>
        </a:buClr>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Arial" pitchFamily="34" charset="0"/>
        <a:buChar char="•"/>
        <a:defRPr sz="1800" kern="1200" baseline="0">
          <a:solidFill>
            <a:schemeClr val="tx1"/>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05690" y="228600"/>
            <a:ext cx="8104909" cy="4571999"/>
          </a:xfrm>
        </p:spPr>
        <p:txBody>
          <a:bodyPr/>
          <a:lstStyle/>
          <a:p>
            <a:r>
              <a:rPr lang="en-US" sz="5400" dirty="0"/>
              <a:t>Reading a Pie Chart</a:t>
            </a:r>
          </a:p>
        </p:txBody>
      </p:sp>
      <p:sp>
        <p:nvSpPr>
          <p:cNvPr id="3" name="Subtitle 2"/>
          <p:cNvSpPr>
            <a:spLocks noGrp="1"/>
          </p:cNvSpPr>
          <p:nvPr>
            <p:ph type="subTitle" idx="1"/>
          </p:nvPr>
        </p:nvSpPr>
        <p:spPr>
          <a:xfrm>
            <a:off x="457200" y="4343400"/>
            <a:ext cx="8001000" cy="1295400"/>
          </a:xfrm>
        </p:spPr>
        <p:txBody>
          <a:bodyPr>
            <a:normAutofit/>
          </a:bodyPr>
          <a:lstStyle/>
          <a:p>
            <a:r>
              <a:rPr lang="en-US" sz="2400" dirty="0"/>
              <a:t>Experimental psychology </a:t>
            </a:r>
            <a:br>
              <a:rPr lang="en-US" sz="2400" dirty="0"/>
            </a:br>
            <a:r>
              <a:rPr lang="en-US" sz="2400" dirty="0"/>
              <a:t>guided-inquiry learning</a:t>
            </a:r>
          </a:p>
          <a:p>
            <a:endParaRPr lang="en-US" dirty="0"/>
          </a:p>
          <a:p>
            <a:endParaRPr lang="en-US" dirty="0"/>
          </a:p>
        </p:txBody>
      </p:sp>
      <p:sp>
        <p:nvSpPr>
          <p:cNvPr id="4" name="TextBox 3"/>
          <p:cNvSpPr txBox="1"/>
          <p:nvPr/>
        </p:nvSpPr>
        <p:spPr>
          <a:xfrm>
            <a:off x="505691" y="5928293"/>
            <a:ext cx="7543800" cy="461665"/>
          </a:xfrm>
          <a:prstGeom prst="rect">
            <a:avLst/>
          </a:prstGeom>
          <a:noFill/>
        </p:spPr>
        <p:txBody>
          <a:bodyPr wrap="square" rtlCol="0">
            <a:spAutoFit/>
          </a:bodyPr>
          <a:lstStyle/>
          <a:p>
            <a:r>
              <a:rPr lang="en-US" sz="1200"/>
              <a:t>Module: </a:t>
            </a:r>
            <a:r>
              <a:rPr lang="en-US" sz="1200" dirty="0"/>
              <a:t>Reading a Pie Chart</a:t>
            </a:r>
          </a:p>
          <a:p>
            <a:r>
              <a:rPr lang="en-US" sz="1200" dirty="0"/>
              <a:t>©2017, </a:t>
            </a:r>
            <a:r>
              <a:rPr lang="de-DE" sz="1200" dirty="0"/>
              <a:t>Dr. B. Rumain &amp; Dr. A. Geliebter, Touro College &amp; University System</a:t>
            </a:r>
            <a:endParaRPr lang="en-US" sz="1200" dirty="0"/>
          </a:p>
        </p:txBody>
      </p:sp>
    </p:spTree>
    <p:extLst>
      <p:ext uri="{BB962C8B-B14F-4D97-AF65-F5344CB8AC3E}">
        <p14:creationId xmlns:p14="http://schemas.microsoft.com/office/powerpoint/2010/main" val="36172538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077200" cy="4702492"/>
          </a:xfrm>
        </p:spPr>
        <p:txBody>
          <a:bodyPr>
            <a:noAutofit/>
          </a:bodyPr>
          <a:lstStyle/>
          <a:p>
            <a:r>
              <a:rPr lang="en-US" sz="3600" dirty="0"/>
              <a:t>We see charts all the time.  Yet do we really know how to extract the information from them?  </a:t>
            </a:r>
          </a:p>
          <a:p>
            <a:r>
              <a:rPr lang="en-US" sz="3600" dirty="0"/>
              <a:t>This activity gives you practice in reading a pie chart.</a:t>
            </a:r>
          </a:p>
        </p:txBody>
      </p:sp>
      <p:sp>
        <p:nvSpPr>
          <p:cNvPr id="5" name="Title 4"/>
          <p:cNvSpPr>
            <a:spLocks noGrp="1"/>
          </p:cNvSpPr>
          <p:nvPr>
            <p:ph type="title"/>
          </p:nvPr>
        </p:nvSpPr>
        <p:spPr>
          <a:xfrm>
            <a:off x="457200" y="533718"/>
            <a:ext cx="8305800" cy="761682"/>
          </a:xfrm>
        </p:spPr>
        <p:txBody>
          <a:bodyPr>
            <a:normAutofit/>
          </a:bodyPr>
          <a:lstStyle/>
          <a:p>
            <a:r>
              <a:rPr lang="en-US" b="1" dirty="0"/>
              <a:t>MOTIVATION</a:t>
            </a:r>
            <a:endParaRPr lang="en-US" dirty="0"/>
          </a:p>
        </p:txBody>
      </p:sp>
    </p:spTree>
    <p:extLst>
      <p:ext uri="{BB962C8B-B14F-4D97-AF65-F5344CB8AC3E}">
        <p14:creationId xmlns:p14="http://schemas.microsoft.com/office/powerpoint/2010/main" val="15286377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534400" cy="4800600"/>
          </a:xfrm>
        </p:spPr>
        <p:txBody>
          <a:bodyPr>
            <a:noAutofit/>
          </a:bodyPr>
          <a:lstStyle/>
          <a:p>
            <a:pPr marL="457200" indent="-457200">
              <a:buFont typeface="Arial" panose="020B0604020202020204" pitchFamily="34" charset="0"/>
              <a:buChar char="•"/>
            </a:pPr>
            <a:r>
              <a:rPr lang="en-US" sz="3200" dirty="0"/>
              <a:t>You will become proficient in reading a pie chart.</a:t>
            </a:r>
          </a:p>
        </p:txBody>
      </p:sp>
      <p:sp>
        <p:nvSpPr>
          <p:cNvPr id="5" name="Title 4"/>
          <p:cNvSpPr>
            <a:spLocks noGrp="1"/>
          </p:cNvSpPr>
          <p:nvPr>
            <p:ph type="title"/>
          </p:nvPr>
        </p:nvSpPr>
        <p:spPr>
          <a:xfrm>
            <a:off x="457200" y="533400"/>
            <a:ext cx="8305800" cy="761682"/>
          </a:xfrm>
        </p:spPr>
        <p:txBody>
          <a:bodyPr>
            <a:normAutofit/>
          </a:bodyPr>
          <a:lstStyle/>
          <a:p>
            <a:r>
              <a:rPr lang="en-US" b="1" dirty="0"/>
              <a:t>LEARNING OBJECTIVE</a:t>
            </a:r>
            <a:endParaRPr lang="en-US" dirty="0"/>
          </a:p>
        </p:txBody>
      </p:sp>
    </p:spTree>
    <p:extLst>
      <p:ext uri="{BB962C8B-B14F-4D97-AF65-F5344CB8AC3E}">
        <p14:creationId xmlns:p14="http://schemas.microsoft.com/office/powerpoint/2010/main" val="23523599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19100" y="1143000"/>
            <a:ext cx="8001000" cy="4648200"/>
          </a:xfrm>
        </p:spPr>
        <p:txBody>
          <a:bodyPr>
            <a:noAutofit/>
          </a:bodyPr>
          <a:lstStyle/>
          <a:p>
            <a:pPr>
              <a:spcBef>
                <a:spcPts val="0"/>
              </a:spcBef>
            </a:pPr>
            <a:r>
              <a:rPr lang="en-US" sz="3200" dirty="0"/>
              <a:t>Look at the chart below:</a:t>
            </a:r>
          </a:p>
        </p:txBody>
      </p:sp>
      <p:sp>
        <p:nvSpPr>
          <p:cNvPr id="5" name="Title 4"/>
          <p:cNvSpPr>
            <a:spLocks noGrp="1"/>
          </p:cNvSpPr>
          <p:nvPr>
            <p:ph type="title"/>
          </p:nvPr>
        </p:nvSpPr>
        <p:spPr>
          <a:xfrm>
            <a:off x="457200" y="304800"/>
            <a:ext cx="8305800" cy="761682"/>
          </a:xfrm>
        </p:spPr>
        <p:txBody>
          <a:bodyPr>
            <a:normAutofit/>
          </a:bodyPr>
          <a:lstStyle/>
          <a:p>
            <a:pPr>
              <a:spcBef>
                <a:spcPts val="0"/>
              </a:spcBef>
            </a:pPr>
            <a:r>
              <a:rPr lang="en-US" dirty="0"/>
              <a:t>MODEL / ACTIVITY</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2640" y="2133600"/>
            <a:ext cx="6493626" cy="44366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068542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457200" y="228600"/>
            <a:ext cx="8382000" cy="6400800"/>
          </a:xfrm>
        </p:spPr>
        <p:txBody>
          <a:bodyPr>
            <a:normAutofit/>
          </a:bodyPr>
          <a:lstStyle/>
          <a:p>
            <a:r>
              <a:rPr lang="en-US" sz="2400" dirty="0"/>
              <a:t>This chart deals with psychological characteristics of identical twins raised together.  Remember, identical twins have the same DNA so we would expect them to share many characteristics as a result of that.  </a:t>
            </a:r>
          </a:p>
        </p:txBody>
      </p:sp>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2639" y="2172725"/>
            <a:ext cx="6436361" cy="43975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65680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457200" y="228600"/>
            <a:ext cx="8382000" cy="6400800"/>
          </a:xfrm>
        </p:spPr>
        <p:txBody>
          <a:bodyPr>
            <a:normAutofit fontScale="92500" lnSpcReduction="20000"/>
          </a:bodyPr>
          <a:lstStyle/>
          <a:p>
            <a:r>
              <a:rPr lang="en-US" sz="2800" dirty="0"/>
              <a:t>The chart breaks up the characteristics of identical twins into three clusters: </a:t>
            </a:r>
          </a:p>
          <a:p>
            <a:pPr marL="457200" lvl="0" indent="-457200">
              <a:buFont typeface="+mj-lt"/>
              <a:buAutoNum type="arabicPeriod"/>
            </a:pPr>
            <a:r>
              <a:rPr lang="en-US" sz="2800" dirty="0"/>
              <a:t>characteristics due to </a:t>
            </a:r>
            <a:r>
              <a:rPr lang="en-US" sz="2800" dirty="0">
                <a:solidFill>
                  <a:srgbClr val="FF0000"/>
                </a:solidFill>
              </a:rPr>
              <a:t>genetics</a:t>
            </a:r>
            <a:r>
              <a:rPr lang="en-US" sz="2800" dirty="0"/>
              <a:t> (i.e., having the same DNA); </a:t>
            </a:r>
          </a:p>
          <a:p>
            <a:pPr marL="457200" lvl="0" indent="-457200">
              <a:buFont typeface="+mj-lt"/>
              <a:buAutoNum type="arabicPeriod"/>
            </a:pPr>
            <a:r>
              <a:rPr lang="en-US" sz="2800" dirty="0"/>
              <a:t>characteristics due to being raised together in a </a:t>
            </a:r>
            <a:r>
              <a:rPr lang="en-US" sz="2800" dirty="0">
                <a:solidFill>
                  <a:srgbClr val="FF0000"/>
                </a:solidFill>
              </a:rPr>
              <a:t>shared environment </a:t>
            </a:r>
            <a:r>
              <a:rPr lang="en-US" sz="2800" dirty="0"/>
              <a:t>(same environment).  Here we are talking about twins raised in the same home.  So they do many activities together.  They would usually go to the same school, be in the same class, share common friends, go to the library together, have access to the same books and participate in the same cultural activities; </a:t>
            </a:r>
          </a:p>
          <a:p>
            <a:pPr marL="457200" lvl="0" indent="-457200">
              <a:buFont typeface="+mj-lt"/>
              <a:buAutoNum type="arabicPeriod"/>
            </a:pPr>
            <a:r>
              <a:rPr lang="en-US" sz="2800" dirty="0"/>
              <a:t>characteristics due to </a:t>
            </a:r>
            <a:r>
              <a:rPr lang="en-US" sz="2800" dirty="0">
                <a:solidFill>
                  <a:srgbClr val="FF0000"/>
                </a:solidFill>
              </a:rPr>
              <a:t>environmental influences that the twins do not share</a:t>
            </a:r>
            <a:r>
              <a:rPr lang="en-US" sz="2800" dirty="0"/>
              <a:t>.  Occasionally twins will do things separately.  For example, it might be that they do not take all the same classes in school or that they are not friends with exactly the same people.</a:t>
            </a:r>
          </a:p>
          <a:p>
            <a:endParaRPr lang="en-US" dirty="0"/>
          </a:p>
        </p:txBody>
      </p:sp>
    </p:spTree>
    <p:extLst>
      <p:ext uri="{BB962C8B-B14F-4D97-AF65-F5344CB8AC3E}">
        <p14:creationId xmlns:p14="http://schemas.microsoft.com/office/powerpoint/2010/main" val="871916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457200" y="228600"/>
            <a:ext cx="8382000" cy="6400800"/>
          </a:xfrm>
        </p:spPr>
        <p:txBody>
          <a:bodyPr>
            <a:normAutofit/>
          </a:bodyPr>
          <a:lstStyle/>
          <a:p>
            <a:r>
              <a:rPr lang="en-US" sz="2800" dirty="0"/>
              <a:t>The chart below gives a breakdown from a hypothetical study of twins’ psychological characteristics.</a:t>
            </a:r>
          </a:p>
        </p:txBody>
      </p:sp>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2639" y="1704166"/>
            <a:ext cx="7122161" cy="48660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973314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95400"/>
            <a:ext cx="8305800" cy="2829560"/>
          </a:xfrm>
        </p:spPr>
        <p:txBody>
          <a:bodyPr>
            <a:noAutofit/>
          </a:bodyPr>
          <a:lstStyle/>
          <a:p>
            <a:pPr marL="514350" lvl="0" indent="-514350">
              <a:spcAft>
                <a:spcPts val="400"/>
              </a:spcAft>
              <a:buFont typeface="+mj-lt"/>
              <a:buAutoNum type="arabicPeriod"/>
            </a:pPr>
            <a:r>
              <a:rPr lang="en-US" sz="2600" dirty="0"/>
              <a:t>What proportion of twins’ psychological characteristics, according to the chart, is due to genetics/heredity?</a:t>
            </a:r>
          </a:p>
          <a:p>
            <a:pPr marL="514350" lvl="0" indent="-514350">
              <a:spcAft>
                <a:spcPts val="400"/>
              </a:spcAft>
              <a:buFont typeface="+mj-lt"/>
              <a:buAutoNum type="arabicPeriod"/>
            </a:pPr>
            <a:r>
              <a:rPr lang="en-US" sz="2600" dirty="0"/>
              <a:t>What proportion of their psychological characteristics is due to having a shared environment with their twin?</a:t>
            </a:r>
          </a:p>
          <a:p>
            <a:pPr marL="514350" lvl="0" indent="-514350">
              <a:spcAft>
                <a:spcPts val="400"/>
              </a:spcAft>
              <a:buFont typeface="+mj-lt"/>
              <a:buAutoNum type="arabicPeriod"/>
            </a:pPr>
            <a:r>
              <a:rPr lang="en-US" sz="2600" dirty="0"/>
              <a:t>What proportion is due to non-shared aspects of their environment?</a:t>
            </a:r>
          </a:p>
          <a:p>
            <a:pPr marL="514350" lvl="0" indent="-514350">
              <a:spcAft>
                <a:spcPts val="400"/>
              </a:spcAft>
              <a:buFont typeface="+mj-lt"/>
              <a:buAutoNum type="arabicPeriod"/>
            </a:pPr>
            <a:r>
              <a:rPr lang="en-US" sz="2600" dirty="0"/>
              <a:t>True or false:  From the graph, we see that genetics contributes much more strongly to twins’ psychological characteristics than do environmental factors.</a:t>
            </a:r>
          </a:p>
          <a:p>
            <a:pPr marL="971550" lvl="1" indent="-514350">
              <a:spcAft>
                <a:spcPts val="400"/>
              </a:spcAft>
              <a:buAutoNum type="alphaLcPeriod"/>
            </a:pPr>
            <a:endParaRPr lang="en-US" sz="2600" dirty="0"/>
          </a:p>
          <a:p>
            <a:pPr lvl="0">
              <a:spcAft>
                <a:spcPts val="400"/>
              </a:spcAft>
            </a:pPr>
            <a:endParaRPr lang="en-US" sz="2600" dirty="0"/>
          </a:p>
        </p:txBody>
      </p:sp>
      <p:sp>
        <p:nvSpPr>
          <p:cNvPr id="5" name="Title 4"/>
          <p:cNvSpPr>
            <a:spLocks noGrp="1"/>
          </p:cNvSpPr>
          <p:nvPr>
            <p:ph type="title"/>
          </p:nvPr>
        </p:nvSpPr>
        <p:spPr>
          <a:xfrm>
            <a:off x="457200" y="457200"/>
            <a:ext cx="8305800" cy="761682"/>
          </a:xfrm>
        </p:spPr>
        <p:txBody>
          <a:bodyPr>
            <a:normAutofit/>
          </a:bodyPr>
          <a:lstStyle/>
          <a:p>
            <a:r>
              <a:rPr lang="en-US" dirty="0"/>
              <a:t>EXERCISES</a:t>
            </a:r>
          </a:p>
        </p:txBody>
      </p:sp>
    </p:spTree>
    <p:extLst>
      <p:ext uri="{BB962C8B-B14F-4D97-AF65-F5344CB8AC3E}">
        <p14:creationId xmlns:p14="http://schemas.microsoft.com/office/powerpoint/2010/main" val="61526478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ssential">
  <a:themeElements>
    <a:clrScheme name="Essential">
      <a:dk1>
        <a:srgbClr val="000000"/>
      </a:dk1>
      <a:lt1>
        <a:srgbClr val="FFFFFF"/>
      </a:lt1>
      <a:dk2>
        <a:srgbClr val="D1282E"/>
      </a:dk2>
      <a:lt2>
        <a:srgbClr val="C8C8B1"/>
      </a:lt2>
      <a:accent1>
        <a:srgbClr val="7A7A7A"/>
      </a:accent1>
      <a:accent2>
        <a:srgbClr val="F5C201"/>
      </a:accent2>
      <a:accent3>
        <a:srgbClr val="526DB0"/>
      </a:accent3>
      <a:accent4>
        <a:srgbClr val="989AAC"/>
      </a:accent4>
      <a:accent5>
        <a:srgbClr val="DC5924"/>
      </a:accent5>
      <a:accent6>
        <a:srgbClr val="B4B392"/>
      </a:accent6>
      <a:hlink>
        <a:srgbClr val="CC9900"/>
      </a:hlink>
      <a:folHlink>
        <a:srgbClr val="969696"/>
      </a:folHlink>
    </a:clrScheme>
    <a:fontScheme name="Essential">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sential">
      <a:fillStyleLst>
        <a:solidFill>
          <a:schemeClr val="phClr"/>
        </a:solidFill>
        <a:gradFill rotWithShape="1">
          <a:gsLst>
            <a:gs pos="0">
              <a:schemeClr val="phClr">
                <a:tint val="60000"/>
                <a:satMod val="250000"/>
              </a:schemeClr>
            </a:gs>
            <a:gs pos="35000">
              <a:schemeClr val="phClr">
                <a:tint val="47000"/>
                <a:satMod val="275000"/>
              </a:schemeClr>
            </a:gs>
            <a:gs pos="100000">
              <a:schemeClr val="phClr">
                <a:tint val="25000"/>
                <a:satMod val="300000"/>
              </a:schemeClr>
            </a:gs>
          </a:gsLst>
          <a:lin ang="16200000" scaled="1"/>
        </a:gradFill>
        <a:solidFill>
          <a:schemeClr val="phClr">
            <a:satMod val="110000"/>
          </a:schemeClr>
        </a:solidFill>
      </a:fillStyleLst>
      <a:lnStyleLst>
        <a:ln w="12700" cap="flat" cmpd="sng" algn="ctr">
          <a:solidFill>
            <a:schemeClr val="phClr">
              <a:shade val="95000"/>
              <a:satMod val="105000"/>
            </a:schemeClr>
          </a:solidFill>
          <a:prstDash val="solid"/>
        </a:ln>
        <a:ln w="28575" cap="flat" cmpd="sng" algn="ctr">
          <a:solidFill>
            <a:schemeClr val="phClr"/>
          </a:solidFill>
          <a:prstDash val="solid"/>
        </a:ln>
        <a:ln w="41275" cap="flat" cmpd="sng" algn="ctr">
          <a:solidFill>
            <a:schemeClr val="phClr"/>
          </a:solidFill>
          <a:prstDash val="solid"/>
        </a:ln>
      </a:lnStyleLst>
      <a:effectStyleLst>
        <a:effectStyle>
          <a:effectLst/>
        </a:effectStyle>
        <a:effectStyle>
          <a:effectLst>
            <a:outerShdw blurRad="39999" dist="23000" algn="bl" rotWithShape="0">
              <a:srgbClr val="000000">
                <a:alpha val="40000"/>
              </a:srgbClr>
            </a:outerShdw>
          </a:effectLst>
        </a:effectStyle>
        <a:effectStyle>
          <a:effectLst>
            <a:outerShdw blurRad="38100" dist="19050" algn="bl" rotWithShape="0">
              <a:srgbClr val="000000">
                <a:alpha val="60000"/>
              </a:srgbClr>
            </a:outerShdw>
          </a:effectLst>
          <a:scene3d>
            <a:camera prst="orthographicFront">
              <a:rot lat="0" lon="0" rev="0"/>
            </a:camera>
            <a:lightRig rig="balanced" dir="l"/>
          </a:scene3d>
          <a:sp3d prstMaterial="plastic">
            <a:bevelT w="38100" h="31750"/>
          </a:sp3d>
        </a:effectStyle>
      </a:effectStyleLst>
      <a:bgFillStyleLst>
        <a:solidFill>
          <a:schemeClr val="phClr"/>
        </a:solidFill>
        <a:blipFill rotWithShape="1">
          <a:blip xmlns:r="http://schemas.openxmlformats.org/officeDocument/2006/relationships" r:embed="rId1">
            <a:duotone>
              <a:schemeClr val="phClr">
                <a:tint val="96000"/>
              </a:schemeClr>
              <a:schemeClr val="phClr">
                <a:shade val="94000"/>
              </a:schemeClr>
            </a:duotone>
          </a:blip>
          <a:tile tx="0" ty="0" sx="100000" sy="100000" flip="none" algn="tl"/>
        </a:blipFill>
        <a:gradFill rotWithShape="1">
          <a:gsLst>
            <a:gs pos="0">
              <a:schemeClr val="phClr">
                <a:tint val="84000"/>
                <a:satMod val="110000"/>
              </a:schemeClr>
            </a:gs>
            <a:gs pos="44000">
              <a:schemeClr val="phClr">
                <a:tint val="93000"/>
                <a:satMod val="115000"/>
              </a:schemeClr>
            </a:gs>
            <a:gs pos="100000">
              <a:schemeClr val="phClr">
                <a:tint val="100000"/>
                <a:shade val="59000"/>
                <a:satMod val="120000"/>
              </a:schemeClr>
            </a:gs>
          </a:gsLst>
          <a:path path="circle">
            <a:fillToRect l="40000" t="60000" r="60000" b="4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1439</TotalTime>
  <Words>361</Words>
  <Application>Microsoft Office PowerPoint</Application>
  <PresentationFormat>On-screen Show (4:3)</PresentationFormat>
  <Paragraphs>22</Paragraphs>
  <Slides>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Arial</vt:lpstr>
      <vt:lpstr>Arial Black</vt:lpstr>
      <vt:lpstr>Calibri</vt:lpstr>
      <vt:lpstr>Essential</vt:lpstr>
      <vt:lpstr>Reading a Pie Chart</vt:lpstr>
      <vt:lpstr>MOTIVATION</vt:lpstr>
      <vt:lpstr>LEARNING OBJECTIVE</vt:lpstr>
      <vt:lpstr>MODEL / ACTIVITY</vt:lpstr>
      <vt:lpstr>PowerPoint Presentation</vt:lpstr>
      <vt:lpstr>PowerPoint Presentation</vt:lpstr>
      <vt:lpstr>PowerPoint Presentation</vt:lpstr>
      <vt:lpstr>EXERCISES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Student</dc:creator>
  <cp:lastModifiedBy>Admin</cp:lastModifiedBy>
  <cp:revision>179</cp:revision>
  <dcterms:created xsi:type="dcterms:W3CDTF">2012-11-05T21:40:56Z</dcterms:created>
  <dcterms:modified xsi:type="dcterms:W3CDTF">2021-01-04T02:43:55Z</dcterms:modified>
</cp:coreProperties>
</file>