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13"/>
  </p:handoutMasterIdLst>
  <p:sldIdLst>
    <p:sldId id="258" r:id="rId2"/>
    <p:sldId id="302" r:id="rId3"/>
    <p:sldId id="313" r:id="rId4"/>
    <p:sldId id="310" r:id="rId5"/>
    <p:sldId id="327" r:id="rId6"/>
    <p:sldId id="322" r:id="rId7"/>
    <p:sldId id="323" r:id="rId8"/>
    <p:sldId id="326" r:id="rId9"/>
    <p:sldId id="324" r:id="rId10"/>
    <p:sldId id="325" r:id="rId11"/>
    <p:sldId id="312"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933" autoAdjust="0"/>
    <p:restoredTop sz="94660"/>
  </p:normalViewPr>
  <p:slideViewPr>
    <p:cSldViewPr>
      <p:cViewPr varScale="1">
        <p:scale>
          <a:sx n="73" d="100"/>
          <a:sy n="73" d="100"/>
        </p:scale>
        <p:origin x="532"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C77909-CE49-4BE3-8825-F4A887516598}" type="datetimeFigureOut">
              <a:rPr lang="en-US" smtClean="0"/>
              <a:t>1/3/2021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8000">
              <a:schemeClr val="accent2"/>
            </a:gs>
            <a:gs pos="100000">
              <a:schemeClr val="tx2">
                <a:lumMod val="60000"/>
                <a:lumOff val="40000"/>
              </a:schemeClr>
            </a:gs>
            <a:gs pos="100000">
              <a:schemeClr val="accent1">
                <a:tint val="23500"/>
                <a:satMod val="160000"/>
              </a:schemeClr>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endParaRPr lang="en-US" dirty="0"/>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153400" cy="4571999"/>
          </a:xfrm>
        </p:spPr>
        <p:txBody>
          <a:bodyPr/>
          <a:lstStyle/>
          <a:p>
            <a:r>
              <a:rPr lang="en-US" sz="5400" b="1" dirty="0"/>
              <a:t>Student t-tests</a:t>
            </a:r>
            <a:endParaRPr lang="en-US" sz="5400" dirty="0"/>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4" name="TextBox 3"/>
          <p:cNvSpPr txBox="1"/>
          <p:nvPr/>
        </p:nvSpPr>
        <p:spPr>
          <a:xfrm>
            <a:off x="505691" y="5928293"/>
            <a:ext cx="7543800" cy="461665"/>
          </a:xfrm>
          <a:prstGeom prst="rect">
            <a:avLst/>
          </a:prstGeom>
          <a:noFill/>
        </p:spPr>
        <p:txBody>
          <a:bodyPr wrap="square" rtlCol="0">
            <a:spAutoFit/>
          </a:bodyPr>
          <a:lstStyle/>
          <a:p>
            <a:r>
              <a:rPr lang="en-US" sz="1200" dirty="0"/>
              <a:t>Module: Student t-tests</a:t>
            </a:r>
          </a:p>
          <a:p>
            <a:r>
              <a:rPr lang="en-US" sz="1200"/>
              <a:t>©2019, </a:t>
            </a:r>
            <a:r>
              <a:rPr lang="de-DE" sz="1200" dirty="0"/>
              <a:t>Dr. B. Rumain &amp; Dr. A. Geliebter, 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334000"/>
          </a:xfrm>
        </p:spPr>
        <p:txBody>
          <a:bodyPr>
            <a:normAutofit lnSpcReduction="10000"/>
          </a:bodyPr>
          <a:lstStyle/>
          <a:p>
            <a:r>
              <a:rPr lang="en-US" sz="3200" dirty="0"/>
              <a:t>Suppose someone says “I have discovered a technique which affects the age at which children start to speak.” Let’s say, in your country, now children start speaking at 13.0 months. But it is claimed that children exposed to this technique start uttering their first words at 11.0 months. How could you tell if the technique is effective?</a:t>
            </a:r>
          </a:p>
          <a:p>
            <a:r>
              <a:rPr lang="en-US" sz="2200" dirty="0"/>
              <a:t>(Example is from Pagano (2013), </a:t>
            </a:r>
            <a:r>
              <a:rPr lang="en-US" sz="2200" u="sng" dirty="0"/>
              <a:t>Understanding Statistics in the Behavioral Sciences</a:t>
            </a:r>
            <a:r>
              <a:rPr lang="en-US" sz="2200" dirty="0"/>
              <a:t>. However, the development of the example follows a POGIL approach.)</a:t>
            </a:r>
          </a:p>
        </p:txBody>
      </p:sp>
      <p:sp>
        <p:nvSpPr>
          <p:cNvPr id="5" name="Title 4"/>
          <p:cNvSpPr>
            <a:spLocks noGrp="1"/>
          </p:cNvSpPr>
          <p:nvPr>
            <p:ph type="title"/>
          </p:nvPr>
        </p:nvSpPr>
        <p:spPr>
          <a:xfrm>
            <a:off x="457200" y="381000"/>
            <a:ext cx="8305800" cy="761682"/>
          </a:xfrm>
        </p:spPr>
        <p:txBody>
          <a:bodyPr>
            <a:normAutofit/>
          </a:bodyPr>
          <a:lstStyle/>
          <a:p>
            <a:r>
              <a:rPr lang="en-US" b="1" dirty="0"/>
              <a:t>MOTIVATION</a:t>
            </a:r>
            <a:endParaRPr lang="en-US" dirty="0"/>
          </a:p>
        </p:txBody>
      </p:sp>
    </p:spTree>
    <p:extLst>
      <p:ext uri="{BB962C8B-B14F-4D97-AF65-F5344CB8AC3E}">
        <p14:creationId xmlns:p14="http://schemas.microsoft.com/office/powerpoint/2010/main" val="152863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334000"/>
          </a:xfrm>
        </p:spPr>
        <p:txBody>
          <a:bodyPr>
            <a:normAutofit/>
          </a:bodyPr>
          <a:lstStyle/>
          <a:p>
            <a:pPr marL="514350" indent="-514350">
              <a:buFont typeface="Arial" panose="020B0604020202020204" pitchFamily="34" charset="0"/>
              <a:buChar char="•"/>
            </a:pPr>
            <a:r>
              <a:rPr lang="en-US" sz="3200" dirty="0"/>
              <a:t>You will understand the rationale behind the student’s t-test.</a:t>
            </a:r>
          </a:p>
          <a:p>
            <a:pPr marL="514350" indent="-514350">
              <a:buFont typeface="Arial" panose="020B0604020202020204" pitchFamily="34" charset="0"/>
              <a:buChar char="•"/>
            </a:pPr>
            <a:r>
              <a:rPr lang="en-US" sz="3200" dirty="0"/>
              <a:t>You will learn how to use the student’s t-test to answer research questions.</a:t>
            </a:r>
          </a:p>
        </p:txBody>
      </p:sp>
      <p:sp>
        <p:nvSpPr>
          <p:cNvPr id="5" name="Title 4"/>
          <p:cNvSpPr>
            <a:spLocks noGrp="1"/>
          </p:cNvSpPr>
          <p:nvPr>
            <p:ph type="title"/>
          </p:nvPr>
        </p:nvSpPr>
        <p:spPr>
          <a:xfrm>
            <a:off x="457200" y="381000"/>
            <a:ext cx="8305800" cy="761682"/>
          </a:xfrm>
        </p:spPr>
        <p:txBody>
          <a:bodyPr>
            <a:normAutofit/>
          </a:bodyPr>
          <a:lstStyle/>
          <a:p>
            <a:r>
              <a:rPr lang="en-US" b="1" dirty="0"/>
              <a:t>LEARNING OBJECTIVES</a:t>
            </a:r>
            <a:endParaRPr lang="en-US" dirty="0"/>
          </a:p>
        </p:txBody>
      </p:sp>
    </p:spTree>
    <p:extLst>
      <p:ext uri="{BB962C8B-B14F-4D97-AF65-F5344CB8AC3E}">
        <p14:creationId xmlns:p14="http://schemas.microsoft.com/office/powerpoint/2010/main" val="2352359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a:xfrm>
            <a:off x="457200" y="381000"/>
            <a:ext cx="8305800" cy="761682"/>
          </a:xfrm>
        </p:spPr>
        <p:txBody>
          <a:bodyPr>
            <a:normAutofit/>
          </a:bodyPr>
          <a:lstStyle/>
          <a:p>
            <a:r>
              <a:rPr lang="en-US" b="1" dirty="0"/>
              <a:t>INFORMATION / MODEL</a:t>
            </a:r>
            <a:endParaRPr lang="en-US" dirty="0"/>
          </a:p>
        </p:txBody>
      </p:sp>
      <p:sp>
        <p:nvSpPr>
          <p:cNvPr id="4" name="Content Placeholder 2"/>
          <p:cNvSpPr txBox="1">
            <a:spLocks/>
          </p:cNvSpPr>
          <p:nvPr/>
        </p:nvSpPr>
        <p:spPr>
          <a:xfrm>
            <a:off x="451104" y="1371600"/>
            <a:ext cx="8382000" cy="48006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1600" dirty="0"/>
          </a:p>
        </p:txBody>
      </p:sp>
      <p:sp>
        <p:nvSpPr>
          <p:cNvPr id="5" name="Content Placeholder 2"/>
          <p:cNvSpPr>
            <a:spLocks noGrp="1"/>
          </p:cNvSpPr>
          <p:nvPr>
            <p:ph idx="1"/>
          </p:nvPr>
        </p:nvSpPr>
        <p:spPr>
          <a:xfrm>
            <a:off x="457200" y="1295400"/>
            <a:ext cx="8305800" cy="5334000"/>
          </a:xfrm>
        </p:spPr>
        <p:txBody>
          <a:bodyPr>
            <a:normAutofit/>
          </a:bodyPr>
          <a:lstStyle/>
          <a:p>
            <a:r>
              <a:rPr lang="en-US" sz="2800" dirty="0"/>
              <a:t>Break up into teams. Answer the following question: </a:t>
            </a:r>
          </a:p>
          <a:p>
            <a:r>
              <a:rPr lang="en-US" sz="2800" dirty="0"/>
              <a:t>Is the 11.0 months with the new techniques significantly different from the 13.0 months at which time children usually learn to talk?</a:t>
            </a:r>
          </a:p>
          <a:p>
            <a:pPr lvl="0"/>
            <a:r>
              <a:rPr lang="en-US" sz="2800" dirty="0"/>
              <a:t>Hint: To answer the question posed above, you need to compare the 2 means to determine if they differ significantly from each other.  We can see if the difference is significant by calculating the </a:t>
            </a:r>
            <a:r>
              <a:rPr lang="en-US" sz="2800" i="1" dirty="0"/>
              <a:t>t</a:t>
            </a:r>
            <a:r>
              <a:rPr lang="en-US" sz="2800" dirty="0"/>
              <a:t> value.</a:t>
            </a:r>
          </a:p>
          <a:p>
            <a:pPr lvl="0"/>
            <a:endParaRPr lang="en-US" sz="2800" dirty="0"/>
          </a:p>
        </p:txBody>
      </p:sp>
    </p:spTree>
    <p:extLst>
      <p:ext uri="{BB962C8B-B14F-4D97-AF65-F5344CB8AC3E}">
        <p14:creationId xmlns:p14="http://schemas.microsoft.com/office/powerpoint/2010/main" val="112599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1104" y="1371600"/>
            <a:ext cx="8382000" cy="48006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1600" dirty="0"/>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a:xfrm>
                <a:off x="457200" y="914400"/>
                <a:ext cx="8305800" cy="5715000"/>
              </a:xfrm>
            </p:spPr>
            <p:txBody>
              <a:bodyPr>
                <a:normAutofit/>
              </a:bodyPr>
              <a:lstStyle/>
              <a:p>
                <a:pPr lvl="0"/>
                <a:r>
                  <a:rPr lang="en-US" sz="2800" dirty="0"/>
                  <a:t>The commonly accepted population mean is designated by </a:t>
                </a:r>
                <a:r>
                  <a:rPr lang="el-GR" sz="2800" dirty="0"/>
                  <a:t>μ</a:t>
                </a:r>
                <a:r>
                  <a:rPr lang="en-US" sz="2800" dirty="0"/>
                  <a:t>. </a:t>
                </a:r>
              </a:p>
              <a:p>
                <a:pPr lvl="0"/>
                <a:r>
                  <a:rPr lang="en-US" sz="2800" dirty="0"/>
                  <a:t>The sample mean is designated by   </a:t>
                </a:r>
                <a14:m>
                  <m:oMath xmlns:m="http://schemas.openxmlformats.org/officeDocument/2006/math">
                    <m:r>
                      <a:rPr lang="en-US" sz="2800" b="1" i="0" smtClean="0">
                        <a:latin typeface="Cambria Math" panose="02040503050406030204" pitchFamily="18" charset="0"/>
                      </a:rPr>
                      <m:t>.</m:t>
                    </m:r>
                  </m:oMath>
                </a14:m>
                <a:endParaRPr lang="en-US" sz="2800" dirty="0"/>
              </a:p>
              <a:p>
                <a:pPr lvl="0"/>
                <a:r>
                  <a:rPr lang="en-US" sz="2800" dirty="0"/>
                  <a:t>Here, </a:t>
                </a:r>
                <a:r>
                  <a:rPr lang="el-GR" sz="2800" dirty="0"/>
                  <a:t>μ</a:t>
                </a:r>
                <a:r>
                  <a:rPr lang="en-US" sz="2800" dirty="0"/>
                  <a:t>=13 months, the age at which children in the community usually learn to talk.</a:t>
                </a:r>
              </a:p>
              <a:p>
                <a:pPr lvl="0"/>
                <a:r>
                  <a:rPr lang="en-US" sz="2800" dirty="0"/>
                  <a:t>   = 11 months, the age at which children learn to talk using the new technique.</a:t>
                </a:r>
              </a:p>
              <a:p>
                <a:pPr lvl="0"/>
                <a:endParaRPr lang="en-US" sz="2800" dirty="0"/>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xfrm>
                <a:off x="457200" y="914400"/>
                <a:ext cx="8305800" cy="5715000"/>
              </a:xfrm>
              <a:blipFill>
                <a:blip r:embed="rId2"/>
                <a:stretch>
                  <a:fillRect l="-1467" t="-1066" r="-1834"/>
                </a:stretch>
              </a:blipFill>
            </p:spPr>
            <p:txBody>
              <a:bodyPr/>
              <a:lstStyle/>
              <a:p>
                <a:r>
                  <a:rPr lang="en-US">
                    <a:noFill/>
                  </a:rPr>
                  <a:t> </a:t>
                </a:r>
              </a:p>
            </p:txBody>
          </p:sp>
        </mc:Fallback>
      </mc:AlternateContent>
      <p:pic>
        <p:nvPicPr>
          <p:cNvPr id="12" name="Picture 11">
            <a:extLst>
              <a:ext uri="{FF2B5EF4-FFF2-40B4-BE49-F238E27FC236}">
                <a16:creationId xmlns:a16="http://schemas.microsoft.com/office/drawing/2014/main" id="{C5470606-8EBB-40F0-A8E4-00A66DE9F4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1905000"/>
            <a:ext cx="457200" cy="530942"/>
          </a:xfrm>
          <a:prstGeom prst="rect">
            <a:avLst/>
          </a:prstGeom>
        </p:spPr>
      </p:pic>
      <p:pic>
        <p:nvPicPr>
          <p:cNvPr id="14" name="Picture 13">
            <a:extLst>
              <a:ext uri="{FF2B5EF4-FFF2-40B4-BE49-F238E27FC236}">
                <a16:creationId xmlns:a16="http://schemas.microsoft.com/office/drawing/2014/main" id="{07B2DB80-69FE-49DA-9BE2-0121859689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3453809"/>
            <a:ext cx="524934" cy="609600"/>
          </a:xfrm>
          <a:prstGeom prst="rect">
            <a:avLst/>
          </a:prstGeom>
        </p:spPr>
      </p:pic>
    </p:spTree>
    <p:extLst>
      <p:ext uri="{BB962C8B-B14F-4D97-AF65-F5344CB8AC3E}">
        <p14:creationId xmlns:p14="http://schemas.microsoft.com/office/powerpoint/2010/main" val="1177419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1000"/>
                                        <p:tgtEl>
                                          <p:spTgt spid="5">
                                            <p:txEl>
                                              <p:pRg st="3" end="3"/>
                                            </p:txEl>
                                          </p:spTgt>
                                        </p:tgtEl>
                                      </p:cBhvr>
                                    </p:animEffect>
                                    <p:anim calcmode="lin" valueType="num">
                                      <p:cBhvr>
                                        <p:cTn id="3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1104" y="1371600"/>
            <a:ext cx="8382000" cy="48006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1600" dirty="0"/>
          </a:p>
        </p:txBody>
      </p:sp>
      <p:sp>
        <p:nvSpPr>
          <p:cNvPr id="5" name="Content Placeholder 2"/>
          <p:cNvSpPr>
            <a:spLocks noGrp="1"/>
          </p:cNvSpPr>
          <p:nvPr>
            <p:ph idx="1"/>
          </p:nvPr>
        </p:nvSpPr>
        <p:spPr>
          <a:xfrm>
            <a:off x="457200" y="609600"/>
            <a:ext cx="8077200" cy="6019800"/>
          </a:xfrm>
        </p:spPr>
        <p:txBody>
          <a:bodyPr>
            <a:normAutofit/>
          </a:bodyPr>
          <a:lstStyle/>
          <a:p>
            <a:pPr lvl="0"/>
            <a:r>
              <a:rPr lang="en-US" sz="2800" dirty="0"/>
              <a:t>For an experiment with a single sample, we calculate t as follows</a:t>
            </a:r>
          </a:p>
          <a:p>
            <a:pPr lvl="0"/>
            <a:endParaRPr lang="en-US" sz="2800" dirty="0"/>
          </a:p>
          <a:p>
            <a:pPr lvl="0"/>
            <a:endParaRPr lang="en-US" sz="2800" dirty="0"/>
          </a:p>
          <a:p>
            <a:pPr lvl="0"/>
            <a:r>
              <a:rPr lang="en-US" sz="2800" dirty="0"/>
              <a:t>where	    is the sample mean, </a:t>
            </a:r>
            <a:br>
              <a:rPr lang="en-US" sz="2800" dirty="0"/>
            </a:br>
            <a:r>
              <a:rPr lang="en-US" sz="2800" dirty="0"/>
              <a:t>		s  is the sample standard deviation, 	and  N  is the sample size = the number </a:t>
            </a:r>
            <a:br>
              <a:rPr lang="en-US" sz="2800" dirty="0"/>
            </a:br>
            <a:r>
              <a:rPr lang="en-US" sz="2800" dirty="0"/>
              <a:t>	of participants contained in the sample.</a:t>
            </a:r>
          </a:p>
          <a:p>
            <a:r>
              <a:rPr lang="en-US" sz="2800" dirty="0"/>
              <a:t>Here, let’s say s=3.34 and N=15, then</a:t>
            </a:r>
          </a:p>
          <a:p>
            <a:pPr algn="ctr"/>
            <a:r>
              <a:rPr lang="en-US" sz="2800" dirty="0"/>
              <a:t>                 = -2.32</a:t>
            </a:r>
          </a:p>
          <a:p>
            <a:pPr lvl="0"/>
            <a:endParaRPr lang="en-US" sz="2800" dirty="0"/>
          </a:p>
        </p:txBody>
      </p:sp>
      <p:pic>
        <p:nvPicPr>
          <p:cNvPr id="6" name="Picture 5">
            <a:extLst>
              <a:ext uri="{FF2B5EF4-FFF2-40B4-BE49-F238E27FC236}">
                <a16:creationId xmlns:a16="http://schemas.microsoft.com/office/drawing/2014/main" id="{C2DD81F5-4129-4973-8005-4A59B415B5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2743200"/>
            <a:ext cx="533400" cy="619432"/>
          </a:xfrm>
          <a:prstGeom prst="rect">
            <a:avLst/>
          </a:prstGeom>
        </p:spPr>
      </p:pic>
      <p:pic>
        <p:nvPicPr>
          <p:cNvPr id="3" name="Picture 2">
            <a:extLst>
              <a:ext uri="{FF2B5EF4-FFF2-40B4-BE49-F238E27FC236}">
                <a16:creationId xmlns:a16="http://schemas.microsoft.com/office/drawing/2014/main" id="{63440772-1675-40F5-8B40-261A85E3E7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1588207"/>
            <a:ext cx="1752600" cy="1281994"/>
          </a:xfrm>
          <a:prstGeom prst="rect">
            <a:avLst/>
          </a:prstGeom>
        </p:spPr>
      </p:pic>
      <p:pic>
        <p:nvPicPr>
          <p:cNvPr id="8" name="Picture 7">
            <a:extLst>
              <a:ext uri="{FF2B5EF4-FFF2-40B4-BE49-F238E27FC236}">
                <a16:creationId xmlns:a16="http://schemas.microsoft.com/office/drawing/2014/main" id="{6F0830E6-F779-45B1-8299-8D60668185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2200" y="5132952"/>
            <a:ext cx="2209800" cy="799023"/>
          </a:xfrm>
          <a:prstGeom prst="rect">
            <a:avLst/>
          </a:prstGeom>
        </p:spPr>
      </p:pic>
    </p:spTree>
    <p:extLst>
      <p:ext uri="{BB962C8B-B14F-4D97-AF65-F5344CB8AC3E}">
        <p14:creationId xmlns:p14="http://schemas.microsoft.com/office/powerpoint/2010/main" val="49159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1000"/>
                                        <p:tgtEl>
                                          <p:spTgt spid="5">
                                            <p:txEl>
                                              <p:pRg st="5" end="5"/>
                                            </p:txEl>
                                          </p:spTgt>
                                        </p:tgtEl>
                                      </p:cBhvr>
                                    </p:animEffect>
                                    <p:anim calcmode="lin" valueType="num">
                                      <p:cBhvr>
                                        <p:cTn id="3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1104" y="1371600"/>
            <a:ext cx="8382000" cy="48006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1600" dirty="0"/>
          </a:p>
        </p:txBody>
      </p:sp>
      <p:sp>
        <p:nvSpPr>
          <p:cNvPr id="5" name="Content Placeholder 2"/>
          <p:cNvSpPr>
            <a:spLocks noGrp="1"/>
          </p:cNvSpPr>
          <p:nvPr>
            <p:ph idx="1"/>
          </p:nvPr>
        </p:nvSpPr>
        <p:spPr>
          <a:xfrm>
            <a:off x="457200" y="609600"/>
            <a:ext cx="8077200" cy="6019800"/>
          </a:xfrm>
        </p:spPr>
        <p:txBody>
          <a:bodyPr>
            <a:normAutofit/>
          </a:bodyPr>
          <a:lstStyle/>
          <a:p>
            <a:pPr lvl="0"/>
            <a:r>
              <a:rPr lang="en-US" sz="2800" dirty="0"/>
              <a:t>We now need to evaluate the t and see whether the probability of obtaining this t is likely due to chance or not. To do so, we need to consult the table in the next slide.</a:t>
            </a:r>
          </a:p>
          <a:p>
            <a:pPr lvl="0"/>
            <a:r>
              <a:rPr lang="en-US" sz="2800" dirty="0"/>
              <a:t>The table gives us the probability of obtaining a result as extreme or more extreme than the one we obtained. To use it, though, we need to know what are the </a:t>
            </a:r>
            <a:r>
              <a:rPr lang="en-US" sz="2800" u="sng" dirty="0">
                <a:solidFill>
                  <a:srgbClr val="FF0000"/>
                </a:solidFill>
              </a:rPr>
              <a:t>degrees of freedom</a:t>
            </a:r>
            <a:r>
              <a:rPr lang="en-US" sz="2800" dirty="0"/>
              <a:t>, </a:t>
            </a:r>
            <a:r>
              <a:rPr lang="en-US" sz="2800" u="sng" dirty="0" err="1">
                <a:solidFill>
                  <a:srgbClr val="FF0000"/>
                </a:solidFill>
              </a:rPr>
              <a:t>df</a:t>
            </a:r>
            <a:r>
              <a:rPr lang="en-US" sz="2800" dirty="0"/>
              <a:t>, for our sample. By definition,</a:t>
            </a:r>
          </a:p>
          <a:p>
            <a:pPr lvl="0" algn="ctr"/>
            <a:r>
              <a:rPr lang="en-US" sz="2800" dirty="0" err="1"/>
              <a:t>df</a:t>
            </a:r>
            <a:r>
              <a:rPr lang="en-US" sz="2800" dirty="0"/>
              <a:t> = N-1</a:t>
            </a:r>
          </a:p>
          <a:p>
            <a:pPr lvl="0"/>
            <a:r>
              <a:rPr lang="en-US" sz="2800" dirty="0"/>
              <a:t>So here, </a:t>
            </a:r>
          </a:p>
          <a:p>
            <a:pPr lvl="0" algn="ctr"/>
            <a:r>
              <a:rPr lang="en-US" sz="2800" dirty="0" err="1"/>
              <a:t>df</a:t>
            </a:r>
            <a:r>
              <a:rPr lang="en-US" sz="2800" dirty="0"/>
              <a:t> = 15-1 = 14</a:t>
            </a:r>
          </a:p>
        </p:txBody>
      </p:sp>
    </p:spTree>
    <p:extLst>
      <p:ext uri="{BB962C8B-B14F-4D97-AF65-F5344CB8AC3E}">
        <p14:creationId xmlns:p14="http://schemas.microsoft.com/office/powerpoint/2010/main" val="270667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1000"/>
                                        <p:tgtEl>
                                          <p:spTgt spid="5">
                                            <p:txEl>
                                              <p:pRg st="3" end="3"/>
                                            </p:txEl>
                                          </p:spTgt>
                                        </p:tgtEl>
                                      </p:cBhvr>
                                    </p:animEffect>
                                    <p:anim calcmode="lin" valueType="num">
                                      <p:cBhvr>
                                        <p:cTn id="3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Effect transition="in" filter="fade">
                                      <p:cBhvr>
                                        <p:cTn id="42" dur="1000"/>
                                        <p:tgtEl>
                                          <p:spTgt spid="5">
                                            <p:txEl>
                                              <p:pRg st="4" end="4"/>
                                            </p:txEl>
                                          </p:spTgt>
                                        </p:tgtEl>
                                      </p:cBhvr>
                                    </p:animEffect>
                                    <p:anim calcmode="lin" valueType="num">
                                      <p:cBhvr>
                                        <p:cTn id="4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1104" y="1371600"/>
            <a:ext cx="8382000" cy="48006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1600"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4086597287"/>
              </p:ext>
            </p:extLst>
          </p:nvPr>
        </p:nvGraphicFramePr>
        <p:xfrm>
          <a:off x="445008" y="825936"/>
          <a:ext cx="8235696" cy="6032064"/>
        </p:xfrm>
        <a:graphic>
          <a:graphicData uri="http://schemas.openxmlformats.org/drawingml/2006/table">
            <a:tbl>
              <a:tblPr>
                <a:tableStyleId>{284E427A-3D55-4303-BF80-6455036E1DE7}</a:tableStyleId>
              </a:tblPr>
              <a:tblGrid>
                <a:gridCol w="1029462">
                  <a:extLst>
                    <a:ext uri="{9D8B030D-6E8A-4147-A177-3AD203B41FA5}">
                      <a16:colId xmlns:a16="http://schemas.microsoft.com/office/drawing/2014/main" val="20000"/>
                    </a:ext>
                  </a:extLst>
                </a:gridCol>
                <a:gridCol w="1029462">
                  <a:extLst>
                    <a:ext uri="{9D8B030D-6E8A-4147-A177-3AD203B41FA5}">
                      <a16:colId xmlns:a16="http://schemas.microsoft.com/office/drawing/2014/main" val="20001"/>
                    </a:ext>
                  </a:extLst>
                </a:gridCol>
                <a:gridCol w="1029462">
                  <a:extLst>
                    <a:ext uri="{9D8B030D-6E8A-4147-A177-3AD203B41FA5}">
                      <a16:colId xmlns:a16="http://schemas.microsoft.com/office/drawing/2014/main" val="20002"/>
                    </a:ext>
                  </a:extLst>
                </a:gridCol>
                <a:gridCol w="1029462">
                  <a:extLst>
                    <a:ext uri="{9D8B030D-6E8A-4147-A177-3AD203B41FA5}">
                      <a16:colId xmlns:a16="http://schemas.microsoft.com/office/drawing/2014/main" val="20003"/>
                    </a:ext>
                  </a:extLst>
                </a:gridCol>
                <a:gridCol w="1029462">
                  <a:extLst>
                    <a:ext uri="{9D8B030D-6E8A-4147-A177-3AD203B41FA5}">
                      <a16:colId xmlns:a16="http://schemas.microsoft.com/office/drawing/2014/main" val="20004"/>
                    </a:ext>
                  </a:extLst>
                </a:gridCol>
                <a:gridCol w="1029462">
                  <a:extLst>
                    <a:ext uri="{9D8B030D-6E8A-4147-A177-3AD203B41FA5}">
                      <a16:colId xmlns:a16="http://schemas.microsoft.com/office/drawing/2014/main" val="20005"/>
                    </a:ext>
                  </a:extLst>
                </a:gridCol>
                <a:gridCol w="1029462">
                  <a:extLst>
                    <a:ext uri="{9D8B030D-6E8A-4147-A177-3AD203B41FA5}">
                      <a16:colId xmlns:a16="http://schemas.microsoft.com/office/drawing/2014/main" val="20006"/>
                    </a:ext>
                  </a:extLst>
                </a:gridCol>
                <a:gridCol w="1029462">
                  <a:extLst>
                    <a:ext uri="{9D8B030D-6E8A-4147-A177-3AD203B41FA5}">
                      <a16:colId xmlns:a16="http://schemas.microsoft.com/office/drawing/2014/main" val="20007"/>
                    </a:ext>
                  </a:extLst>
                </a:gridCol>
              </a:tblGrid>
              <a:tr h="240864">
                <a:tc>
                  <a:txBody>
                    <a:bodyPr/>
                    <a:lstStyle/>
                    <a:p>
                      <a:pPr algn="ctr"/>
                      <a:r>
                        <a:rPr lang="el-GR" sz="1600" b="1" dirty="0">
                          <a:effectLst/>
                        </a:rPr>
                        <a:t>α (1 </a:t>
                      </a:r>
                      <a:r>
                        <a:rPr lang="en-US" sz="1600" b="1" dirty="0">
                          <a:effectLst/>
                        </a:rPr>
                        <a:t>tail)</a:t>
                      </a:r>
                      <a:endParaRPr lang="en-US" sz="1600" b="1" i="0" dirty="0">
                        <a:solidFill>
                          <a:srgbClr val="333333"/>
                        </a:solidFill>
                        <a:effectLst/>
                        <a:latin typeface="Tahoma"/>
                      </a:endParaRPr>
                    </a:p>
                  </a:txBody>
                  <a:tcPr marL="9830" marR="9830" marT="9830" marB="9830" anchor="ctr"/>
                </a:tc>
                <a:tc>
                  <a:txBody>
                    <a:bodyPr/>
                    <a:lstStyle/>
                    <a:p>
                      <a:pPr algn="ctr"/>
                      <a:r>
                        <a:rPr lang="en-US" sz="1600" b="1">
                          <a:effectLst/>
                        </a:rPr>
                        <a:t>0.05</a:t>
                      </a:r>
                      <a:endParaRPr lang="en-US" sz="1600" b="1" i="0">
                        <a:solidFill>
                          <a:srgbClr val="333333"/>
                        </a:solidFill>
                        <a:effectLst/>
                        <a:latin typeface="Tahoma"/>
                      </a:endParaRPr>
                    </a:p>
                  </a:txBody>
                  <a:tcPr marL="9830" marR="9830" marT="9830" marB="9830" anchor="ctr"/>
                </a:tc>
                <a:tc>
                  <a:txBody>
                    <a:bodyPr/>
                    <a:lstStyle/>
                    <a:p>
                      <a:pPr algn="ctr"/>
                      <a:r>
                        <a:rPr lang="en-US" sz="1600" b="1" dirty="0">
                          <a:effectLst/>
                        </a:rPr>
                        <a:t>0.025</a:t>
                      </a:r>
                      <a:endParaRPr lang="en-US" sz="1600" b="1" i="0" dirty="0">
                        <a:solidFill>
                          <a:srgbClr val="333333"/>
                        </a:solidFill>
                        <a:effectLst/>
                        <a:latin typeface="Tahoma"/>
                      </a:endParaRPr>
                    </a:p>
                  </a:txBody>
                  <a:tcPr marL="9830" marR="9830" marT="9830" marB="9830" anchor="ctr">
                    <a:solidFill>
                      <a:srgbClr val="92D050"/>
                    </a:solidFill>
                  </a:tcPr>
                </a:tc>
                <a:tc>
                  <a:txBody>
                    <a:bodyPr/>
                    <a:lstStyle/>
                    <a:p>
                      <a:pPr algn="ctr"/>
                      <a:r>
                        <a:rPr lang="en-US" sz="1600" b="1">
                          <a:effectLst/>
                        </a:rPr>
                        <a:t>0.01</a:t>
                      </a:r>
                      <a:endParaRPr lang="en-US" sz="1600" b="1" i="0">
                        <a:solidFill>
                          <a:srgbClr val="333333"/>
                        </a:solidFill>
                        <a:effectLst/>
                        <a:latin typeface="Tahoma"/>
                      </a:endParaRPr>
                    </a:p>
                  </a:txBody>
                  <a:tcPr marL="9830" marR="9830" marT="9830" marB="9830" anchor="ctr"/>
                </a:tc>
                <a:tc>
                  <a:txBody>
                    <a:bodyPr/>
                    <a:lstStyle/>
                    <a:p>
                      <a:pPr algn="ctr"/>
                      <a:r>
                        <a:rPr lang="en-US" sz="1600" b="1">
                          <a:effectLst/>
                        </a:rPr>
                        <a:t>0.005</a:t>
                      </a:r>
                      <a:endParaRPr lang="en-US" sz="1600" b="1" i="0">
                        <a:solidFill>
                          <a:srgbClr val="333333"/>
                        </a:solidFill>
                        <a:effectLst/>
                        <a:latin typeface="Tahoma"/>
                      </a:endParaRPr>
                    </a:p>
                  </a:txBody>
                  <a:tcPr marL="9830" marR="9830" marT="9830" marB="9830" anchor="ctr"/>
                </a:tc>
                <a:tc>
                  <a:txBody>
                    <a:bodyPr/>
                    <a:lstStyle/>
                    <a:p>
                      <a:pPr algn="ctr"/>
                      <a:r>
                        <a:rPr lang="en-US" sz="1600" b="1">
                          <a:effectLst/>
                        </a:rPr>
                        <a:t>0.0025</a:t>
                      </a:r>
                      <a:endParaRPr lang="en-US" sz="1600" b="1" i="0">
                        <a:solidFill>
                          <a:srgbClr val="333333"/>
                        </a:solidFill>
                        <a:effectLst/>
                        <a:latin typeface="Tahoma"/>
                      </a:endParaRPr>
                    </a:p>
                  </a:txBody>
                  <a:tcPr marL="9830" marR="9830" marT="9830" marB="9830" anchor="ctr"/>
                </a:tc>
                <a:tc>
                  <a:txBody>
                    <a:bodyPr/>
                    <a:lstStyle/>
                    <a:p>
                      <a:pPr algn="ctr"/>
                      <a:r>
                        <a:rPr lang="en-US" sz="1600" b="1">
                          <a:effectLst/>
                        </a:rPr>
                        <a:t>0.001</a:t>
                      </a:r>
                      <a:endParaRPr lang="en-US" sz="1600" b="1" i="0">
                        <a:solidFill>
                          <a:srgbClr val="333333"/>
                        </a:solidFill>
                        <a:effectLst/>
                        <a:latin typeface="Tahoma"/>
                      </a:endParaRPr>
                    </a:p>
                  </a:txBody>
                  <a:tcPr marL="9830" marR="9830" marT="9830" marB="9830" anchor="ctr"/>
                </a:tc>
                <a:tc>
                  <a:txBody>
                    <a:bodyPr/>
                    <a:lstStyle/>
                    <a:p>
                      <a:pPr algn="ctr"/>
                      <a:r>
                        <a:rPr lang="en-US" sz="1600" b="1">
                          <a:effectLst/>
                        </a:rPr>
                        <a:t>0.0005</a:t>
                      </a:r>
                      <a:endParaRPr lang="en-US" sz="1600" b="1" i="0">
                        <a:solidFill>
                          <a:srgbClr val="333333"/>
                        </a:solidFill>
                        <a:effectLst/>
                        <a:latin typeface="Tahoma"/>
                      </a:endParaRPr>
                    </a:p>
                  </a:txBody>
                  <a:tcPr marL="9830" marR="9830" marT="9830" marB="9830" anchor="ctr"/>
                </a:tc>
                <a:extLst>
                  <a:ext uri="{0D108BD9-81ED-4DB2-BD59-A6C34878D82A}">
                    <a16:rowId xmlns:a16="http://schemas.microsoft.com/office/drawing/2014/main" val="10000"/>
                  </a:ext>
                </a:extLst>
              </a:tr>
              <a:tr h="282164">
                <a:tc>
                  <a:txBody>
                    <a:bodyPr/>
                    <a:lstStyle/>
                    <a:p>
                      <a:pPr algn="ctr"/>
                      <a:r>
                        <a:rPr lang="el-GR" sz="1600" b="1">
                          <a:effectLst/>
                        </a:rPr>
                        <a:t>α (2 </a:t>
                      </a:r>
                      <a:r>
                        <a:rPr lang="en-US" sz="1600" b="1">
                          <a:effectLst/>
                        </a:rPr>
                        <a:t>tail)</a:t>
                      </a:r>
                      <a:endParaRPr lang="en-US" sz="1600" b="1" i="0">
                        <a:solidFill>
                          <a:srgbClr val="333333"/>
                        </a:solidFill>
                        <a:effectLst/>
                        <a:latin typeface="Tahoma"/>
                      </a:endParaRPr>
                    </a:p>
                  </a:txBody>
                  <a:tcPr marL="9830" marR="9830" marT="9830" marB="9830" anchor="ctr"/>
                </a:tc>
                <a:tc>
                  <a:txBody>
                    <a:bodyPr/>
                    <a:lstStyle/>
                    <a:p>
                      <a:pPr algn="ctr"/>
                      <a:r>
                        <a:rPr lang="en-US" sz="1600" b="1" dirty="0">
                          <a:effectLst/>
                        </a:rPr>
                        <a:t>0.1</a:t>
                      </a:r>
                      <a:endParaRPr lang="en-US" sz="1600" b="1" i="0" dirty="0">
                        <a:solidFill>
                          <a:srgbClr val="333333"/>
                        </a:solidFill>
                        <a:effectLst/>
                        <a:latin typeface="Tahoma"/>
                      </a:endParaRPr>
                    </a:p>
                  </a:txBody>
                  <a:tcPr marL="9830" marR="9830" marT="9830" marB="9830" anchor="ctr"/>
                </a:tc>
                <a:tc>
                  <a:txBody>
                    <a:bodyPr/>
                    <a:lstStyle/>
                    <a:p>
                      <a:pPr algn="ctr"/>
                      <a:r>
                        <a:rPr lang="en-US" sz="1600" b="1" dirty="0">
                          <a:effectLst/>
                        </a:rPr>
                        <a:t>0.05</a:t>
                      </a:r>
                      <a:endParaRPr lang="en-US" sz="1600" b="1" i="0" dirty="0">
                        <a:solidFill>
                          <a:srgbClr val="333333"/>
                        </a:solidFill>
                        <a:effectLst/>
                        <a:latin typeface="Tahoma"/>
                      </a:endParaRPr>
                    </a:p>
                  </a:txBody>
                  <a:tcPr marL="9830" marR="9830" marT="9830" marB="9830" anchor="ctr">
                    <a:solidFill>
                      <a:srgbClr val="92D050"/>
                    </a:solidFill>
                  </a:tcPr>
                </a:tc>
                <a:tc>
                  <a:txBody>
                    <a:bodyPr/>
                    <a:lstStyle/>
                    <a:p>
                      <a:pPr algn="ctr"/>
                      <a:r>
                        <a:rPr lang="en-US" sz="1600" b="1">
                          <a:effectLst/>
                        </a:rPr>
                        <a:t>0.02</a:t>
                      </a:r>
                      <a:endParaRPr lang="en-US" sz="1600" b="1" i="0">
                        <a:solidFill>
                          <a:srgbClr val="333333"/>
                        </a:solidFill>
                        <a:effectLst/>
                        <a:latin typeface="Tahoma"/>
                      </a:endParaRPr>
                    </a:p>
                  </a:txBody>
                  <a:tcPr marL="9830" marR="9830" marT="9830" marB="9830" anchor="ctr"/>
                </a:tc>
                <a:tc>
                  <a:txBody>
                    <a:bodyPr/>
                    <a:lstStyle/>
                    <a:p>
                      <a:pPr algn="ctr"/>
                      <a:r>
                        <a:rPr lang="en-US" sz="1600" b="1">
                          <a:effectLst/>
                        </a:rPr>
                        <a:t>0.01</a:t>
                      </a:r>
                      <a:endParaRPr lang="en-US" sz="1600" b="1" i="0">
                        <a:solidFill>
                          <a:srgbClr val="333333"/>
                        </a:solidFill>
                        <a:effectLst/>
                        <a:latin typeface="Tahoma"/>
                      </a:endParaRPr>
                    </a:p>
                  </a:txBody>
                  <a:tcPr marL="9830" marR="9830" marT="9830" marB="9830" anchor="ctr"/>
                </a:tc>
                <a:tc>
                  <a:txBody>
                    <a:bodyPr/>
                    <a:lstStyle/>
                    <a:p>
                      <a:pPr algn="ctr"/>
                      <a:r>
                        <a:rPr lang="en-US" sz="1600" b="1">
                          <a:effectLst/>
                        </a:rPr>
                        <a:t>0.005</a:t>
                      </a:r>
                      <a:endParaRPr lang="en-US" sz="1600" b="1" i="0">
                        <a:solidFill>
                          <a:srgbClr val="333333"/>
                        </a:solidFill>
                        <a:effectLst/>
                        <a:latin typeface="Tahoma"/>
                      </a:endParaRPr>
                    </a:p>
                  </a:txBody>
                  <a:tcPr marL="9830" marR="9830" marT="9830" marB="9830" anchor="ctr"/>
                </a:tc>
                <a:tc>
                  <a:txBody>
                    <a:bodyPr/>
                    <a:lstStyle/>
                    <a:p>
                      <a:pPr algn="ctr"/>
                      <a:r>
                        <a:rPr lang="en-US" sz="1600" b="1">
                          <a:effectLst/>
                        </a:rPr>
                        <a:t>0.002</a:t>
                      </a:r>
                      <a:endParaRPr lang="en-US" sz="1600" b="1" i="0">
                        <a:solidFill>
                          <a:srgbClr val="333333"/>
                        </a:solidFill>
                        <a:effectLst/>
                        <a:latin typeface="Tahoma"/>
                      </a:endParaRPr>
                    </a:p>
                  </a:txBody>
                  <a:tcPr marL="9830" marR="9830" marT="9830" marB="9830" anchor="ctr"/>
                </a:tc>
                <a:tc>
                  <a:txBody>
                    <a:bodyPr/>
                    <a:lstStyle/>
                    <a:p>
                      <a:pPr algn="ctr"/>
                      <a:r>
                        <a:rPr lang="en-US" sz="1600" b="1">
                          <a:effectLst/>
                        </a:rPr>
                        <a:t>0.001</a:t>
                      </a:r>
                      <a:endParaRPr lang="en-US" sz="1600" b="1" i="0">
                        <a:solidFill>
                          <a:srgbClr val="333333"/>
                        </a:solidFill>
                        <a:effectLst/>
                        <a:latin typeface="Tahoma"/>
                      </a:endParaRPr>
                    </a:p>
                  </a:txBody>
                  <a:tcPr marL="9830" marR="9830" marT="9830" marB="9830" anchor="ctr"/>
                </a:tc>
                <a:extLst>
                  <a:ext uri="{0D108BD9-81ED-4DB2-BD59-A6C34878D82A}">
                    <a16:rowId xmlns:a16="http://schemas.microsoft.com/office/drawing/2014/main" val="10001"/>
                  </a:ext>
                </a:extLst>
              </a:tr>
              <a:tr h="274320">
                <a:tc>
                  <a:txBody>
                    <a:bodyPr/>
                    <a:lstStyle/>
                    <a:p>
                      <a:pPr algn="r" fontAlgn="ctr"/>
                      <a:r>
                        <a:rPr lang="en-US" sz="1600" b="1" dirty="0" err="1">
                          <a:effectLst/>
                        </a:rPr>
                        <a:t>df</a:t>
                      </a:r>
                      <a:r>
                        <a:rPr lang="en-US" sz="1600" b="1" dirty="0">
                          <a:effectLst/>
                        </a:rPr>
                        <a:t> 1</a:t>
                      </a:r>
                      <a:endParaRPr lang="en-US" sz="1600" b="1" i="0" dirty="0">
                        <a:solidFill>
                          <a:srgbClr val="666666"/>
                        </a:solidFill>
                        <a:effectLst/>
                        <a:latin typeface="Tahoma"/>
                      </a:endParaRPr>
                    </a:p>
                  </a:txBody>
                  <a:tcPr marL="0" marR="457200" marT="0" marB="0" anchor="ctr"/>
                </a:tc>
                <a:tc>
                  <a:txBody>
                    <a:bodyPr/>
                    <a:lstStyle/>
                    <a:p>
                      <a:pPr fontAlgn="ctr"/>
                      <a:r>
                        <a:rPr lang="en-US" sz="1600" b="1" dirty="0">
                          <a:effectLst/>
                        </a:rPr>
                        <a:t>6.3138</a:t>
                      </a:r>
                      <a:endParaRPr lang="en-US" sz="1600" b="1" i="0" dirty="0">
                        <a:solidFill>
                          <a:srgbClr val="666666"/>
                        </a:solidFill>
                        <a:effectLst/>
                        <a:latin typeface="Tahoma"/>
                      </a:endParaRPr>
                    </a:p>
                  </a:txBody>
                  <a:tcPr marL="0" marT="0" marB="0" anchor="ctr"/>
                </a:tc>
                <a:tc>
                  <a:txBody>
                    <a:bodyPr/>
                    <a:lstStyle/>
                    <a:p>
                      <a:pPr fontAlgn="ctr"/>
                      <a:r>
                        <a:rPr lang="en-US" sz="1600" b="1" dirty="0">
                          <a:effectLst/>
                        </a:rPr>
                        <a:t>12.7065</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a:effectLst/>
                        </a:rPr>
                        <a:t>31.8193</a:t>
                      </a:r>
                      <a:endParaRPr lang="en-US" sz="1600" b="1" i="0">
                        <a:solidFill>
                          <a:srgbClr val="666666"/>
                        </a:solidFill>
                        <a:effectLst/>
                        <a:latin typeface="Tahoma"/>
                      </a:endParaRPr>
                    </a:p>
                  </a:txBody>
                  <a:tcPr marL="0" marT="0" marB="0" anchor="ctr"/>
                </a:tc>
                <a:tc>
                  <a:txBody>
                    <a:bodyPr/>
                    <a:lstStyle/>
                    <a:p>
                      <a:pPr fontAlgn="ctr"/>
                      <a:r>
                        <a:rPr lang="en-US" sz="1600" b="1">
                          <a:effectLst/>
                        </a:rPr>
                        <a:t>63.6551</a:t>
                      </a:r>
                      <a:endParaRPr lang="en-US" sz="1600" b="1" i="0">
                        <a:solidFill>
                          <a:srgbClr val="666666"/>
                        </a:solidFill>
                        <a:effectLst/>
                        <a:latin typeface="Tahoma"/>
                      </a:endParaRPr>
                    </a:p>
                  </a:txBody>
                  <a:tcPr marL="0" marT="0" marB="0" anchor="ctr"/>
                </a:tc>
                <a:tc>
                  <a:txBody>
                    <a:bodyPr/>
                    <a:lstStyle/>
                    <a:p>
                      <a:pPr fontAlgn="ctr"/>
                      <a:r>
                        <a:rPr lang="en-US" sz="1600" b="1">
                          <a:effectLst/>
                        </a:rPr>
                        <a:t>127.3447</a:t>
                      </a:r>
                      <a:endParaRPr lang="en-US" sz="1600" b="1" i="0">
                        <a:solidFill>
                          <a:srgbClr val="666666"/>
                        </a:solidFill>
                        <a:effectLst/>
                        <a:latin typeface="Tahoma"/>
                      </a:endParaRPr>
                    </a:p>
                  </a:txBody>
                  <a:tcPr marL="0" marT="0" marB="0" anchor="ctr"/>
                </a:tc>
                <a:tc>
                  <a:txBody>
                    <a:bodyPr/>
                    <a:lstStyle/>
                    <a:p>
                      <a:pPr fontAlgn="ctr"/>
                      <a:r>
                        <a:rPr lang="en-US" sz="1600" b="1">
                          <a:effectLst/>
                        </a:rPr>
                        <a:t>318.4930</a:t>
                      </a:r>
                      <a:endParaRPr lang="en-US" sz="1600" b="1" i="0">
                        <a:solidFill>
                          <a:srgbClr val="666666"/>
                        </a:solidFill>
                        <a:effectLst/>
                        <a:latin typeface="Tahoma"/>
                      </a:endParaRPr>
                    </a:p>
                  </a:txBody>
                  <a:tcPr marL="0" marT="0" marB="0" anchor="ctr"/>
                </a:tc>
                <a:tc>
                  <a:txBody>
                    <a:bodyPr/>
                    <a:lstStyle/>
                    <a:p>
                      <a:pPr fontAlgn="ctr"/>
                      <a:r>
                        <a:rPr lang="en-US" sz="1600" b="1">
                          <a:effectLst/>
                        </a:rPr>
                        <a:t>636.0450</a:t>
                      </a:r>
                      <a:endParaRPr lang="en-US" sz="1600" b="1" i="0">
                        <a:solidFill>
                          <a:srgbClr val="666666"/>
                        </a:solidFill>
                        <a:effectLst/>
                        <a:latin typeface="Tahoma"/>
                      </a:endParaRPr>
                    </a:p>
                  </a:txBody>
                  <a:tcPr marL="0" marT="0" marB="0" anchor="ctr"/>
                </a:tc>
                <a:extLst>
                  <a:ext uri="{0D108BD9-81ED-4DB2-BD59-A6C34878D82A}">
                    <a16:rowId xmlns:a16="http://schemas.microsoft.com/office/drawing/2014/main" val="10002"/>
                  </a:ext>
                </a:extLst>
              </a:tr>
              <a:tr h="274320">
                <a:tc>
                  <a:txBody>
                    <a:bodyPr/>
                    <a:lstStyle/>
                    <a:p>
                      <a:pPr algn="r" fontAlgn="ctr"/>
                      <a:r>
                        <a:rPr lang="en-US" sz="1600" b="1" dirty="0">
                          <a:effectLst/>
                        </a:rPr>
                        <a:t>2</a:t>
                      </a:r>
                      <a:endParaRPr lang="en-US" sz="1600" b="1" i="0" dirty="0">
                        <a:solidFill>
                          <a:srgbClr val="666666"/>
                        </a:solidFill>
                        <a:effectLst/>
                        <a:latin typeface="Tahoma"/>
                      </a:endParaRPr>
                    </a:p>
                  </a:txBody>
                  <a:tcPr marL="0" marR="457200" marT="0" marB="0" anchor="ctr"/>
                </a:tc>
                <a:tc>
                  <a:txBody>
                    <a:bodyPr/>
                    <a:lstStyle/>
                    <a:p>
                      <a:pPr fontAlgn="ctr"/>
                      <a:r>
                        <a:rPr lang="en-US" sz="1600" b="1" dirty="0">
                          <a:effectLst/>
                        </a:rPr>
                        <a:t>2.9200</a:t>
                      </a:r>
                      <a:endParaRPr lang="en-US" sz="1600" b="1" i="0" dirty="0">
                        <a:solidFill>
                          <a:srgbClr val="666666"/>
                        </a:solidFill>
                        <a:effectLst/>
                        <a:latin typeface="Tahoma"/>
                      </a:endParaRPr>
                    </a:p>
                  </a:txBody>
                  <a:tcPr marL="0" marT="0" marB="0" anchor="ctr"/>
                </a:tc>
                <a:tc>
                  <a:txBody>
                    <a:bodyPr/>
                    <a:lstStyle/>
                    <a:p>
                      <a:pPr fontAlgn="ctr"/>
                      <a:r>
                        <a:rPr lang="en-US" sz="1600" b="1" dirty="0">
                          <a:effectLst/>
                        </a:rPr>
                        <a:t>4.3026</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a:effectLst/>
                        </a:rPr>
                        <a:t>6.9646</a:t>
                      </a:r>
                      <a:endParaRPr lang="en-US" sz="1600" b="1" i="0">
                        <a:solidFill>
                          <a:srgbClr val="666666"/>
                        </a:solidFill>
                        <a:effectLst/>
                        <a:latin typeface="Tahoma"/>
                      </a:endParaRPr>
                    </a:p>
                  </a:txBody>
                  <a:tcPr marL="0" marT="0" marB="0" anchor="ctr"/>
                </a:tc>
                <a:tc>
                  <a:txBody>
                    <a:bodyPr/>
                    <a:lstStyle/>
                    <a:p>
                      <a:pPr fontAlgn="ctr"/>
                      <a:r>
                        <a:rPr lang="en-US" sz="1600" b="1" dirty="0">
                          <a:effectLst/>
                        </a:rPr>
                        <a:t>9.9247</a:t>
                      </a:r>
                      <a:endParaRPr lang="en-US" sz="1600" b="1" i="0" dirty="0">
                        <a:solidFill>
                          <a:srgbClr val="666666"/>
                        </a:solidFill>
                        <a:effectLst/>
                        <a:latin typeface="Tahoma"/>
                      </a:endParaRPr>
                    </a:p>
                  </a:txBody>
                  <a:tcPr marL="0" marT="0" marB="0" anchor="ctr"/>
                </a:tc>
                <a:tc>
                  <a:txBody>
                    <a:bodyPr/>
                    <a:lstStyle/>
                    <a:p>
                      <a:pPr fontAlgn="ctr"/>
                      <a:r>
                        <a:rPr lang="en-US" sz="1600" b="1" dirty="0">
                          <a:effectLst/>
                        </a:rPr>
                        <a:t>14.0887</a:t>
                      </a:r>
                      <a:endParaRPr lang="en-US" sz="1600" b="1" i="0" dirty="0">
                        <a:solidFill>
                          <a:srgbClr val="666666"/>
                        </a:solidFill>
                        <a:effectLst/>
                        <a:latin typeface="Tahoma"/>
                      </a:endParaRPr>
                    </a:p>
                  </a:txBody>
                  <a:tcPr marL="0" marT="0" marB="0" anchor="ctr"/>
                </a:tc>
                <a:tc>
                  <a:txBody>
                    <a:bodyPr/>
                    <a:lstStyle/>
                    <a:p>
                      <a:pPr fontAlgn="ctr"/>
                      <a:r>
                        <a:rPr lang="en-US" sz="1600" b="1">
                          <a:effectLst/>
                        </a:rPr>
                        <a:t>22.3276</a:t>
                      </a:r>
                      <a:endParaRPr lang="en-US" sz="1600" b="1" i="0">
                        <a:solidFill>
                          <a:srgbClr val="666666"/>
                        </a:solidFill>
                        <a:effectLst/>
                        <a:latin typeface="Tahoma"/>
                      </a:endParaRPr>
                    </a:p>
                  </a:txBody>
                  <a:tcPr marL="0" marT="0" marB="0" anchor="ctr"/>
                </a:tc>
                <a:tc>
                  <a:txBody>
                    <a:bodyPr/>
                    <a:lstStyle/>
                    <a:p>
                      <a:pPr fontAlgn="ctr"/>
                      <a:r>
                        <a:rPr lang="en-US" sz="1600" b="1">
                          <a:effectLst/>
                        </a:rPr>
                        <a:t>31.5989</a:t>
                      </a:r>
                      <a:endParaRPr lang="en-US" sz="1600" b="1" i="0">
                        <a:solidFill>
                          <a:srgbClr val="666666"/>
                        </a:solidFill>
                        <a:effectLst/>
                        <a:latin typeface="Tahoma"/>
                      </a:endParaRPr>
                    </a:p>
                  </a:txBody>
                  <a:tcPr marL="0" marT="0" marB="0" anchor="ctr"/>
                </a:tc>
                <a:extLst>
                  <a:ext uri="{0D108BD9-81ED-4DB2-BD59-A6C34878D82A}">
                    <a16:rowId xmlns:a16="http://schemas.microsoft.com/office/drawing/2014/main" val="10003"/>
                  </a:ext>
                </a:extLst>
              </a:tr>
              <a:tr h="274320">
                <a:tc>
                  <a:txBody>
                    <a:bodyPr/>
                    <a:lstStyle/>
                    <a:p>
                      <a:pPr algn="r" fontAlgn="ctr"/>
                      <a:r>
                        <a:rPr lang="en-US" sz="1600" b="1" dirty="0">
                          <a:effectLst/>
                        </a:rPr>
                        <a:t>3</a:t>
                      </a:r>
                      <a:endParaRPr lang="en-US" sz="1600" b="1" i="0" dirty="0">
                        <a:solidFill>
                          <a:srgbClr val="666666"/>
                        </a:solidFill>
                        <a:effectLst/>
                        <a:latin typeface="Tahoma"/>
                      </a:endParaRPr>
                    </a:p>
                  </a:txBody>
                  <a:tcPr marL="0" marR="457200" marT="0" marB="0" anchor="ctr"/>
                </a:tc>
                <a:tc>
                  <a:txBody>
                    <a:bodyPr/>
                    <a:lstStyle/>
                    <a:p>
                      <a:pPr fontAlgn="ctr"/>
                      <a:r>
                        <a:rPr lang="en-US" sz="1600" b="1">
                          <a:effectLst/>
                        </a:rPr>
                        <a:t>2.3534</a:t>
                      </a:r>
                      <a:endParaRPr lang="en-US" sz="1600" b="1" i="0">
                        <a:solidFill>
                          <a:srgbClr val="666666"/>
                        </a:solidFill>
                        <a:effectLst/>
                        <a:latin typeface="Tahoma"/>
                      </a:endParaRPr>
                    </a:p>
                  </a:txBody>
                  <a:tcPr marL="0" marT="0" marB="0" anchor="ctr"/>
                </a:tc>
                <a:tc>
                  <a:txBody>
                    <a:bodyPr/>
                    <a:lstStyle/>
                    <a:p>
                      <a:pPr fontAlgn="ctr"/>
                      <a:r>
                        <a:rPr lang="en-US" sz="1600" b="1" dirty="0">
                          <a:effectLst/>
                        </a:rPr>
                        <a:t>3.1824</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a:effectLst/>
                        </a:rPr>
                        <a:t>4.5407</a:t>
                      </a:r>
                      <a:endParaRPr lang="en-US" sz="1600" b="1" i="0">
                        <a:solidFill>
                          <a:srgbClr val="666666"/>
                        </a:solidFill>
                        <a:effectLst/>
                        <a:latin typeface="Tahoma"/>
                      </a:endParaRPr>
                    </a:p>
                  </a:txBody>
                  <a:tcPr marL="0" marT="0" marB="0" anchor="ctr"/>
                </a:tc>
                <a:tc>
                  <a:txBody>
                    <a:bodyPr/>
                    <a:lstStyle/>
                    <a:p>
                      <a:pPr fontAlgn="ctr"/>
                      <a:r>
                        <a:rPr lang="en-US" sz="1600" b="1" dirty="0">
                          <a:effectLst/>
                        </a:rPr>
                        <a:t>5.8408</a:t>
                      </a:r>
                      <a:endParaRPr lang="en-US" sz="1600" b="1" i="0" dirty="0">
                        <a:solidFill>
                          <a:srgbClr val="666666"/>
                        </a:solidFill>
                        <a:effectLst/>
                        <a:latin typeface="Tahoma"/>
                      </a:endParaRPr>
                    </a:p>
                  </a:txBody>
                  <a:tcPr marL="0" marT="0" marB="0" anchor="ctr"/>
                </a:tc>
                <a:tc>
                  <a:txBody>
                    <a:bodyPr/>
                    <a:lstStyle/>
                    <a:p>
                      <a:pPr fontAlgn="ctr"/>
                      <a:r>
                        <a:rPr lang="en-US" sz="1600" b="1" dirty="0">
                          <a:effectLst/>
                        </a:rPr>
                        <a:t>7.4534</a:t>
                      </a:r>
                      <a:endParaRPr lang="en-US" sz="1600" b="1" i="0" dirty="0">
                        <a:solidFill>
                          <a:srgbClr val="666666"/>
                        </a:solidFill>
                        <a:effectLst/>
                        <a:latin typeface="Tahoma"/>
                      </a:endParaRPr>
                    </a:p>
                  </a:txBody>
                  <a:tcPr marL="0" marT="0" marB="0" anchor="ctr"/>
                </a:tc>
                <a:tc>
                  <a:txBody>
                    <a:bodyPr/>
                    <a:lstStyle/>
                    <a:p>
                      <a:pPr fontAlgn="ctr"/>
                      <a:r>
                        <a:rPr lang="en-US" sz="1600" b="1" dirty="0">
                          <a:effectLst/>
                        </a:rPr>
                        <a:t>10.2145</a:t>
                      </a:r>
                      <a:endParaRPr lang="en-US" sz="1600" b="1" i="0" dirty="0">
                        <a:solidFill>
                          <a:srgbClr val="666666"/>
                        </a:solidFill>
                        <a:effectLst/>
                        <a:latin typeface="Tahoma"/>
                      </a:endParaRPr>
                    </a:p>
                  </a:txBody>
                  <a:tcPr marL="0" marT="0" marB="0" anchor="ctr"/>
                </a:tc>
                <a:tc>
                  <a:txBody>
                    <a:bodyPr/>
                    <a:lstStyle/>
                    <a:p>
                      <a:pPr fontAlgn="ctr"/>
                      <a:r>
                        <a:rPr lang="en-US" sz="1600" b="1">
                          <a:effectLst/>
                        </a:rPr>
                        <a:t>12.9242</a:t>
                      </a:r>
                      <a:endParaRPr lang="en-US" sz="1600" b="1" i="0">
                        <a:solidFill>
                          <a:srgbClr val="666666"/>
                        </a:solidFill>
                        <a:effectLst/>
                        <a:latin typeface="Tahoma"/>
                      </a:endParaRPr>
                    </a:p>
                  </a:txBody>
                  <a:tcPr marL="0" marT="0" marB="0" anchor="ctr"/>
                </a:tc>
                <a:extLst>
                  <a:ext uri="{0D108BD9-81ED-4DB2-BD59-A6C34878D82A}">
                    <a16:rowId xmlns:a16="http://schemas.microsoft.com/office/drawing/2014/main" val="10004"/>
                  </a:ext>
                </a:extLst>
              </a:tr>
              <a:tr h="274320">
                <a:tc>
                  <a:txBody>
                    <a:bodyPr/>
                    <a:lstStyle/>
                    <a:p>
                      <a:pPr algn="r" fontAlgn="ctr"/>
                      <a:r>
                        <a:rPr lang="en-US" sz="1600" b="1" dirty="0">
                          <a:effectLst/>
                        </a:rPr>
                        <a:t>4</a:t>
                      </a:r>
                      <a:endParaRPr lang="en-US" sz="1600" b="1" i="0" dirty="0">
                        <a:solidFill>
                          <a:srgbClr val="666666"/>
                        </a:solidFill>
                        <a:effectLst/>
                        <a:latin typeface="Tahoma"/>
                      </a:endParaRPr>
                    </a:p>
                  </a:txBody>
                  <a:tcPr marL="0" marR="457200" marT="0" marB="0" anchor="ctr"/>
                </a:tc>
                <a:tc>
                  <a:txBody>
                    <a:bodyPr/>
                    <a:lstStyle/>
                    <a:p>
                      <a:pPr fontAlgn="ctr"/>
                      <a:r>
                        <a:rPr lang="en-US" sz="1600" b="1">
                          <a:effectLst/>
                        </a:rPr>
                        <a:t>2.1319</a:t>
                      </a:r>
                      <a:endParaRPr lang="en-US" sz="1600" b="1" i="0">
                        <a:solidFill>
                          <a:srgbClr val="666666"/>
                        </a:solidFill>
                        <a:effectLst/>
                        <a:latin typeface="Tahoma"/>
                      </a:endParaRPr>
                    </a:p>
                  </a:txBody>
                  <a:tcPr marL="0" marT="0" marB="0" anchor="ctr"/>
                </a:tc>
                <a:tc>
                  <a:txBody>
                    <a:bodyPr/>
                    <a:lstStyle/>
                    <a:p>
                      <a:pPr fontAlgn="ctr"/>
                      <a:r>
                        <a:rPr lang="en-US" sz="1600" b="1" dirty="0">
                          <a:effectLst/>
                        </a:rPr>
                        <a:t>2.7764</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a:effectLst/>
                        </a:rPr>
                        <a:t>3.7470</a:t>
                      </a:r>
                      <a:endParaRPr lang="en-US" sz="1600" b="1" i="0">
                        <a:solidFill>
                          <a:srgbClr val="666666"/>
                        </a:solidFill>
                        <a:effectLst/>
                        <a:latin typeface="Tahoma"/>
                      </a:endParaRPr>
                    </a:p>
                  </a:txBody>
                  <a:tcPr marL="0" marT="0" marB="0" anchor="ctr"/>
                </a:tc>
                <a:tc>
                  <a:txBody>
                    <a:bodyPr/>
                    <a:lstStyle/>
                    <a:p>
                      <a:pPr fontAlgn="ctr"/>
                      <a:r>
                        <a:rPr lang="en-US" sz="1600" b="1">
                          <a:effectLst/>
                        </a:rPr>
                        <a:t>4.6041</a:t>
                      </a:r>
                      <a:endParaRPr lang="en-US" sz="1600" b="1" i="0">
                        <a:solidFill>
                          <a:srgbClr val="666666"/>
                        </a:solidFill>
                        <a:effectLst/>
                        <a:latin typeface="Tahoma"/>
                      </a:endParaRPr>
                    </a:p>
                  </a:txBody>
                  <a:tcPr marL="0" marT="0" marB="0" anchor="ctr"/>
                </a:tc>
                <a:tc>
                  <a:txBody>
                    <a:bodyPr/>
                    <a:lstStyle/>
                    <a:p>
                      <a:pPr fontAlgn="ctr"/>
                      <a:r>
                        <a:rPr lang="en-US" sz="1600" b="1">
                          <a:effectLst/>
                        </a:rPr>
                        <a:t>5.5976</a:t>
                      </a:r>
                      <a:endParaRPr lang="en-US" sz="1600" b="1" i="0">
                        <a:solidFill>
                          <a:srgbClr val="666666"/>
                        </a:solidFill>
                        <a:effectLst/>
                        <a:latin typeface="Tahoma"/>
                      </a:endParaRPr>
                    </a:p>
                  </a:txBody>
                  <a:tcPr marL="0" marT="0" marB="0" anchor="ctr"/>
                </a:tc>
                <a:tc>
                  <a:txBody>
                    <a:bodyPr/>
                    <a:lstStyle/>
                    <a:p>
                      <a:pPr fontAlgn="ctr"/>
                      <a:r>
                        <a:rPr lang="en-US" sz="1600" b="1" dirty="0">
                          <a:effectLst/>
                        </a:rPr>
                        <a:t>7.1732</a:t>
                      </a:r>
                      <a:endParaRPr lang="en-US" sz="1600" b="1" i="0" dirty="0">
                        <a:solidFill>
                          <a:srgbClr val="666666"/>
                        </a:solidFill>
                        <a:effectLst/>
                        <a:latin typeface="Tahoma"/>
                      </a:endParaRPr>
                    </a:p>
                  </a:txBody>
                  <a:tcPr marL="0" marT="0" marB="0" anchor="ctr"/>
                </a:tc>
                <a:tc>
                  <a:txBody>
                    <a:bodyPr/>
                    <a:lstStyle/>
                    <a:p>
                      <a:pPr fontAlgn="ctr"/>
                      <a:r>
                        <a:rPr lang="en-US" sz="1600" b="1">
                          <a:effectLst/>
                        </a:rPr>
                        <a:t>8.6103</a:t>
                      </a:r>
                      <a:endParaRPr lang="en-US" sz="1600" b="1" i="0">
                        <a:solidFill>
                          <a:srgbClr val="666666"/>
                        </a:solidFill>
                        <a:effectLst/>
                        <a:latin typeface="Tahoma"/>
                      </a:endParaRPr>
                    </a:p>
                  </a:txBody>
                  <a:tcPr marL="0" marT="0" marB="0" anchor="ctr"/>
                </a:tc>
                <a:extLst>
                  <a:ext uri="{0D108BD9-81ED-4DB2-BD59-A6C34878D82A}">
                    <a16:rowId xmlns:a16="http://schemas.microsoft.com/office/drawing/2014/main" val="10005"/>
                  </a:ext>
                </a:extLst>
              </a:tr>
              <a:tr h="274320">
                <a:tc>
                  <a:txBody>
                    <a:bodyPr/>
                    <a:lstStyle/>
                    <a:p>
                      <a:pPr algn="r" fontAlgn="ctr"/>
                      <a:r>
                        <a:rPr lang="en-US" sz="1600" b="1" dirty="0">
                          <a:effectLst/>
                        </a:rPr>
                        <a:t>5</a:t>
                      </a:r>
                      <a:endParaRPr lang="en-US" sz="1600" b="1" i="0" dirty="0">
                        <a:solidFill>
                          <a:srgbClr val="666666"/>
                        </a:solidFill>
                        <a:effectLst/>
                        <a:latin typeface="Tahoma"/>
                      </a:endParaRPr>
                    </a:p>
                  </a:txBody>
                  <a:tcPr marL="0" marR="457200" marT="0" marB="0" anchor="ctr"/>
                </a:tc>
                <a:tc>
                  <a:txBody>
                    <a:bodyPr/>
                    <a:lstStyle/>
                    <a:p>
                      <a:pPr fontAlgn="ctr"/>
                      <a:r>
                        <a:rPr lang="en-US" sz="1600" b="1">
                          <a:effectLst/>
                        </a:rPr>
                        <a:t>2.0150</a:t>
                      </a:r>
                      <a:endParaRPr lang="en-US" sz="1600" b="1" i="0">
                        <a:solidFill>
                          <a:srgbClr val="666666"/>
                        </a:solidFill>
                        <a:effectLst/>
                        <a:latin typeface="Tahoma"/>
                      </a:endParaRPr>
                    </a:p>
                  </a:txBody>
                  <a:tcPr marL="0" marT="0" marB="0" anchor="ctr"/>
                </a:tc>
                <a:tc>
                  <a:txBody>
                    <a:bodyPr/>
                    <a:lstStyle/>
                    <a:p>
                      <a:pPr fontAlgn="ctr"/>
                      <a:r>
                        <a:rPr lang="en-US" sz="1600" b="1" dirty="0">
                          <a:effectLst/>
                        </a:rPr>
                        <a:t>2.5706</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dirty="0">
                          <a:effectLst/>
                        </a:rPr>
                        <a:t>3.3650</a:t>
                      </a:r>
                      <a:endParaRPr lang="en-US" sz="1600" b="1" i="0" dirty="0">
                        <a:solidFill>
                          <a:srgbClr val="666666"/>
                        </a:solidFill>
                        <a:effectLst/>
                        <a:latin typeface="Tahoma"/>
                      </a:endParaRPr>
                    </a:p>
                  </a:txBody>
                  <a:tcPr marL="0" marT="0" marB="0" anchor="ctr"/>
                </a:tc>
                <a:tc>
                  <a:txBody>
                    <a:bodyPr/>
                    <a:lstStyle/>
                    <a:p>
                      <a:pPr fontAlgn="ctr"/>
                      <a:r>
                        <a:rPr lang="en-US" sz="1600" b="1">
                          <a:effectLst/>
                        </a:rPr>
                        <a:t>4.0322</a:t>
                      </a:r>
                      <a:endParaRPr lang="en-US" sz="1600" b="1" i="0">
                        <a:solidFill>
                          <a:srgbClr val="666666"/>
                        </a:solidFill>
                        <a:effectLst/>
                        <a:latin typeface="Tahoma"/>
                      </a:endParaRPr>
                    </a:p>
                  </a:txBody>
                  <a:tcPr marL="0" marT="0" marB="0" anchor="ctr"/>
                </a:tc>
                <a:tc>
                  <a:txBody>
                    <a:bodyPr/>
                    <a:lstStyle/>
                    <a:p>
                      <a:pPr fontAlgn="ctr"/>
                      <a:r>
                        <a:rPr lang="en-US" sz="1600" b="1">
                          <a:effectLst/>
                        </a:rPr>
                        <a:t>4.7734</a:t>
                      </a:r>
                      <a:endParaRPr lang="en-US" sz="1600" b="1" i="0">
                        <a:solidFill>
                          <a:srgbClr val="666666"/>
                        </a:solidFill>
                        <a:effectLst/>
                        <a:latin typeface="Tahoma"/>
                      </a:endParaRPr>
                    </a:p>
                  </a:txBody>
                  <a:tcPr marL="0" marT="0" marB="0" anchor="ctr"/>
                </a:tc>
                <a:tc>
                  <a:txBody>
                    <a:bodyPr/>
                    <a:lstStyle/>
                    <a:p>
                      <a:pPr fontAlgn="ctr"/>
                      <a:r>
                        <a:rPr lang="en-US" sz="1600" b="1">
                          <a:effectLst/>
                        </a:rPr>
                        <a:t>5.8934</a:t>
                      </a:r>
                      <a:endParaRPr lang="en-US" sz="1600" b="1" i="0">
                        <a:solidFill>
                          <a:srgbClr val="666666"/>
                        </a:solidFill>
                        <a:effectLst/>
                        <a:latin typeface="Tahoma"/>
                      </a:endParaRPr>
                    </a:p>
                  </a:txBody>
                  <a:tcPr marL="0" marT="0" marB="0" anchor="ctr"/>
                </a:tc>
                <a:tc>
                  <a:txBody>
                    <a:bodyPr/>
                    <a:lstStyle/>
                    <a:p>
                      <a:pPr fontAlgn="ctr"/>
                      <a:r>
                        <a:rPr lang="en-US" sz="1600" b="1">
                          <a:effectLst/>
                        </a:rPr>
                        <a:t>6.8688</a:t>
                      </a:r>
                      <a:endParaRPr lang="en-US" sz="1600" b="1" i="0">
                        <a:solidFill>
                          <a:srgbClr val="666666"/>
                        </a:solidFill>
                        <a:effectLst/>
                        <a:latin typeface="Tahoma"/>
                      </a:endParaRPr>
                    </a:p>
                  </a:txBody>
                  <a:tcPr marL="0" marT="0" marB="0" anchor="ctr"/>
                </a:tc>
                <a:extLst>
                  <a:ext uri="{0D108BD9-81ED-4DB2-BD59-A6C34878D82A}">
                    <a16:rowId xmlns:a16="http://schemas.microsoft.com/office/drawing/2014/main" val="10006"/>
                  </a:ext>
                </a:extLst>
              </a:tr>
              <a:tr h="274320">
                <a:tc>
                  <a:txBody>
                    <a:bodyPr/>
                    <a:lstStyle/>
                    <a:p>
                      <a:pPr algn="r" fontAlgn="ctr"/>
                      <a:r>
                        <a:rPr lang="en-US" sz="1600" b="1" dirty="0">
                          <a:effectLst/>
                        </a:rPr>
                        <a:t>6</a:t>
                      </a:r>
                      <a:endParaRPr lang="en-US" sz="1600" b="1" i="0" dirty="0">
                        <a:solidFill>
                          <a:srgbClr val="666666"/>
                        </a:solidFill>
                        <a:effectLst/>
                        <a:latin typeface="Tahoma"/>
                      </a:endParaRPr>
                    </a:p>
                  </a:txBody>
                  <a:tcPr marL="0" marR="457200" marT="0" marB="0" anchor="ctr"/>
                </a:tc>
                <a:tc>
                  <a:txBody>
                    <a:bodyPr/>
                    <a:lstStyle/>
                    <a:p>
                      <a:pPr fontAlgn="ctr"/>
                      <a:r>
                        <a:rPr lang="en-US" sz="1600" b="1">
                          <a:effectLst/>
                        </a:rPr>
                        <a:t>1.9432</a:t>
                      </a:r>
                      <a:endParaRPr lang="en-US" sz="1600" b="1" i="0">
                        <a:solidFill>
                          <a:srgbClr val="666666"/>
                        </a:solidFill>
                        <a:effectLst/>
                        <a:latin typeface="Tahoma"/>
                      </a:endParaRPr>
                    </a:p>
                  </a:txBody>
                  <a:tcPr marL="0" marT="0" marB="0" anchor="ctr"/>
                </a:tc>
                <a:tc>
                  <a:txBody>
                    <a:bodyPr/>
                    <a:lstStyle/>
                    <a:p>
                      <a:pPr fontAlgn="ctr"/>
                      <a:r>
                        <a:rPr lang="en-US" sz="1600" b="1" dirty="0">
                          <a:effectLst/>
                        </a:rPr>
                        <a:t>2.4469</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a:effectLst/>
                        </a:rPr>
                        <a:t>3.1426</a:t>
                      </a:r>
                      <a:endParaRPr lang="en-US" sz="1600" b="1" i="0">
                        <a:solidFill>
                          <a:srgbClr val="666666"/>
                        </a:solidFill>
                        <a:effectLst/>
                        <a:latin typeface="Tahoma"/>
                      </a:endParaRPr>
                    </a:p>
                  </a:txBody>
                  <a:tcPr marL="0" marT="0" marB="0" anchor="ctr"/>
                </a:tc>
                <a:tc>
                  <a:txBody>
                    <a:bodyPr/>
                    <a:lstStyle/>
                    <a:p>
                      <a:pPr fontAlgn="ctr"/>
                      <a:r>
                        <a:rPr lang="en-US" sz="1600" b="1" dirty="0">
                          <a:effectLst/>
                        </a:rPr>
                        <a:t>3.7074</a:t>
                      </a:r>
                      <a:endParaRPr lang="en-US" sz="1600" b="1" i="0" dirty="0">
                        <a:solidFill>
                          <a:srgbClr val="666666"/>
                        </a:solidFill>
                        <a:effectLst/>
                        <a:latin typeface="Tahoma"/>
                      </a:endParaRPr>
                    </a:p>
                  </a:txBody>
                  <a:tcPr marL="0" marT="0" marB="0" anchor="ctr"/>
                </a:tc>
                <a:tc>
                  <a:txBody>
                    <a:bodyPr/>
                    <a:lstStyle/>
                    <a:p>
                      <a:pPr fontAlgn="ctr"/>
                      <a:r>
                        <a:rPr lang="en-US" sz="1600" b="1">
                          <a:effectLst/>
                        </a:rPr>
                        <a:t>4.3168</a:t>
                      </a:r>
                      <a:endParaRPr lang="en-US" sz="1600" b="1" i="0">
                        <a:solidFill>
                          <a:srgbClr val="666666"/>
                        </a:solidFill>
                        <a:effectLst/>
                        <a:latin typeface="Tahoma"/>
                      </a:endParaRPr>
                    </a:p>
                  </a:txBody>
                  <a:tcPr marL="0" marT="0" marB="0" anchor="ctr"/>
                </a:tc>
                <a:tc>
                  <a:txBody>
                    <a:bodyPr/>
                    <a:lstStyle/>
                    <a:p>
                      <a:pPr fontAlgn="ctr"/>
                      <a:r>
                        <a:rPr lang="en-US" sz="1600" b="1" dirty="0">
                          <a:effectLst/>
                        </a:rPr>
                        <a:t>5.2076</a:t>
                      </a:r>
                      <a:endParaRPr lang="en-US" sz="1600" b="1" i="0" dirty="0">
                        <a:solidFill>
                          <a:srgbClr val="666666"/>
                        </a:solidFill>
                        <a:effectLst/>
                        <a:latin typeface="Tahoma"/>
                      </a:endParaRPr>
                    </a:p>
                  </a:txBody>
                  <a:tcPr marL="0" marT="0" marB="0" anchor="ctr"/>
                </a:tc>
                <a:tc>
                  <a:txBody>
                    <a:bodyPr/>
                    <a:lstStyle/>
                    <a:p>
                      <a:pPr fontAlgn="ctr"/>
                      <a:r>
                        <a:rPr lang="en-US" sz="1600" b="1" dirty="0">
                          <a:effectLst/>
                        </a:rPr>
                        <a:t>5.9589</a:t>
                      </a:r>
                      <a:endParaRPr lang="en-US" sz="1600" b="1" i="0" dirty="0">
                        <a:solidFill>
                          <a:srgbClr val="666666"/>
                        </a:solidFill>
                        <a:effectLst/>
                        <a:latin typeface="Tahoma"/>
                      </a:endParaRPr>
                    </a:p>
                  </a:txBody>
                  <a:tcPr marL="0" marT="0" marB="0" anchor="ctr"/>
                </a:tc>
                <a:extLst>
                  <a:ext uri="{0D108BD9-81ED-4DB2-BD59-A6C34878D82A}">
                    <a16:rowId xmlns:a16="http://schemas.microsoft.com/office/drawing/2014/main" val="10007"/>
                  </a:ext>
                </a:extLst>
              </a:tr>
              <a:tr h="274320">
                <a:tc>
                  <a:txBody>
                    <a:bodyPr/>
                    <a:lstStyle/>
                    <a:p>
                      <a:pPr algn="r" fontAlgn="ctr"/>
                      <a:r>
                        <a:rPr lang="en-US" sz="1600" b="1" dirty="0">
                          <a:effectLst/>
                        </a:rPr>
                        <a:t>7</a:t>
                      </a:r>
                      <a:endParaRPr lang="en-US" sz="1600" b="1" i="0" dirty="0">
                        <a:solidFill>
                          <a:srgbClr val="666666"/>
                        </a:solidFill>
                        <a:effectLst/>
                        <a:latin typeface="Tahoma"/>
                      </a:endParaRPr>
                    </a:p>
                  </a:txBody>
                  <a:tcPr marL="0" marR="457200" marT="0" marB="0" anchor="ctr"/>
                </a:tc>
                <a:tc>
                  <a:txBody>
                    <a:bodyPr/>
                    <a:lstStyle/>
                    <a:p>
                      <a:pPr fontAlgn="ctr"/>
                      <a:r>
                        <a:rPr lang="en-US" sz="1600" b="1">
                          <a:effectLst/>
                        </a:rPr>
                        <a:t>1.8946</a:t>
                      </a:r>
                      <a:endParaRPr lang="en-US" sz="1600" b="1" i="0">
                        <a:solidFill>
                          <a:srgbClr val="666666"/>
                        </a:solidFill>
                        <a:effectLst/>
                        <a:latin typeface="Tahoma"/>
                      </a:endParaRPr>
                    </a:p>
                  </a:txBody>
                  <a:tcPr marL="0" marT="0" marB="0" anchor="ctr"/>
                </a:tc>
                <a:tc>
                  <a:txBody>
                    <a:bodyPr/>
                    <a:lstStyle/>
                    <a:p>
                      <a:pPr fontAlgn="ctr"/>
                      <a:r>
                        <a:rPr lang="en-US" sz="1600" b="1" dirty="0">
                          <a:effectLst/>
                        </a:rPr>
                        <a:t>2.3646</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a:effectLst/>
                        </a:rPr>
                        <a:t>2.9980</a:t>
                      </a:r>
                      <a:endParaRPr lang="en-US" sz="1600" b="1" i="0">
                        <a:solidFill>
                          <a:srgbClr val="666666"/>
                        </a:solidFill>
                        <a:effectLst/>
                        <a:latin typeface="Tahoma"/>
                      </a:endParaRPr>
                    </a:p>
                  </a:txBody>
                  <a:tcPr marL="0" marT="0" marB="0" anchor="ctr"/>
                </a:tc>
                <a:tc>
                  <a:txBody>
                    <a:bodyPr/>
                    <a:lstStyle/>
                    <a:p>
                      <a:pPr fontAlgn="ctr"/>
                      <a:r>
                        <a:rPr lang="en-US" sz="1600" b="1">
                          <a:effectLst/>
                        </a:rPr>
                        <a:t>3.4995</a:t>
                      </a:r>
                      <a:endParaRPr lang="en-US" sz="1600" b="1" i="0">
                        <a:solidFill>
                          <a:srgbClr val="666666"/>
                        </a:solidFill>
                        <a:effectLst/>
                        <a:latin typeface="Tahoma"/>
                      </a:endParaRPr>
                    </a:p>
                  </a:txBody>
                  <a:tcPr marL="0" marT="0" marB="0" anchor="ctr"/>
                </a:tc>
                <a:tc>
                  <a:txBody>
                    <a:bodyPr/>
                    <a:lstStyle/>
                    <a:p>
                      <a:pPr fontAlgn="ctr"/>
                      <a:r>
                        <a:rPr lang="en-US" sz="1600" b="1">
                          <a:effectLst/>
                        </a:rPr>
                        <a:t>4.0294</a:t>
                      </a:r>
                      <a:endParaRPr lang="en-US" sz="1600" b="1" i="0">
                        <a:solidFill>
                          <a:srgbClr val="666666"/>
                        </a:solidFill>
                        <a:effectLst/>
                        <a:latin typeface="Tahoma"/>
                      </a:endParaRPr>
                    </a:p>
                  </a:txBody>
                  <a:tcPr marL="0" marT="0" marB="0" anchor="ctr"/>
                </a:tc>
                <a:tc>
                  <a:txBody>
                    <a:bodyPr/>
                    <a:lstStyle/>
                    <a:p>
                      <a:pPr fontAlgn="ctr"/>
                      <a:r>
                        <a:rPr lang="en-US" sz="1600" b="1" dirty="0">
                          <a:effectLst/>
                        </a:rPr>
                        <a:t>4.7852</a:t>
                      </a:r>
                      <a:endParaRPr lang="en-US" sz="1600" b="1" i="0" dirty="0">
                        <a:solidFill>
                          <a:srgbClr val="666666"/>
                        </a:solidFill>
                        <a:effectLst/>
                        <a:latin typeface="Tahoma"/>
                      </a:endParaRPr>
                    </a:p>
                  </a:txBody>
                  <a:tcPr marL="0" marT="0" marB="0" anchor="ctr"/>
                </a:tc>
                <a:tc>
                  <a:txBody>
                    <a:bodyPr/>
                    <a:lstStyle/>
                    <a:p>
                      <a:pPr fontAlgn="ctr"/>
                      <a:r>
                        <a:rPr lang="en-US" sz="1600" b="1" dirty="0">
                          <a:effectLst/>
                        </a:rPr>
                        <a:t>5.4079</a:t>
                      </a:r>
                      <a:endParaRPr lang="en-US" sz="1600" b="1" i="0" dirty="0">
                        <a:solidFill>
                          <a:srgbClr val="666666"/>
                        </a:solidFill>
                        <a:effectLst/>
                        <a:latin typeface="Tahoma"/>
                      </a:endParaRPr>
                    </a:p>
                  </a:txBody>
                  <a:tcPr marL="0" marT="0" marB="0" anchor="ctr"/>
                </a:tc>
                <a:extLst>
                  <a:ext uri="{0D108BD9-81ED-4DB2-BD59-A6C34878D82A}">
                    <a16:rowId xmlns:a16="http://schemas.microsoft.com/office/drawing/2014/main" val="10008"/>
                  </a:ext>
                </a:extLst>
              </a:tr>
              <a:tr h="274320">
                <a:tc>
                  <a:txBody>
                    <a:bodyPr/>
                    <a:lstStyle/>
                    <a:p>
                      <a:pPr algn="r" fontAlgn="ctr"/>
                      <a:r>
                        <a:rPr lang="en-US" sz="1600" b="1">
                          <a:effectLst/>
                        </a:rPr>
                        <a:t>8</a:t>
                      </a:r>
                      <a:endParaRPr lang="en-US" sz="1600" b="1" i="0">
                        <a:solidFill>
                          <a:srgbClr val="666666"/>
                        </a:solidFill>
                        <a:effectLst/>
                        <a:latin typeface="Tahoma"/>
                      </a:endParaRPr>
                    </a:p>
                  </a:txBody>
                  <a:tcPr marL="0" marR="457200" marT="0" marB="0" anchor="ctr"/>
                </a:tc>
                <a:tc>
                  <a:txBody>
                    <a:bodyPr/>
                    <a:lstStyle/>
                    <a:p>
                      <a:pPr fontAlgn="ctr"/>
                      <a:r>
                        <a:rPr lang="en-US" sz="1600" b="1">
                          <a:effectLst/>
                        </a:rPr>
                        <a:t>1.8595</a:t>
                      </a:r>
                      <a:endParaRPr lang="en-US" sz="1600" b="1" i="0">
                        <a:solidFill>
                          <a:srgbClr val="666666"/>
                        </a:solidFill>
                        <a:effectLst/>
                        <a:latin typeface="Tahoma"/>
                      </a:endParaRPr>
                    </a:p>
                  </a:txBody>
                  <a:tcPr marL="0" marT="0" marB="0" anchor="ctr"/>
                </a:tc>
                <a:tc>
                  <a:txBody>
                    <a:bodyPr/>
                    <a:lstStyle/>
                    <a:p>
                      <a:pPr fontAlgn="ctr"/>
                      <a:r>
                        <a:rPr lang="en-US" sz="1600" b="1" dirty="0">
                          <a:effectLst/>
                        </a:rPr>
                        <a:t>2.3060</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a:effectLst/>
                        </a:rPr>
                        <a:t>2.8965</a:t>
                      </a:r>
                      <a:endParaRPr lang="en-US" sz="1600" b="1" i="0">
                        <a:solidFill>
                          <a:srgbClr val="666666"/>
                        </a:solidFill>
                        <a:effectLst/>
                        <a:latin typeface="Tahoma"/>
                      </a:endParaRPr>
                    </a:p>
                  </a:txBody>
                  <a:tcPr marL="0" marT="0" marB="0" anchor="ctr"/>
                </a:tc>
                <a:tc>
                  <a:txBody>
                    <a:bodyPr/>
                    <a:lstStyle/>
                    <a:p>
                      <a:pPr fontAlgn="ctr"/>
                      <a:r>
                        <a:rPr lang="en-US" sz="1600" b="1">
                          <a:effectLst/>
                        </a:rPr>
                        <a:t>3.3554</a:t>
                      </a:r>
                      <a:endParaRPr lang="en-US" sz="1600" b="1" i="0">
                        <a:solidFill>
                          <a:srgbClr val="666666"/>
                        </a:solidFill>
                        <a:effectLst/>
                        <a:latin typeface="Tahoma"/>
                      </a:endParaRPr>
                    </a:p>
                  </a:txBody>
                  <a:tcPr marL="0" marT="0" marB="0" anchor="ctr"/>
                </a:tc>
                <a:tc>
                  <a:txBody>
                    <a:bodyPr/>
                    <a:lstStyle/>
                    <a:p>
                      <a:pPr fontAlgn="ctr"/>
                      <a:r>
                        <a:rPr lang="en-US" sz="1600" b="1">
                          <a:effectLst/>
                        </a:rPr>
                        <a:t>3.8325</a:t>
                      </a:r>
                      <a:endParaRPr lang="en-US" sz="1600" b="1" i="0">
                        <a:solidFill>
                          <a:srgbClr val="666666"/>
                        </a:solidFill>
                        <a:effectLst/>
                        <a:latin typeface="Tahoma"/>
                      </a:endParaRPr>
                    </a:p>
                  </a:txBody>
                  <a:tcPr marL="0" marT="0" marB="0" anchor="ctr"/>
                </a:tc>
                <a:tc>
                  <a:txBody>
                    <a:bodyPr/>
                    <a:lstStyle/>
                    <a:p>
                      <a:pPr fontAlgn="ctr"/>
                      <a:r>
                        <a:rPr lang="en-US" sz="1600" b="1">
                          <a:effectLst/>
                        </a:rPr>
                        <a:t>4.5008</a:t>
                      </a:r>
                      <a:endParaRPr lang="en-US" sz="1600" b="1" i="0">
                        <a:solidFill>
                          <a:srgbClr val="666666"/>
                        </a:solidFill>
                        <a:effectLst/>
                        <a:latin typeface="Tahoma"/>
                      </a:endParaRPr>
                    </a:p>
                  </a:txBody>
                  <a:tcPr marL="0" marT="0" marB="0" anchor="ctr"/>
                </a:tc>
                <a:tc>
                  <a:txBody>
                    <a:bodyPr/>
                    <a:lstStyle/>
                    <a:p>
                      <a:pPr fontAlgn="ctr"/>
                      <a:r>
                        <a:rPr lang="en-US" sz="1600" b="1">
                          <a:effectLst/>
                        </a:rPr>
                        <a:t>5.0414</a:t>
                      </a:r>
                      <a:endParaRPr lang="en-US" sz="1600" b="1" i="0">
                        <a:solidFill>
                          <a:srgbClr val="666666"/>
                        </a:solidFill>
                        <a:effectLst/>
                        <a:latin typeface="Tahoma"/>
                      </a:endParaRPr>
                    </a:p>
                  </a:txBody>
                  <a:tcPr marL="0" marT="0" marB="0" anchor="ctr"/>
                </a:tc>
                <a:extLst>
                  <a:ext uri="{0D108BD9-81ED-4DB2-BD59-A6C34878D82A}">
                    <a16:rowId xmlns:a16="http://schemas.microsoft.com/office/drawing/2014/main" val="10009"/>
                  </a:ext>
                </a:extLst>
              </a:tr>
              <a:tr h="274320">
                <a:tc>
                  <a:txBody>
                    <a:bodyPr/>
                    <a:lstStyle/>
                    <a:p>
                      <a:pPr algn="r" fontAlgn="ctr"/>
                      <a:r>
                        <a:rPr lang="en-US" sz="1600" b="1" dirty="0">
                          <a:effectLst/>
                        </a:rPr>
                        <a:t>9</a:t>
                      </a:r>
                      <a:endParaRPr lang="en-US" sz="1600" b="1" i="0" dirty="0">
                        <a:solidFill>
                          <a:srgbClr val="666666"/>
                        </a:solidFill>
                        <a:effectLst/>
                        <a:latin typeface="Tahoma"/>
                      </a:endParaRPr>
                    </a:p>
                  </a:txBody>
                  <a:tcPr marL="0" marR="457200" marT="0" marB="0" anchor="ctr"/>
                </a:tc>
                <a:tc>
                  <a:txBody>
                    <a:bodyPr/>
                    <a:lstStyle/>
                    <a:p>
                      <a:pPr fontAlgn="ctr"/>
                      <a:r>
                        <a:rPr lang="en-US" sz="1600" b="1">
                          <a:effectLst/>
                        </a:rPr>
                        <a:t>1.8331</a:t>
                      </a:r>
                      <a:endParaRPr lang="en-US" sz="1600" b="1" i="0">
                        <a:solidFill>
                          <a:srgbClr val="666666"/>
                        </a:solidFill>
                        <a:effectLst/>
                        <a:latin typeface="Tahoma"/>
                      </a:endParaRPr>
                    </a:p>
                  </a:txBody>
                  <a:tcPr marL="0" marT="0" marB="0" anchor="ctr"/>
                </a:tc>
                <a:tc>
                  <a:txBody>
                    <a:bodyPr/>
                    <a:lstStyle/>
                    <a:p>
                      <a:pPr fontAlgn="ctr"/>
                      <a:r>
                        <a:rPr lang="en-US" sz="1600" b="1">
                          <a:effectLst/>
                        </a:rPr>
                        <a:t>2.2621</a:t>
                      </a:r>
                      <a:endParaRPr lang="en-US" sz="1600" b="1" i="0">
                        <a:solidFill>
                          <a:srgbClr val="666666"/>
                        </a:solidFill>
                        <a:effectLst/>
                        <a:latin typeface="Tahoma"/>
                      </a:endParaRPr>
                    </a:p>
                  </a:txBody>
                  <a:tcPr marL="0" marT="0" marB="0" anchor="ctr">
                    <a:solidFill>
                      <a:srgbClr val="92D050"/>
                    </a:solidFill>
                  </a:tcPr>
                </a:tc>
                <a:tc>
                  <a:txBody>
                    <a:bodyPr/>
                    <a:lstStyle/>
                    <a:p>
                      <a:pPr fontAlgn="ctr"/>
                      <a:r>
                        <a:rPr lang="en-US" sz="1600" b="1">
                          <a:effectLst/>
                        </a:rPr>
                        <a:t>2.8214</a:t>
                      </a:r>
                      <a:endParaRPr lang="en-US" sz="1600" b="1" i="0">
                        <a:solidFill>
                          <a:srgbClr val="666666"/>
                        </a:solidFill>
                        <a:effectLst/>
                        <a:latin typeface="Tahoma"/>
                      </a:endParaRPr>
                    </a:p>
                  </a:txBody>
                  <a:tcPr marL="0" marT="0" marB="0" anchor="ctr"/>
                </a:tc>
                <a:tc>
                  <a:txBody>
                    <a:bodyPr/>
                    <a:lstStyle/>
                    <a:p>
                      <a:pPr fontAlgn="ctr"/>
                      <a:r>
                        <a:rPr lang="en-US" sz="1600" b="1">
                          <a:effectLst/>
                        </a:rPr>
                        <a:t>3.2498</a:t>
                      </a:r>
                      <a:endParaRPr lang="en-US" sz="1600" b="1" i="0">
                        <a:solidFill>
                          <a:srgbClr val="666666"/>
                        </a:solidFill>
                        <a:effectLst/>
                        <a:latin typeface="Tahoma"/>
                      </a:endParaRPr>
                    </a:p>
                  </a:txBody>
                  <a:tcPr marL="0" marT="0" marB="0" anchor="ctr"/>
                </a:tc>
                <a:tc>
                  <a:txBody>
                    <a:bodyPr/>
                    <a:lstStyle/>
                    <a:p>
                      <a:pPr fontAlgn="ctr"/>
                      <a:r>
                        <a:rPr lang="en-US" sz="1600" b="1">
                          <a:effectLst/>
                        </a:rPr>
                        <a:t>3.6896</a:t>
                      </a:r>
                      <a:endParaRPr lang="en-US" sz="1600" b="1" i="0">
                        <a:solidFill>
                          <a:srgbClr val="666666"/>
                        </a:solidFill>
                        <a:effectLst/>
                        <a:latin typeface="Tahoma"/>
                      </a:endParaRPr>
                    </a:p>
                  </a:txBody>
                  <a:tcPr marL="0" marT="0" marB="0" anchor="ctr"/>
                </a:tc>
                <a:tc>
                  <a:txBody>
                    <a:bodyPr/>
                    <a:lstStyle/>
                    <a:p>
                      <a:pPr fontAlgn="ctr"/>
                      <a:r>
                        <a:rPr lang="en-US" sz="1600" b="1">
                          <a:effectLst/>
                        </a:rPr>
                        <a:t>4.2969</a:t>
                      </a:r>
                      <a:endParaRPr lang="en-US" sz="1600" b="1" i="0">
                        <a:solidFill>
                          <a:srgbClr val="666666"/>
                        </a:solidFill>
                        <a:effectLst/>
                        <a:latin typeface="Tahoma"/>
                      </a:endParaRPr>
                    </a:p>
                  </a:txBody>
                  <a:tcPr marL="0" marT="0" marB="0" anchor="ctr"/>
                </a:tc>
                <a:tc>
                  <a:txBody>
                    <a:bodyPr/>
                    <a:lstStyle/>
                    <a:p>
                      <a:pPr fontAlgn="ctr"/>
                      <a:r>
                        <a:rPr lang="en-US" sz="1600" b="1">
                          <a:effectLst/>
                        </a:rPr>
                        <a:t>4.7809</a:t>
                      </a:r>
                      <a:endParaRPr lang="en-US" sz="1600" b="1" i="0">
                        <a:solidFill>
                          <a:srgbClr val="666666"/>
                        </a:solidFill>
                        <a:effectLst/>
                        <a:latin typeface="Tahoma"/>
                      </a:endParaRPr>
                    </a:p>
                  </a:txBody>
                  <a:tcPr marL="0" marT="0" marB="0" anchor="ctr"/>
                </a:tc>
                <a:extLst>
                  <a:ext uri="{0D108BD9-81ED-4DB2-BD59-A6C34878D82A}">
                    <a16:rowId xmlns:a16="http://schemas.microsoft.com/office/drawing/2014/main" val="10010"/>
                  </a:ext>
                </a:extLst>
              </a:tr>
              <a:tr h="274320">
                <a:tc>
                  <a:txBody>
                    <a:bodyPr/>
                    <a:lstStyle/>
                    <a:p>
                      <a:pPr algn="r" fontAlgn="ctr"/>
                      <a:r>
                        <a:rPr lang="en-US" sz="1600" b="1" dirty="0">
                          <a:effectLst/>
                        </a:rPr>
                        <a:t>10</a:t>
                      </a:r>
                      <a:endParaRPr lang="en-US" sz="1600" b="1" i="0" dirty="0">
                        <a:solidFill>
                          <a:srgbClr val="666666"/>
                        </a:solidFill>
                        <a:effectLst/>
                        <a:latin typeface="Tahoma"/>
                      </a:endParaRPr>
                    </a:p>
                  </a:txBody>
                  <a:tcPr marL="0" marR="457200" marT="0" marB="0" anchor="ctr"/>
                </a:tc>
                <a:tc>
                  <a:txBody>
                    <a:bodyPr/>
                    <a:lstStyle/>
                    <a:p>
                      <a:pPr fontAlgn="ctr"/>
                      <a:r>
                        <a:rPr lang="en-US" sz="1600" b="1">
                          <a:effectLst/>
                        </a:rPr>
                        <a:t>1.8124</a:t>
                      </a:r>
                      <a:endParaRPr lang="en-US" sz="1600" b="1" i="0">
                        <a:solidFill>
                          <a:srgbClr val="666666"/>
                        </a:solidFill>
                        <a:effectLst/>
                        <a:latin typeface="Tahoma"/>
                      </a:endParaRPr>
                    </a:p>
                  </a:txBody>
                  <a:tcPr marL="0" marT="0" marB="0" anchor="ctr"/>
                </a:tc>
                <a:tc>
                  <a:txBody>
                    <a:bodyPr/>
                    <a:lstStyle/>
                    <a:p>
                      <a:pPr fontAlgn="ctr"/>
                      <a:r>
                        <a:rPr lang="en-US" sz="1600" b="1">
                          <a:effectLst/>
                        </a:rPr>
                        <a:t>2.2282</a:t>
                      </a:r>
                      <a:endParaRPr lang="en-US" sz="1600" b="1" i="0">
                        <a:solidFill>
                          <a:srgbClr val="666666"/>
                        </a:solidFill>
                        <a:effectLst/>
                        <a:latin typeface="Tahoma"/>
                      </a:endParaRPr>
                    </a:p>
                  </a:txBody>
                  <a:tcPr marL="0" marT="0" marB="0" anchor="ctr">
                    <a:solidFill>
                      <a:srgbClr val="92D050"/>
                    </a:solidFill>
                  </a:tcPr>
                </a:tc>
                <a:tc>
                  <a:txBody>
                    <a:bodyPr/>
                    <a:lstStyle/>
                    <a:p>
                      <a:pPr fontAlgn="ctr"/>
                      <a:r>
                        <a:rPr lang="en-US" sz="1600" b="1">
                          <a:effectLst/>
                        </a:rPr>
                        <a:t>2.7638</a:t>
                      </a:r>
                      <a:endParaRPr lang="en-US" sz="1600" b="1" i="0">
                        <a:solidFill>
                          <a:srgbClr val="666666"/>
                        </a:solidFill>
                        <a:effectLst/>
                        <a:latin typeface="Tahoma"/>
                      </a:endParaRPr>
                    </a:p>
                  </a:txBody>
                  <a:tcPr marL="0" marT="0" marB="0" anchor="ctr"/>
                </a:tc>
                <a:tc>
                  <a:txBody>
                    <a:bodyPr/>
                    <a:lstStyle/>
                    <a:p>
                      <a:pPr fontAlgn="ctr"/>
                      <a:r>
                        <a:rPr lang="en-US" sz="1600" b="1" dirty="0">
                          <a:effectLst/>
                        </a:rPr>
                        <a:t>3.1693</a:t>
                      </a:r>
                      <a:endParaRPr lang="en-US" sz="1600" b="1" i="0" dirty="0">
                        <a:solidFill>
                          <a:srgbClr val="666666"/>
                        </a:solidFill>
                        <a:effectLst/>
                        <a:latin typeface="Tahoma"/>
                      </a:endParaRPr>
                    </a:p>
                  </a:txBody>
                  <a:tcPr marL="0" marT="0" marB="0" anchor="ctr"/>
                </a:tc>
                <a:tc>
                  <a:txBody>
                    <a:bodyPr/>
                    <a:lstStyle/>
                    <a:p>
                      <a:pPr fontAlgn="ctr"/>
                      <a:r>
                        <a:rPr lang="en-US" sz="1600" b="1">
                          <a:effectLst/>
                        </a:rPr>
                        <a:t>3.5814</a:t>
                      </a:r>
                      <a:endParaRPr lang="en-US" sz="1600" b="1" i="0">
                        <a:solidFill>
                          <a:srgbClr val="666666"/>
                        </a:solidFill>
                        <a:effectLst/>
                        <a:latin typeface="Tahoma"/>
                      </a:endParaRPr>
                    </a:p>
                  </a:txBody>
                  <a:tcPr marL="0" marT="0" marB="0" anchor="ctr"/>
                </a:tc>
                <a:tc>
                  <a:txBody>
                    <a:bodyPr/>
                    <a:lstStyle/>
                    <a:p>
                      <a:pPr fontAlgn="ctr"/>
                      <a:r>
                        <a:rPr lang="en-US" sz="1600" b="1">
                          <a:effectLst/>
                        </a:rPr>
                        <a:t>4.1437</a:t>
                      </a:r>
                      <a:endParaRPr lang="en-US" sz="1600" b="1" i="0">
                        <a:solidFill>
                          <a:srgbClr val="666666"/>
                        </a:solidFill>
                        <a:effectLst/>
                        <a:latin typeface="Tahoma"/>
                      </a:endParaRPr>
                    </a:p>
                  </a:txBody>
                  <a:tcPr marL="0" marT="0" marB="0" anchor="ctr"/>
                </a:tc>
                <a:tc>
                  <a:txBody>
                    <a:bodyPr/>
                    <a:lstStyle/>
                    <a:p>
                      <a:pPr fontAlgn="ctr"/>
                      <a:r>
                        <a:rPr lang="en-US" sz="1600" b="1">
                          <a:effectLst/>
                        </a:rPr>
                        <a:t>4.5869</a:t>
                      </a:r>
                      <a:endParaRPr lang="en-US" sz="1600" b="1" i="0">
                        <a:solidFill>
                          <a:srgbClr val="666666"/>
                        </a:solidFill>
                        <a:effectLst/>
                        <a:latin typeface="Tahoma"/>
                      </a:endParaRPr>
                    </a:p>
                  </a:txBody>
                  <a:tcPr marL="0" marT="0" marB="0" anchor="ctr"/>
                </a:tc>
                <a:extLst>
                  <a:ext uri="{0D108BD9-81ED-4DB2-BD59-A6C34878D82A}">
                    <a16:rowId xmlns:a16="http://schemas.microsoft.com/office/drawing/2014/main" val="10011"/>
                  </a:ext>
                </a:extLst>
              </a:tr>
              <a:tr h="274320">
                <a:tc>
                  <a:txBody>
                    <a:bodyPr/>
                    <a:lstStyle/>
                    <a:p>
                      <a:pPr algn="r" fontAlgn="ctr"/>
                      <a:r>
                        <a:rPr lang="en-US" sz="1600" b="1" dirty="0">
                          <a:effectLst/>
                        </a:rPr>
                        <a:t>11</a:t>
                      </a:r>
                      <a:endParaRPr lang="en-US" sz="1600" b="1" i="0" dirty="0">
                        <a:solidFill>
                          <a:srgbClr val="666666"/>
                        </a:solidFill>
                        <a:effectLst/>
                        <a:latin typeface="Tahoma"/>
                      </a:endParaRPr>
                    </a:p>
                  </a:txBody>
                  <a:tcPr marL="0" marR="457200" marT="0" marB="0" anchor="ctr"/>
                </a:tc>
                <a:tc>
                  <a:txBody>
                    <a:bodyPr/>
                    <a:lstStyle/>
                    <a:p>
                      <a:pPr fontAlgn="ctr"/>
                      <a:r>
                        <a:rPr lang="en-US" sz="1600" b="1">
                          <a:effectLst/>
                        </a:rPr>
                        <a:t>1.7959</a:t>
                      </a:r>
                      <a:endParaRPr lang="en-US" sz="1600" b="1" i="0">
                        <a:solidFill>
                          <a:srgbClr val="666666"/>
                        </a:solidFill>
                        <a:effectLst/>
                        <a:latin typeface="Tahoma"/>
                      </a:endParaRPr>
                    </a:p>
                  </a:txBody>
                  <a:tcPr marL="0" marT="0" marB="0" anchor="ctr"/>
                </a:tc>
                <a:tc>
                  <a:txBody>
                    <a:bodyPr/>
                    <a:lstStyle/>
                    <a:p>
                      <a:pPr fontAlgn="ctr"/>
                      <a:r>
                        <a:rPr lang="en-US" sz="1600" b="1">
                          <a:effectLst/>
                        </a:rPr>
                        <a:t>2.2010</a:t>
                      </a:r>
                      <a:endParaRPr lang="en-US" sz="1600" b="1" i="0">
                        <a:solidFill>
                          <a:srgbClr val="666666"/>
                        </a:solidFill>
                        <a:effectLst/>
                        <a:latin typeface="Tahoma"/>
                      </a:endParaRPr>
                    </a:p>
                  </a:txBody>
                  <a:tcPr marL="0" marT="0" marB="0" anchor="ctr">
                    <a:solidFill>
                      <a:srgbClr val="92D050"/>
                    </a:solidFill>
                  </a:tcPr>
                </a:tc>
                <a:tc>
                  <a:txBody>
                    <a:bodyPr/>
                    <a:lstStyle/>
                    <a:p>
                      <a:pPr fontAlgn="ctr"/>
                      <a:r>
                        <a:rPr lang="en-US" sz="1600" b="1">
                          <a:effectLst/>
                        </a:rPr>
                        <a:t>2.7181</a:t>
                      </a:r>
                      <a:endParaRPr lang="en-US" sz="1600" b="1" i="0">
                        <a:solidFill>
                          <a:srgbClr val="666666"/>
                        </a:solidFill>
                        <a:effectLst/>
                        <a:latin typeface="Tahoma"/>
                      </a:endParaRPr>
                    </a:p>
                  </a:txBody>
                  <a:tcPr marL="0" marT="0" marB="0" anchor="ctr"/>
                </a:tc>
                <a:tc>
                  <a:txBody>
                    <a:bodyPr/>
                    <a:lstStyle/>
                    <a:p>
                      <a:pPr fontAlgn="ctr"/>
                      <a:r>
                        <a:rPr lang="en-US" sz="1600" b="1">
                          <a:effectLst/>
                        </a:rPr>
                        <a:t>3.1058</a:t>
                      </a:r>
                      <a:endParaRPr lang="en-US" sz="1600" b="1" i="0">
                        <a:solidFill>
                          <a:srgbClr val="666666"/>
                        </a:solidFill>
                        <a:effectLst/>
                        <a:latin typeface="Tahoma"/>
                      </a:endParaRPr>
                    </a:p>
                  </a:txBody>
                  <a:tcPr marL="0" marT="0" marB="0" anchor="ctr"/>
                </a:tc>
                <a:tc>
                  <a:txBody>
                    <a:bodyPr/>
                    <a:lstStyle/>
                    <a:p>
                      <a:pPr fontAlgn="ctr"/>
                      <a:r>
                        <a:rPr lang="en-US" sz="1600" b="1">
                          <a:effectLst/>
                        </a:rPr>
                        <a:t>3.4966</a:t>
                      </a:r>
                      <a:endParaRPr lang="en-US" sz="1600" b="1" i="0">
                        <a:solidFill>
                          <a:srgbClr val="666666"/>
                        </a:solidFill>
                        <a:effectLst/>
                        <a:latin typeface="Tahoma"/>
                      </a:endParaRPr>
                    </a:p>
                  </a:txBody>
                  <a:tcPr marL="0" marT="0" marB="0" anchor="ctr"/>
                </a:tc>
                <a:tc>
                  <a:txBody>
                    <a:bodyPr/>
                    <a:lstStyle/>
                    <a:p>
                      <a:pPr fontAlgn="ctr"/>
                      <a:r>
                        <a:rPr lang="en-US" sz="1600" b="1">
                          <a:effectLst/>
                        </a:rPr>
                        <a:t>4.0247</a:t>
                      </a:r>
                      <a:endParaRPr lang="en-US" sz="1600" b="1" i="0">
                        <a:solidFill>
                          <a:srgbClr val="666666"/>
                        </a:solidFill>
                        <a:effectLst/>
                        <a:latin typeface="Tahoma"/>
                      </a:endParaRPr>
                    </a:p>
                  </a:txBody>
                  <a:tcPr marL="0" marT="0" marB="0" anchor="ctr"/>
                </a:tc>
                <a:tc>
                  <a:txBody>
                    <a:bodyPr/>
                    <a:lstStyle/>
                    <a:p>
                      <a:pPr fontAlgn="ctr"/>
                      <a:r>
                        <a:rPr lang="en-US" sz="1600" b="1">
                          <a:effectLst/>
                        </a:rPr>
                        <a:t>4.4369</a:t>
                      </a:r>
                      <a:endParaRPr lang="en-US" sz="1600" b="1" i="0">
                        <a:solidFill>
                          <a:srgbClr val="666666"/>
                        </a:solidFill>
                        <a:effectLst/>
                        <a:latin typeface="Tahoma"/>
                      </a:endParaRPr>
                    </a:p>
                  </a:txBody>
                  <a:tcPr marL="0" marT="0" marB="0" anchor="ctr"/>
                </a:tc>
                <a:extLst>
                  <a:ext uri="{0D108BD9-81ED-4DB2-BD59-A6C34878D82A}">
                    <a16:rowId xmlns:a16="http://schemas.microsoft.com/office/drawing/2014/main" val="10012"/>
                  </a:ext>
                </a:extLst>
              </a:tr>
              <a:tr h="274320">
                <a:tc>
                  <a:txBody>
                    <a:bodyPr/>
                    <a:lstStyle/>
                    <a:p>
                      <a:pPr algn="r" fontAlgn="ctr"/>
                      <a:r>
                        <a:rPr lang="en-US" sz="1600" b="1" dirty="0">
                          <a:effectLst/>
                        </a:rPr>
                        <a:t>12</a:t>
                      </a:r>
                      <a:endParaRPr lang="en-US" sz="1600" b="1" i="0" dirty="0">
                        <a:solidFill>
                          <a:srgbClr val="666666"/>
                        </a:solidFill>
                        <a:effectLst/>
                        <a:latin typeface="Tahoma"/>
                      </a:endParaRPr>
                    </a:p>
                  </a:txBody>
                  <a:tcPr marL="0" marR="457200" marT="0" marB="0" anchor="ctr"/>
                </a:tc>
                <a:tc>
                  <a:txBody>
                    <a:bodyPr/>
                    <a:lstStyle/>
                    <a:p>
                      <a:pPr fontAlgn="ctr"/>
                      <a:r>
                        <a:rPr lang="en-US" sz="1600" b="1">
                          <a:effectLst/>
                        </a:rPr>
                        <a:t>1.7823</a:t>
                      </a:r>
                      <a:endParaRPr lang="en-US" sz="1600" b="1" i="0">
                        <a:solidFill>
                          <a:srgbClr val="666666"/>
                        </a:solidFill>
                        <a:effectLst/>
                        <a:latin typeface="Tahoma"/>
                      </a:endParaRPr>
                    </a:p>
                  </a:txBody>
                  <a:tcPr marL="0" marT="0" marB="0" anchor="ctr"/>
                </a:tc>
                <a:tc>
                  <a:txBody>
                    <a:bodyPr/>
                    <a:lstStyle/>
                    <a:p>
                      <a:pPr fontAlgn="ctr"/>
                      <a:r>
                        <a:rPr lang="en-US" sz="1600" b="1">
                          <a:effectLst/>
                        </a:rPr>
                        <a:t>2.1788</a:t>
                      </a:r>
                      <a:endParaRPr lang="en-US" sz="1600" b="1" i="0">
                        <a:solidFill>
                          <a:srgbClr val="666666"/>
                        </a:solidFill>
                        <a:effectLst/>
                        <a:latin typeface="Tahoma"/>
                      </a:endParaRPr>
                    </a:p>
                  </a:txBody>
                  <a:tcPr marL="0" marT="0" marB="0" anchor="ctr">
                    <a:solidFill>
                      <a:srgbClr val="92D050"/>
                    </a:solidFill>
                  </a:tcPr>
                </a:tc>
                <a:tc>
                  <a:txBody>
                    <a:bodyPr/>
                    <a:lstStyle/>
                    <a:p>
                      <a:pPr fontAlgn="ctr"/>
                      <a:r>
                        <a:rPr lang="en-US" sz="1600" b="1">
                          <a:effectLst/>
                        </a:rPr>
                        <a:t>2.6810</a:t>
                      </a:r>
                      <a:endParaRPr lang="en-US" sz="1600" b="1" i="0">
                        <a:solidFill>
                          <a:srgbClr val="666666"/>
                        </a:solidFill>
                        <a:effectLst/>
                        <a:latin typeface="Tahoma"/>
                      </a:endParaRPr>
                    </a:p>
                  </a:txBody>
                  <a:tcPr marL="0" marT="0" marB="0" anchor="ctr"/>
                </a:tc>
                <a:tc>
                  <a:txBody>
                    <a:bodyPr/>
                    <a:lstStyle/>
                    <a:p>
                      <a:pPr fontAlgn="ctr"/>
                      <a:r>
                        <a:rPr lang="en-US" sz="1600" b="1">
                          <a:effectLst/>
                        </a:rPr>
                        <a:t>3.0545</a:t>
                      </a:r>
                      <a:endParaRPr lang="en-US" sz="1600" b="1" i="0">
                        <a:solidFill>
                          <a:srgbClr val="666666"/>
                        </a:solidFill>
                        <a:effectLst/>
                        <a:latin typeface="Tahoma"/>
                      </a:endParaRPr>
                    </a:p>
                  </a:txBody>
                  <a:tcPr marL="0" marT="0" marB="0" anchor="ctr"/>
                </a:tc>
                <a:tc>
                  <a:txBody>
                    <a:bodyPr/>
                    <a:lstStyle/>
                    <a:p>
                      <a:pPr fontAlgn="ctr"/>
                      <a:r>
                        <a:rPr lang="en-US" sz="1600" b="1">
                          <a:effectLst/>
                        </a:rPr>
                        <a:t>3.4284</a:t>
                      </a:r>
                      <a:endParaRPr lang="en-US" sz="1600" b="1" i="0">
                        <a:solidFill>
                          <a:srgbClr val="666666"/>
                        </a:solidFill>
                        <a:effectLst/>
                        <a:latin typeface="Tahoma"/>
                      </a:endParaRPr>
                    </a:p>
                  </a:txBody>
                  <a:tcPr marL="0" marT="0" marB="0" anchor="ctr"/>
                </a:tc>
                <a:tc>
                  <a:txBody>
                    <a:bodyPr/>
                    <a:lstStyle/>
                    <a:p>
                      <a:pPr fontAlgn="ctr"/>
                      <a:r>
                        <a:rPr lang="en-US" sz="1600" b="1">
                          <a:effectLst/>
                        </a:rPr>
                        <a:t>3.9296</a:t>
                      </a:r>
                      <a:endParaRPr lang="en-US" sz="1600" b="1" i="0">
                        <a:solidFill>
                          <a:srgbClr val="666666"/>
                        </a:solidFill>
                        <a:effectLst/>
                        <a:latin typeface="Tahoma"/>
                      </a:endParaRPr>
                    </a:p>
                  </a:txBody>
                  <a:tcPr marL="0" marT="0" marB="0" anchor="ctr"/>
                </a:tc>
                <a:tc>
                  <a:txBody>
                    <a:bodyPr/>
                    <a:lstStyle/>
                    <a:p>
                      <a:pPr fontAlgn="ctr"/>
                      <a:r>
                        <a:rPr lang="en-US" sz="1600" b="1">
                          <a:effectLst/>
                        </a:rPr>
                        <a:t>4.3178</a:t>
                      </a:r>
                      <a:endParaRPr lang="en-US" sz="1600" b="1" i="0">
                        <a:solidFill>
                          <a:srgbClr val="666666"/>
                        </a:solidFill>
                        <a:effectLst/>
                        <a:latin typeface="Tahoma"/>
                      </a:endParaRPr>
                    </a:p>
                  </a:txBody>
                  <a:tcPr marL="0" marT="0" marB="0" anchor="ctr"/>
                </a:tc>
                <a:extLst>
                  <a:ext uri="{0D108BD9-81ED-4DB2-BD59-A6C34878D82A}">
                    <a16:rowId xmlns:a16="http://schemas.microsoft.com/office/drawing/2014/main" val="10013"/>
                  </a:ext>
                </a:extLst>
              </a:tr>
              <a:tr h="274320">
                <a:tc>
                  <a:txBody>
                    <a:bodyPr/>
                    <a:lstStyle/>
                    <a:p>
                      <a:pPr algn="r" fontAlgn="ctr"/>
                      <a:r>
                        <a:rPr lang="en-US" sz="1600" b="1" dirty="0">
                          <a:effectLst/>
                        </a:rPr>
                        <a:t>13</a:t>
                      </a:r>
                      <a:endParaRPr lang="en-US" sz="1600" b="1" i="0" dirty="0">
                        <a:solidFill>
                          <a:srgbClr val="666666"/>
                        </a:solidFill>
                        <a:effectLst/>
                        <a:latin typeface="Tahoma"/>
                      </a:endParaRPr>
                    </a:p>
                  </a:txBody>
                  <a:tcPr marL="0" marR="457200" marT="0" marB="0" anchor="ctr"/>
                </a:tc>
                <a:tc>
                  <a:txBody>
                    <a:bodyPr/>
                    <a:lstStyle/>
                    <a:p>
                      <a:pPr fontAlgn="ctr"/>
                      <a:r>
                        <a:rPr lang="en-US" sz="1600" b="1">
                          <a:effectLst/>
                        </a:rPr>
                        <a:t>1.7709</a:t>
                      </a:r>
                      <a:endParaRPr lang="en-US" sz="1600" b="1" i="0">
                        <a:solidFill>
                          <a:srgbClr val="666666"/>
                        </a:solidFill>
                        <a:effectLst/>
                        <a:latin typeface="Tahoma"/>
                      </a:endParaRPr>
                    </a:p>
                  </a:txBody>
                  <a:tcPr marL="0" marT="0" marB="0" anchor="ctr"/>
                </a:tc>
                <a:tc>
                  <a:txBody>
                    <a:bodyPr/>
                    <a:lstStyle/>
                    <a:p>
                      <a:pPr fontAlgn="ctr"/>
                      <a:r>
                        <a:rPr lang="en-US" sz="1600" b="1">
                          <a:effectLst/>
                        </a:rPr>
                        <a:t>2.1604</a:t>
                      </a:r>
                      <a:endParaRPr lang="en-US" sz="1600" b="1" i="0">
                        <a:solidFill>
                          <a:srgbClr val="666666"/>
                        </a:solidFill>
                        <a:effectLst/>
                        <a:latin typeface="Tahoma"/>
                      </a:endParaRPr>
                    </a:p>
                  </a:txBody>
                  <a:tcPr marL="0" marT="0" marB="0" anchor="ctr">
                    <a:solidFill>
                      <a:srgbClr val="92D050"/>
                    </a:solidFill>
                  </a:tcPr>
                </a:tc>
                <a:tc>
                  <a:txBody>
                    <a:bodyPr/>
                    <a:lstStyle/>
                    <a:p>
                      <a:pPr fontAlgn="ctr"/>
                      <a:r>
                        <a:rPr lang="en-US" sz="1600" b="1">
                          <a:effectLst/>
                        </a:rPr>
                        <a:t>2.6503</a:t>
                      </a:r>
                      <a:endParaRPr lang="en-US" sz="1600" b="1" i="0">
                        <a:solidFill>
                          <a:srgbClr val="666666"/>
                        </a:solidFill>
                        <a:effectLst/>
                        <a:latin typeface="Tahoma"/>
                      </a:endParaRPr>
                    </a:p>
                  </a:txBody>
                  <a:tcPr marL="0" marT="0" marB="0" anchor="ctr"/>
                </a:tc>
                <a:tc>
                  <a:txBody>
                    <a:bodyPr/>
                    <a:lstStyle/>
                    <a:p>
                      <a:pPr fontAlgn="ctr"/>
                      <a:r>
                        <a:rPr lang="en-US" sz="1600" b="1">
                          <a:effectLst/>
                        </a:rPr>
                        <a:t>3.0123</a:t>
                      </a:r>
                      <a:endParaRPr lang="en-US" sz="1600" b="1" i="0">
                        <a:solidFill>
                          <a:srgbClr val="666666"/>
                        </a:solidFill>
                        <a:effectLst/>
                        <a:latin typeface="Tahoma"/>
                      </a:endParaRPr>
                    </a:p>
                  </a:txBody>
                  <a:tcPr marL="0" marT="0" marB="0" anchor="ctr"/>
                </a:tc>
                <a:tc>
                  <a:txBody>
                    <a:bodyPr/>
                    <a:lstStyle/>
                    <a:p>
                      <a:pPr fontAlgn="ctr"/>
                      <a:r>
                        <a:rPr lang="en-US" sz="1600" b="1">
                          <a:effectLst/>
                        </a:rPr>
                        <a:t>3.3725</a:t>
                      </a:r>
                      <a:endParaRPr lang="en-US" sz="1600" b="1" i="0">
                        <a:solidFill>
                          <a:srgbClr val="666666"/>
                        </a:solidFill>
                        <a:effectLst/>
                        <a:latin typeface="Tahoma"/>
                      </a:endParaRPr>
                    </a:p>
                  </a:txBody>
                  <a:tcPr marL="0" marT="0" marB="0" anchor="ctr"/>
                </a:tc>
                <a:tc>
                  <a:txBody>
                    <a:bodyPr/>
                    <a:lstStyle/>
                    <a:p>
                      <a:pPr fontAlgn="ctr"/>
                      <a:r>
                        <a:rPr lang="en-US" sz="1600" b="1" dirty="0">
                          <a:effectLst/>
                        </a:rPr>
                        <a:t>3.8520</a:t>
                      </a:r>
                      <a:endParaRPr lang="en-US" sz="1600" b="1" i="0" dirty="0">
                        <a:solidFill>
                          <a:srgbClr val="666666"/>
                        </a:solidFill>
                        <a:effectLst/>
                        <a:latin typeface="Tahoma"/>
                      </a:endParaRPr>
                    </a:p>
                  </a:txBody>
                  <a:tcPr marL="0" marT="0" marB="0" anchor="ctr"/>
                </a:tc>
                <a:tc>
                  <a:txBody>
                    <a:bodyPr/>
                    <a:lstStyle/>
                    <a:p>
                      <a:pPr fontAlgn="ctr"/>
                      <a:r>
                        <a:rPr lang="en-US" sz="1600" b="1" dirty="0">
                          <a:effectLst/>
                        </a:rPr>
                        <a:t>4.2208</a:t>
                      </a:r>
                      <a:endParaRPr lang="en-US" sz="1600" b="1" i="0" dirty="0">
                        <a:solidFill>
                          <a:srgbClr val="666666"/>
                        </a:solidFill>
                        <a:effectLst/>
                        <a:latin typeface="Tahoma"/>
                      </a:endParaRPr>
                    </a:p>
                  </a:txBody>
                  <a:tcPr marL="0" marT="0" marB="0" anchor="ctr"/>
                </a:tc>
                <a:extLst>
                  <a:ext uri="{0D108BD9-81ED-4DB2-BD59-A6C34878D82A}">
                    <a16:rowId xmlns:a16="http://schemas.microsoft.com/office/drawing/2014/main" val="10014"/>
                  </a:ext>
                </a:extLst>
              </a:tr>
              <a:tr h="274320">
                <a:tc>
                  <a:txBody>
                    <a:bodyPr/>
                    <a:lstStyle/>
                    <a:p>
                      <a:pPr algn="r" fontAlgn="ctr"/>
                      <a:r>
                        <a:rPr lang="en-US" sz="1600" b="1" dirty="0">
                          <a:effectLst/>
                        </a:rPr>
                        <a:t>14</a:t>
                      </a:r>
                      <a:endParaRPr lang="en-US" sz="1600" b="1" i="0" dirty="0">
                        <a:solidFill>
                          <a:srgbClr val="666666"/>
                        </a:solidFill>
                        <a:effectLst/>
                        <a:latin typeface="Tahoma"/>
                      </a:endParaRPr>
                    </a:p>
                  </a:txBody>
                  <a:tcPr marL="0" marR="457200" marT="0" marB="0" anchor="ctr">
                    <a:solidFill>
                      <a:srgbClr val="92D050"/>
                    </a:solidFill>
                  </a:tcPr>
                </a:tc>
                <a:tc>
                  <a:txBody>
                    <a:bodyPr/>
                    <a:lstStyle/>
                    <a:p>
                      <a:pPr fontAlgn="ctr"/>
                      <a:r>
                        <a:rPr lang="en-US" sz="1600" b="1" dirty="0">
                          <a:effectLst/>
                        </a:rPr>
                        <a:t>1.7613</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dirty="0">
                          <a:solidFill>
                            <a:schemeClr val="tx2"/>
                          </a:solidFill>
                          <a:effectLst/>
                        </a:rPr>
                        <a:t>2.1448</a:t>
                      </a:r>
                      <a:endParaRPr lang="en-US" sz="1600" b="1" i="0" dirty="0">
                        <a:solidFill>
                          <a:schemeClr val="tx2"/>
                        </a:solidFill>
                        <a:effectLst/>
                        <a:latin typeface="Tahoma"/>
                      </a:endParaRPr>
                    </a:p>
                  </a:txBody>
                  <a:tcPr marL="0" marT="0" marB="0" anchor="ctr">
                    <a:solidFill>
                      <a:srgbClr val="92D050"/>
                    </a:solidFill>
                  </a:tcPr>
                </a:tc>
                <a:tc>
                  <a:txBody>
                    <a:bodyPr/>
                    <a:lstStyle/>
                    <a:p>
                      <a:pPr fontAlgn="ctr"/>
                      <a:r>
                        <a:rPr lang="en-US" sz="1600" b="1" dirty="0">
                          <a:effectLst/>
                        </a:rPr>
                        <a:t>2.6245</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dirty="0">
                          <a:effectLst/>
                        </a:rPr>
                        <a:t>2.9768</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dirty="0">
                          <a:effectLst/>
                        </a:rPr>
                        <a:t>3.3257</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dirty="0">
                          <a:effectLst/>
                        </a:rPr>
                        <a:t>3.7874</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dirty="0">
                          <a:effectLst/>
                        </a:rPr>
                        <a:t>4.1404</a:t>
                      </a:r>
                      <a:endParaRPr lang="en-US" sz="1600" b="1" i="0" dirty="0">
                        <a:solidFill>
                          <a:srgbClr val="666666"/>
                        </a:solidFill>
                        <a:effectLst/>
                        <a:latin typeface="Tahoma"/>
                      </a:endParaRPr>
                    </a:p>
                  </a:txBody>
                  <a:tcPr marL="0" marT="0" marB="0" anchor="ctr">
                    <a:solidFill>
                      <a:srgbClr val="92D050"/>
                    </a:solidFill>
                  </a:tcPr>
                </a:tc>
                <a:extLst>
                  <a:ext uri="{0D108BD9-81ED-4DB2-BD59-A6C34878D82A}">
                    <a16:rowId xmlns:a16="http://schemas.microsoft.com/office/drawing/2014/main" val="10015"/>
                  </a:ext>
                </a:extLst>
              </a:tr>
              <a:tr h="274320">
                <a:tc>
                  <a:txBody>
                    <a:bodyPr/>
                    <a:lstStyle/>
                    <a:p>
                      <a:pPr algn="r" fontAlgn="ctr"/>
                      <a:r>
                        <a:rPr lang="en-US" sz="1600" b="1" dirty="0">
                          <a:effectLst/>
                        </a:rPr>
                        <a:t>15</a:t>
                      </a:r>
                      <a:endParaRPr lang="en-US" sz="1600" b="1" i="0" dirty="0">
                        <a:solidFill>
                          <a:srgbClr val="666666"/>
                        </a:solidFill>
                        <a:effectLst/>
                        <a:latin typeface="Tahoma"/>
                      </a:endParaRPr>
                    </a:p>
                  </a:txBody>
                  <a:tcPr marL="0" marR="457200" marT="0" marB="0" anchor="ctr"/>
                </a:tc>
                <a:tc>
                  <a:txBody>
                    <a:bodyPr/>
                    <a:lstStyle/>
                    <a:p>
                      <a:pPr fontAlgn="ctr"/>
                      <a:r>
                        <a:rPr lang="en-US" sz="1600" b="1">
                          <a:effectLst/>
                        </a:rPr>
                        <a:t>1.7530</a:t>
                      </a:r>
                      <a:endParaRPr lang="en-US" sz="1600" b="1" i="0">
                        <a:solidFill>
                          <a:srgbClr val="666666"/>
                        </a:solidFill>
                        <a:effectLst/>
                        <a:latin typeface="Tahoma"/>
                      </a:endParaRPr>
                    </a:p>
                  </a:txBody>
                  <a:tcPr marL="0" marT="0" marB="0" anchor="ctr"/>
                </a:tc>
                <a:tc>
                  <a:txBody>
                    <a:bodyPr/>
                    <a:lstStyle/>
                    <a:p>
                      <a:pPr fontAlgn="ctr"/>
                      <a:r>
                        <a:rPr lang="en-US" sz="1600" b="1" dirty="0">
                          <a:effectLst/>
                        </a:rPr>
                        <a:t>2.1314</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a:effectLst/>
                        </a:rPr>
                        <a:t>2.6025</a:t>
                      </a:r>
                      <a:endParaRPr lang="en-US" sz="1600" b="1" i="0">
                        <a:solidFill>
                          <a:srgbClr val="666666"/>
                        </a:solidFill>
                        <a:effectLst/>
                        <a:latin typeface="Tahoma"/>
                      </a:endParaRPr>
                    </a:p>
                  </a:txBody>
                  <a:tcPr marL="0" marT="0" marB="0" anchor="ctr"/>
                </a:tc>
                <a:tc>
                  <a:txBody>
                    <a:bodyPr/>
                    <a:lstStyle/>
                    <a:p>
                      <a:pPr fontAlgn="ctr"/>
                      <a:r>
                        <a:rPr lang="en-US" sz="1600" b="1">
                          <a:effectLst/>
                        </a:rPr>
                        <a:t>2.9467</a:t>
                      </a:r>
                      <a:endParaRPr lang="en-US" sz="1600" b="1" i="0">
                        <a:solidFill>
                          <a:srgbClr val="666666"/>
                        </a:solidFill>
                        <a:effectLst/>
                        <a:latin typeface="Tahoma"/>
                      </a:endParaRPr>
                    </a:p>
                  </a:txBody>
                  <a:tcPr marL="0" marT="0" marB="0" anchor="ctr"/>
                </a:tc>
                <a:tc>
                  <a:txBody>
                    <a:bodyPr/>
                    <a:lstStyle/>
                    <a:p>
                      <a:pPr fontAlgn="ctr"/>
                      <a:r>
                        <a:rPr lang="en-US" sz="1600" b="1">
                          <a:effectLst/>
                        </a:rPr>
                        <a:t>3.2860</a:t>
                      </a:r>
                      <a:endParaRPr lang="en-US" sz="1600" b="1" i="0">
                        <a:solidFill>
                          <a:srgbClr val="666666"/>
                        </a:solidFill>
                        <a:effectLst/>
                        <a:latin typeface="Tahoma"/>
                      </a:endParaRPr>
                    </a:p>
                  </a:txBody>
                  <a:tcPr marL="0" marT="0" marB="0" anchor="ctr"/>
                </a:tc>
                <a:tc>
                  <a:txBody>
                    <a:bodyPr/>
                    <a:lstStyle/>
                    <a:p>
                      <a:pPr fontAlgn="ctr"/>
                      <a:r>
                        <a:rPr lang="en-US" sz="1600" b="1">
                          <a:effectLst/>
                        </a:rPr>
                        <a:t>3.7328</a:t>
                      </a:r>
                      <a:endParaRPr lang="en-US" sz="1600" b="1" i="0">
                        <a:solidFill>
                          <a:srgbClr val="666666"/>
                        </a:solidFill>
                        <a:effectLst/>
                        <a:latin typeface="Tahoma"/>
                      </a:endParaRPr>
                    </a:p>
                  </a:txBody>
                  <a:tcPr marL="0" marT="0" marB="0" anchor="ctr"/>
                </a:tc>
                <a:tc>
                  <a:txBody>
                    <a:bodyPr/>
                    <a:lstStyle/>
                    <a:p>
                      <a:pPr fontAlgn="ctr"/>
                      <a:r>
                        <a:rPr lang="en-US" sz="1600" b="1" dirty="0">
                          <a:effectLst/>
                        </a:rPr>
                        <a:t>4.0728</a:t>
                      </a:r>
                      <a:endParaRPr lang="en-US" sz="1600" b="1" i="0" dirty="0">
                        <a:solidFill>
                          <a:srgbClr val="666666"/>
                        </a:solidFill>
                        <a:effectLst/>
                        <a:latin typeface="Tahoma"/>
                      </a:endParaRPr>
                    </a:p>
                  </a:txBody>
                  <a:tcPr marL="0" marT="0" marB="0" anchor="ctr"/>
                </a:tc>
                <a:extLst>
                  <a:ext uri="{0D108BD9-81ED-4DB2-BD59-A6C34878D82A}">
                    <a16:rowId xmlns:a16="http://schemas.microsoft.com/office/drawing/2014/main" val="10016"/>
                  </a:ext>
                </a:extLst>
              </a:tr>
              <a:tr h="274320">
                <a:tc>
                  <a:txBody>
                    <a:bodyPr/>
                    <a:lstStyle/>
                    <a:p>
                      <a:pPr algn="r" fontAlgn="ctr"/>
                      <a:r>
                        <a:rPr lang="en-US" sz="1600" b="1" dirty="0">
                          <a:effectLst/>
                        </a:rPr>
                        <a:t>16</a:t>
                      </a:r>
                      <a:endParaRPr lang="en-US" sz="1600" b="1" i="0" dirty="0">
                        <a:solidFill>
                          <a:srgbClr val="666666"/>
                        </a:solidFill>
                        <a:effectLst/>
                        <a:latin typeface="Tahoma"/>
                      </a:endParaRPr>
                    </a:p>
                  </a:txBody>
                  <a:tcPr marL="0" marR="457200" marT="0" marB="0" anchor="ctr"/>
                </a:tc>
                <a:tc>
                  <a:txBody>
                    <a:bodyPr/>
                    <a:lstStyle/>
                    <a:p>
                      <a:pPr fontAlgn="ctr"/>
                      <a:r>
                        <a:rPr lang="en-US" sz="1600" b="1">
                          <a:effectLst/>
                        </a:rPr>
                        <a:t>1.7459</a:t>
                      </a:r>
                      <a:endParaRPr lang="en-US" sz="1600" b="1" i="0">
                        <a:solidFill>
                          <a:srgbClr val="666666"/>
                        </a:solidFill>
                        <a:effectLst/>
                        <a:latin typeface="Tahoma"/>
                      </a:endParaRPr>
                    </a:p>
                  </a:txBody>
                  <a:tcPr marL="0" marT="0" marB="0" anchor="ctr"/>
                </a:tc>
                <a:tc>
                  <a:txBody>
                    <a:bodyPr/>
                    <a:lstStyle/>
                    <a:p>
                      <a:pPr fontAlgn="ctr"/>
                      <a:r>
                        <a:rPr lang="en-US" sz="1600" b="1" dirty="0">
                          <a:effectLst/>
                        </a:rPr>
                        <a:t>2.1199</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a:effectLst/>
                        </a:rPr>
                        <a:t>2.5835</a:t>
                      </a:r>
                      <a:endParaRPr lang="en-US" sz="1600" b="1" i="0">
                        <a:solidFill>
                          <a:srgbClr val="666666"/>
                        </a:solidFill>
                        <a:effectLst/>
                        <a:latin typeface="Tahoma"/>
                      </a:endParaRPr>
                    </a:p>
                  </a:txBody>
                  <a:tcPr marL="0" marT="0" marB="0" anchor="ctr"/>
                </a:tc>
                <a:tc>
                  <a:txBody>
                    <a:bodyPr/>
                    <a:lstStyle/>
                    <a:p>
                      <a:pPr fontAlgn="ctr"/>
                      <a:r>
                        <a:rPr lang="en-US" sz="1600" b="1">
                          <a:effectLst/>
                        </a:rPr>
                        <a:t>2.9208</a:t>
                      </a:r>
                      <a:endParaRPr lang="en-US" sz="1600" b="1" i="0">
                        <a:solidFill>
                          <a:srgbClr val="666666"/>
                        </a:solidFill>
                        <a:effectLst/>
                        <a:latin typeface="Tahoma"/>
                      </a:endParaRPr>
                    </a:p>
                  </a:txBody>
                  <a:tcPr marL="0" marT="0" marB="0" anchor="ctr"/>
                </a:tc>
                <a:tc>
                  <a:txBody>
                    <a:bodyPr/>
                    <a:lstStyle/>
                    <a:p>
                      <a:pPr fontAlgn="ctr"/>
                      <a:r>
                        <a:rPr lang="en-US" sz="1600" b="1">
                          <a:effectLst/>
                        </a:rPr>
                        <a:t>3.2520</a:t>
                      </a:r>
                      <a:endParaRPr lang="en-US" sz="1600" b="1" i="0">
                        <a:solidFill>
                          <a:srgbClr val="666666"/>
                        </a:solidFill>
                        <a:effectLst/>
                        <a:latin typeface="Tahoma"/>
                      </a:endParaRPr>
                    </a:p>
                  </a:txBody>
                  <a:tcPr marL="0" marT="0" marB="0" anchor="ctr"/>
                </a:tc>
                <a:tc>
                  <a:txBody>
                    <a:bodyPr/>
                    <a:lstStyle/>
                    <a:p>
                      <a:pPr fontAlgn="ctr"/>
                      <a:r>
                        <a:rPr lang="en-US" sz="1600" b="1">
                          <a:effectLst/>
                        </a:rPr>
                        <a:t>3.6861</a:t>
                      </a:r>
                      <a:endParaRPr lang="en-US" sz="1600" b="1" i="0">
                        <a:solidFill>
                          <a:srgbClr val="666666"/>
                        </a:solidFill>
                        <a:effectLst/>
                        <a:latin typeface="Tahoma"/>
                      </a:endParaRPr>
                    </a:p>
                  </a:txBody>
                  <a:tcPr marL="0" marT="0" marB="0" anchor="ctr"/>
                </a:tc>
                <a:tc>
                  <a:txBody>
                    <a:bodyPr/>
                    <a:lstStyle/>
                    <a:p>
                      <a:pPr fontAlgn="ctr"/>
                      <a:r>
                        <a:rPr lang="en-US" sz="1600" b="1" dirty="0">
                          <a:effectLst/>
                        </a:rPr>
                        <a:t>4.0150</a:t>
                      </a:r>
                      <a:endParaRPr lang="en-US" sz="1600" b="1" i="0" dirty="0">
                        <a:solidFill>
                          <a:srgbClr val="666666"/>
                        </a:solidFill>
                        <a:effectLst/>
                        <a:latin typeface="Tahoma"/>
                      </a:endParaRPr>
                    </a:p>
                  </a:txBody>
                  <a:tcPr marL="0" marT="0" marB="0" anchor="ctr"/>
                </a:tc>
                <a:extLst>
                  <a:ext uri="{0D108BD9-81ED-4DB2-BD59-A6C34878D82A}">
                    <a16:rowId xmlns:a16="http://schemas.microsoft.com/office/drawing/2014/main" val="10017"/>
                  </a:ext>
                </a:extLst>
              </a:tr>
              <a:tr h="274320">
                <a:tc>
                  <a:txBody>
                    <a:bodyPr/>
                    <a:lstStyle/>
                    <a:p>
                      <a:pPr algn="r" fontAlgn="ctr"/>
                      <a:r>
                        <a:rPr lang="en-US" sz="1600" b="1" dirty="0">
                          <a:effectLst/>
                        </a:rPr>
                        <a:t>17</a:t>
                      </a:r>
                      <a:endParaRPr lang="en-US" sz="1600" b="1" i="0" dirty="0">
                        <a:solidFill>
                          <a:srgbClr val="666666"/>
                        </a:solidFill>
                        <a:effectLst/>
                        <a:latin typeface="Tahoma"/>
                      </a:endParaRPr>
                    </a:p>
                  </a:txBody>
                  <a:tcPr marL="0" marR="457200" marT="0" marB="0" anchor="ctr"/>
                </a:tc>
                <a:tc>
                  <a:txBody>
                    <a:bodyPr/>
                    <a:lstStyle/>
                    <a:p>
                      <a:pPr fontAlgn="ctr"/>
                      <a:r>
                        <a:rPr lang="en-US" sz="1600" b="1">
                          <a:effectLst/>
                        </a:rPr>
                        <a:t>1.7396</a:t>
                      </a:r>
                      <a:endParaRPr lang="en-US" sz="1600" b="1" i="0">
                        <a:solidFill>
                          <a:srgbClr val="666666"/>
                        </a:solidFill>
                        <a:effectLst/>
                        <a:latin typeface="Tahoma"/>
                      </a:endParaRPr>
                    </a:p>
                  </a:txBody>
                  <a:tcPr marL="0" marT="0" marB="0" anchor="ctr"/>
                </a:tc>
                <a:tc>
                  <a:txBody>
                    <a:bodyPr/>
                    <a:lstStyle/>
                    <a:p>
                      <a:pPr fontAlgn="ctr"/>
                      <a:r>
                        <a:rPr lang="en-US" sz="1600" b="1">
                          <a:effectLst/>
                        </a:rPr>
                        <a:t>2.1098</a:t>
                      </a:r>
                      <a:endParaRPr lang="en-US" sz="1600" b="1" i="0">
                        <a:solidFill>
                          <a:srgbClr val="666666"/>
                        </a:solidFill>
                        <a:effectLst/>
                        <a:latin typeface="Tahoma"/>
                      </a:endParaRPr>
                    </a:p>
                  </a:txBody>
                  <a:tcPr marL="0" marT="0" marB="0" anchor="ctr">
                    <a:solidFill>
                      <a:srgbClr val="92D050"/>
                    </a:solidFill>
                  </a:tcPr>
                </a:tc>
                <a:tc>
                  <a:txBody>
                    <a:bodyPr/>
                    <a:lstStyle/>
                    <a:p>
                      <a:pPr fontAlgn="ctr"/>
                      <a:r>
                        <a:rPr lang="en-US" sz="1600" b="1">
                          <a:effectLst/>
                        </a:rPr>
                        <a:t>2.5669</a:t>
                      </a:r>
                      <a:endParaRPr lang="en-US" sz="1600" b="1" i="0">
                        <a:solidFill>
                          <a:srgbClr val="666666"/>
                        </a:solidFill>
                        <a:effectLst/>
                        <a:latin typeface="Tahoma"/>
                      </a:endParaRPr>
                    </a:p>
                  </a:txBody>
                  <a:tcPr marL="0" marT="0" marB="0" anchor="ctr"/>
                </a:tc>
                <a:tc>
                  <a:txBody>
                    <a:bodyPr/>
                    <a:lstStyle/>
                    <a:p>
                      <a:pPr fontAlgn="ctr"/>
                      <a:r>
                        <a:rPr lang="en-US" sz="1600" b="1">
                          <a:effectLst/>
                        </a:rPr>
                        <a:t>2.8983</a:t>
                      </a:r>
                      <a:endParaRPr lang="en-US" sz="1600" b="1" i="0">
                        <a:solidFill>
                          <a:srgbClr val="666666"/>
                        </a:solidFill>
                        <a:effectLst/>
                        <a:latin typeface="Tahoma"/>
                      </a:endParaRPr>
                    </a:p>
                  </a:txBody>
                  <a:tcPr marL="0" marT="0" marB="0" anchor="ctr"/>
                </a:tc>
                <a:tc>
                  <a:txBody>
                    <a:bodyPr/>
                    <a:lstStyle/>
                    <a:p>
                      <a:pPr fontAlgn="ctr"/>
                      <a:r>
                        <a:rPr lang="en-US" sz="1600" b="1">
                          <a:effectLst/>
                        </a:rPr>
                        <a:t>3.2224</a:t>
                      </a:r>
                      <a:endParaRPr lang="en-US" sz="1600" b="1" i="0">
                        <a:solidFill>
                          <a:srgbClr val="666666"/>
                        </a:solidFill>
                        <a:effectLst/>
                        <a:latin typeface="Tahoma"/>
                      </a:endParaRPr>
                    </a:p>
                  </a:txBody>
                  <a:tcPr marL="0" marT="0" marB="0" anchor="ctr"/>
                </a:tc>
                <a:tc>
                  <a:txBody>
                    <a:bodyPr/>
                    <a:lstStyle/>
                    <a:p>
                      <a:pPr fontAlgn="ctr"/>
                      <a:r>
                        <a:rPr lang="en-US" sz="1600" b="1">
                          <a:effectLst/>
                        </a:rPr>
                        <a:t>3.6458</a:t>
                      </a:r>
                      <a:endParaRPr lang="en-US" sz="1600" b="1" i="0">
                        <a:solidFill>
                          <a:srgbClr val="666666"/>
                        </a:solidFill>
                        <a:effectLst/>
                        <a:latin typeface="Tahoma"/>
                      </a:endParaRPr>
                    </a:p>
                  </a:txBody>
                  <a:tcPr marL="0" marT="0" marB="0" anchor="ctr"/>
                </a:tc>
                <a:tc>
                  <a:txBody>
                    <a:bodyPr/>
                    <a:lstStyle/>
                    <a:p>
                      <a:pPr fontAlgn="ctr"/>
                      <a:r>
                        <a:rPr lang="en-US" sz="1600" b="1" dirty="0">
                          <a:effectLst/>
                        </a:rPr>
                        <a:t>3.9651</a:t>
                      </a:r>
                      <a:endParaRPr lang="en-US" sz="1600" b="1" i="0" dirty="0">
                        <a:solidFill>
                          <a:srgbClr val="666666"/>
                        </a:solidFill>
                        <a:effectLst/>
                        <a:latin typeface="Tahoma"/>
                      </a:endParaRPr>
                    </a:p>
                  </a:txBody>
                  <a:tcPr marL="0" marT="0" marB="0" anchor="ctr"/>
                </a:tc>
                <a:extLst>
                  <a:ext uri="{0D108BD9-81ED-4DB2-BD59-A6C34878D82A}">
                    <a16:rowId xmlns:a16="http://schemas.microsoft.com/office/drawing/2014/main" val="10018"/>
                  </a:ext>
                </a:extLst>
              </a:tr>
              <a:tr h="274320">
                <a:tc>
                  <a:txBody>
                    <a:bodyPr/>
                    <a:lstStyle/>
                    <a:p>
                      <a:pPr algn="r" fontAlgn="ctr"/>
                      <a:r>
                        <a:rPr lang="en-US" sz="1600" b="1" dirty="0">
                          <a:effectLst/>
                        </a:rPr>
                        <a:t>18</a:t>
                      </a:r>
                      <a:endParaRPr lang="en-US" sz="1600" b="1" i="0" dirty="0">
                        <a:solidFill>
                          <a:srgbClr val="666666"/>
                        </a:solidFill>
                        <a:effectLst/>
                        <a:latin typeface="Tahoma"/>
                      </a:endParaRPr>
                    </a:p>
                  </a:txBody>
                  <a:tcPr marL="0" marR="457200" marT="0" marB="0" anchor="ctr"/>
                </a:tc>
                <a:tc>
                  <a:txBody>
                    <a:bodyPr/>
                    <a:lstStyle/>
                    <a:p>
                      <a:pPr fontAlgn="ctr"/>
                      <a:r>
                        <a:rPr lang="en-US" sz="1600" b="1">
                          <a:effectLst/>
                        </a:rPr>
                        <a:t>1.7341</a:t>
                      </a:r>
                      <a:endParaRPr lang="en-US" sz="1600" b="1" i="0">
                        <a:solidFill>
                          <a:srgbClr val="666666"/>
                        </a:solidFill>
                        <a:effectLst/>
                        <a:latin typeface="Tahoma"/>
                      </a:endParaRPr>
                    </a:p>
                  </a:txBody>
                  <a:tcPr marL="0" marT="0" marB="0" anchor="ctr"/>
                </a:tc>
                <a:tc>
                  <a:txBody>
                    <a:bodyPr/>
                    <a:lstStyle/>
                    <a:p>
                      <a:pPr fontAlgn="ctr"/>
                      <a:r>
                        <a:rPr lang="en-US" sz="1600" b="1" dirty="0">
                          <a:effectLst/>
                        </a:rPr>
                        <a:t>2.1009</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a:effectLst/>
                        </a:rPr>
                        <a:t>2.5524</a:t>
                      </a:r>
                      <a:endParaRPr lang="en-US" sz="1600" b="1" i="0">
                        <a:solidFill>
                          <a:srgbClr val="666666"/>
                        </a:solidFill>
                        <a:effectLst/>
                        <a:latin typeface="Tahoma"/>
                      </a:endParaRPr>
                    </a:p>
                  </a:txBody>
                  <a:tcPr marL="0" marT="0" marB="0" anchor="ctr"/>
                </a:tc>
                <a:tc>
                  <a:txBody>
                    <a:bodyPr/>
                    <a:lstStyle/>
                    <a:p>
                      <a:pPr fontAlgn="ctr"/>
                      <a:r>
                        <a:rPr lang="en-US" sz="1600" b="1">
                          <a:effectLst/>
                        </a:rPr>
                        <a:t>2.8784</a:t>
                      </a:r>
                      <a:endParaRPr lang="en-US" sz="1600" b="1" i="0">
                        <a:solidFill>
                          <a:srgbClr val="666666"/>
                        </a:solidFill>
                        <a:effectLst/>
                        <a:latin typeface="Tahoma"/>
                      </a:endParaRPr>
                    </a:p>
                  </a:txBody>
                  <a:tcPr marL="0" marT="0" marB="0" anchor="ctr"/>
                </a:tc>
                <a:tc>
                  <a:txBody>
                    <a:bodyPr/>
                    <a:lstStyle/>
                    <a:p>
                      <a:pPr fontAlgn="ctr"/>
                      <a:r>
                        <a:rPr lang="en-US" sz="1600" b="1">
                          <a:effectLst/>
                        </a:rPr>
                        <a:t>3.1966</a:t>
                      </a:r>
                      <a:endParaRPr lang="en-US" sz="1600" b="1" i="0">
                        <a:solidFill>
                          <a:srgbClr val="666666"/>
                        </a:solidFill>
                        <a:effectLst/>
                        <a:latin typeface="Tahoma"/>
                      </a:endParaRPr>
                    </a:p>
                  </a:txBody>
                  <a:tcPr marL="0" marT="0" marB="0" anchor="ctr"/>
                </a:tc>
                <a:tc>
                  <a:txBody>
                    <a:bodyPr/>
                    <a:lstStyle/>
                    <a:p>
                      <a:pPr fontAlgn="ctr"/>
                      <a:r>
                        <a:rPr lang="en-US" sz="1600" b="1">
                          <a:effectLst/>
                        </a:rPr>
                        <a:t>3.6105</a:t>
                      </a:r>
                      <a:endParaRPr lang="en-US" sz="1600" b="1" i="0">
                        <a:solidFill>
                          <a:srgbClr val="666666"/>
                        </a:solidFill>
                        <a:effectLst/>
                        <a:latin typeface="Tahoma"/>
                      </a:endParaRPr>
                    </a:p>
                  </a:txBody>
                  <a:tcPr marL="0" marT="0" marB="0" anchor="ctr"/>
                </a:tc>
                <a:tc>
                  <a:txBody>
                    <a:bodyPr/>
                    <a:lstStyle/>
                    <a:p>
                      <a:pPr fontAlgn="ctr"/>
                      <a:r>
                        <a:rPr lang="en-US" sz="1600" b="1" dirty="0">
                          <a:effectLst/>
                        </a:rPr>
                        <a:t>3.9216</a:t>
                      </a:r>
                      <a:endParaRPr lang="en-US" sz="1600" b="1" i="0" dirty="0">
                        <a:solidFill>
                          <a:srgbClr val="666666"/>
                        </a:solidFill>
                        <a:effectLst/>
                        <a:latin typeface="Tahoma"/>
                      </a:endParaRPr>
                    </a:p>
                  </a:txBody>
                  <a:tcPr marL="0" marT="0" marB="0" anchor="ctr"/>
                </a:tc>
                <a:extLst>
                  <a:ext uri="{0D108BD9-81ED-4DB2-BD59-A6C34878D82A}">
                    <a16:rowId xmlns:a16="http://schemas.microsoft.com/office/drawing/2014/main" val="10019"/>
                  </a:ext>
                </a:extLst>
              </a:tr>
              <a:tr h="274320">
                <a:tc>
                  <a:txBody>
                    <a:bodyPr/>
                    <a:lstStyle/>
                    <a:p>
                      <a:pPr algn="r" fontAlgn="ctr"/>
                      <a:r>
                        <a:rPr lang="en-US" sz="1600" b="1" dirty="0">
                          <a:effectLst/>
                        </a:rPr>
                        <a:t>19</a:t>
                      </a:r>
                      <a:endParaRPr lang="en-US" sz="1600" b="1" i="0" dirty="0">
                        <a:solidFill>
                          <a:srgbClr val="666666"/>
                        </a:solidFill>
                        <a:effectLst/>
                        <a:latin typeface="Tahoma"/>
                      </a:endParaRPr>
                    </a:p>
                  </a:txBody>
                  <a:tcPr marL="0" marR="457200" marT="0" marB="0" anchor="ctr"/>
                </a:tc>
                <a:tc>
                  <a:txBody>
                    <a:bodyPr/>
                    <a:lstStyle/>
                    <a:p>
                      <a:pPr fontAlgn="ctr"/>
                      <a:r>
                        <a:rPr lang="en-US" sz="1600" b="1">
                          <a:effectLst/>
                        </a:rPr>
                        <a:t>1.7291</a:t>
                      </a:r>
                      <a:endParaRPr lang="en-US" sz="1600" b="1" i="0">
                        <a:solidFill>
                          <a:srgbClr val="666666"/>
                        </a:solidFill>
                        <a:effectLst/>
                        <a:latin typeface="Tahoma"/>
                      </a:endParaRPr>
                    </a:p>
                  </a:txBody>
                  <a:tcPr marL="0" marT="0" marB="0" anchor="ctr"/>
                </a:tc>
                <a:tc>
                  <a:txBody>
                    <a:bodyPr/>
                    <a:lstStyle/>
                    <a:p>
                      <a:pPr fontAlgn="ctr"/>
                      <a:r>
                        <a:rPr lang="en-US" sz="1600" b="1" dirty="0">
                          <a:effectLst/>
                        </a:rPr>
                        <a:t>2.0930</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a:effectLst/>
                        </a:rPr>
                        <a:t>2.5395</a:t>
                      </a:r>
                      <a:endParaRPr lang="en-US" sz="1600" b="1" i="0">
                        <a:solidFill>
                          <a:srgbClr val="666666"/>
                        </a:solidFill>
                        <a:effectLst/>
                        <a:latin typeface="Tahoma"/>
                      </a:endParaRPr>
                    </a:p>
                  </a:txBody>
                  <a:tcPr marL="0" marT="0" marB="0" anchor="ctr"/>
                </a:tc>
                <a:tc>
                  <a:txBody>
                    <a:bodyPr/>
                    <a:lstStyle/>
                    <a:p>
                      <a:pPr fontAlgn="ctr"/>
                      <a:r>
                        <a:rPr lang="en-US" sz="1600" b="1">
                          <a:effectLst/>
                        </a:rPr>
                        <a:t>2.8609</a:t>
                      </a:r>
                      <a:endParaRPr lang="en-US" sz="1600" b="1" i="0">
                        <a:solidFill>
                          <a:srgbClr val="666666"/>
                        </a:solidFill>
                        <a:effectLst/>
                        <a:latin typeface="Tahoma"/>
                      </a:endParaRPr>
                    </a:p>
                  </a:txBody>
                  <a:tcPr marL="0" marT="0" marB="0" anchor="ctr"/>
                </a:tc>
                <a:tc>
                  <a:txBody>
                    <a:bodyPr/>
                    <a:lstStyle/>
                    <a:p>
                      <a:pPr fontAlgn="ctr"/>
                      <a:r>
                        <a:rPr lang="en-US" sz="1600" b="1">
                          <a:effectLst/>
                        </a:rPr>
                        <a:t>3.1737</a:t>
                      </a:r>
                      <a:endParaRPr lang="en-US" sz="1600" b="1" i="0">
                        <a:solidFill>
                          <a:srgbClr val="666666"/>
                        </a:solidFill>
                        <a:effectLst/>
                        <a:latin typeface="Tahoma"/>
                      </a:endParaRPr>
                    </a:p>
                  </a:txBody>
                  <a:tcPr marL="0" marT="0" marB="0" anchor="ctr"/>
                </a:tc>
                <a:tc>
                  <a:txBody>
                    <a:bodyPr/>
                    <a:lstStyle/>
                    <a:p>
                      <a:pPr fontAlgn="ctr"/>
                      <a:r>
                        <a:rPr lang="en-US" sz="1600" b="1">
                          <a:effectLst/>
                        </a:rPr>
                        <a:t>3.5794</a:t>
                      </a:r>
                      <a:endParaRPr lang="en-US" sz="1600" b="1" i="0">
                        <a:solidFill>
                          <a:srgbClr val="666666"/>
                        </a:solidFill>
                        <a:effectLst/>
                        <a:latin typeface="Tahoma"/>
                      </a:endParaRPr>
                    </a:p>
                  </a:txBody>
                  <a:tcPr marL="0" marT="0" marB="0" anchor="ctr"/>
                </a:tc>
                <a:tc>
                  <a:txBody>
                    <a:bodyPr/>
                    <a:lstStyle/>
                    <a:p>
                      <a:pPr fontAlgn="ctr"/>
                      <a:r>
                        <a:rPr lang="en-US" sz="1600" b="1" dirty="0">
                          <a:effectLst/>
                        </a:rPr>
                        <a:t>3.8834</a:t>
                      </a:r>
                      <a:endParaRPr lang="en-US" sz="1600" b="1" i="0" dirty="0">
                        <a:solidFill>
                          <a:srgbClr val="666666"/>
                        </a:solidFill>
                        <a:effectLst/>
                        <a:latin typeface="Tahoma"/>
                      </a:endParaRPr>
                    </a:p>
                  </a:txBody>
                  <a:tcPr marL="0" marT="0" marB="0" anchor="ctr"/>
                </a:tc>
                <a:extLst>
                  <a:ext uri="{0D108BD9-81ED-4DB2-BD59-A6C34878D82A}">
                    <a16:rowId xmlns:a16="http://schemas.microsoft.com/office/drawing/2014/main" val="10020"/>
                  </a:ext>
                </a:extLst>
              </a:tr>
              <a:tr h="274320">
                <a:tc>
                  <a:txBody>
                    <a:bodyPr/>
                    <a:lstStyle/>
                    <a:p>
                      <a:pPr algn="r" fontAlgn="ctr"/>
                      <a:r>
                        <a:rPr lang="en-US" sz="1600" b="1" dirty="0">
                          <a:effectLst/>
                        </a:rPr>
                        <a:t>20</a:t>
                      </a:r>
                      <a:endParaRPr lang="en-US" sz="1600" b="1" i="0" dirty="0">
                        <a:solidFill>
                          <a:srgbClr val="666666"/>
                        </a:solidFill>
                        <a:effectLst/>
                        <a:latin typeface="Tahoma"/>
                      </a:endParaRPr>
                    </a:p>
                  </a:txBody>
                  <a:tcPr marL="0" marR="457200" marT="0" marB="0" anchor="ctr"/>
                </a:tc>
                <a:tc>
                  <a:txBody>
                    <a:bodyPr/>
                    <a:lstStyle/>
                    <a:p>
                      <a:pPr fontAlgn="ctr"/>
                      <a:r>
                        <a:rPr lang="en-US" sz="1600" b="1" dirty="0">
                          <a:effectLst/>
                        </a:rPr>
                        <a:t>1.7247</a:t>
                      </a:r>
                      <a:endParaRPr lang="en-US" sz="1600" b="1" i="0" dirty="0">
                        <a:solidFill>
                          <a:srgbClr val="666666"/>
                        </a:solidFill>
                        <a:effectLst/>
                        <a:latin typeface="Tahoma"/>
                      </a:endParaRPr>
                    </a:p>
                  </a:txBody>
                  <a:tcPr marL="0" marT="0" marB="0" anchor="ctr"/>
                </a:tc>
                <a:tc>
                  <a:txBody>
                    <a:bodyPr/>
                    <a:lstStyle/>
                    <a:p>
                      <a:pPr fontAlgn="ctr"/>
                      <a:r>
                        <a:rPr lang="en-US" sz="1600" b="1" dirty="0">
                          <a:effectLst/>
                        </a:rPr>
                        <a:t>2.0860</a:t>
                      </a:r>
                      <a:endParaRPr lang="en-US" sz="1600" b="1" i="0" dirty="0">
                        <a:solidFill>
                          <a:srgbClr val="666666"/>
                        </a:solidFill>
                        <a:effectLst/>
                        <a:latin typeface="Tahoma"/>
                      </a:endParaRPr>
                    </a:p>
                  </a:txBody>
                  <a:tcPr marL="0" marT="0" marB="0" anchor="ctr">
                    <a:solidFill>
                      <a:srgbClr val="92D050"/>
                    </a:solidFill>
                  </a:tcPr>
                </a:tc>
                <a:tc>
                  <a:txBody>
                    <a:bodyPr/>
                    <a:lstStyle/>
                    <a:p>
                      <a:pPr fontAlgn="ctr"/>
                      <a:r>
                        <a:rPr lang="en-US" sz="1600" b="1" dirty="0">
                          <a:effectLst/>
                        </a:rPr>
                        <a:t>2.5280</a:t>
                      </a:r>
                      <a:endParaRPr lang="en-US" sz="1600" b="1" i="0" dirty="0">
                        <a:solidFill>
                          <a:srgbClr val="666666"/>
                        </a:solidFill>
                        <a:effectLst/>
                        <a:latin typeface="Tahoma"/>
                      </a:endParaRPr>
                    </a:p>
                  </a:txBody>
                  <a:tcPr marL="0" marT="0" marB="0" anchor="ctr"/>
                </a:tc>
                <a:tc>
                  <a:txBody>
                    <a:bodyPr/>
                    <a:lstStyle/>
                    <a:p>
                      <a:pPr fontAlgn="ctr"/>
                      <a:r>
                        <a:rPr lang="en-US" sz="1600" b="1">
                          <a:effectLst/>
                        </a:rPr>
                        <a:t>2.8454</a:t>
                      </a:r>
                      <a:endParaRPr lang="en-US" sz="1600" b="1" i="0">
                        <a:solidFill>
                          <a:srgbClr val="666666"/>
                        </a:solidFill>
                        <a:effectLst/>
                        <a:latin typeface="Tahoma"/>
                      </a:endParaRPr>
                    </a:p>
                  </a:txBody>
                  <a:tcPr marL="0" marT="0" marB="0" anchor="ctr"/>
                </a:tc>
                <a:tc>
                  <a:txBody>
                    <a:bodyPr/>
                    <a:lstStyle/>
                    <a:p>
                      <a:pPr fontAlgn="ctr"/>
                      <a:r>
                        <a:rPr lang="en-US" sz="1600" b="1" dirty="0">
                          <a:effectLst/>
                        </a:rPr>
                        <a:t>3.1534</a:t>
                      </a:r>
                      <a:endParaRPr lang="en-US" sz="1600" b="1" i="0" dirty="0">
                        <a:solidFill>
                          <a:srgbClr val="666666"/>
                        </a:solidFill>
                        <a:effectLst/>
                        <a:latin typeface="Tahoma"/>
                      </a:endParaRPr>
                    </a:p>
                  </a:txBody>
                  <a:tcPr marL="0" marT="0" marB="0" anchor="ctr"/>
                </a:tc>
                <a:tc>
                  <a:txBody>
                    <a:bodyPr/>
                    <a:lstStyle/>
                    <a:p>
                      <a:pPr fontAlgn="ctr"/>
                      <a:r>
                        <a:rPr lang="en-US" sz="1600" b="1" dirty="0">
                          <a:effectLst/>
                        </a:rPr>
                        <a:t>3.5518</a:t>
                      </a:r>
                      <a:endParaRPr lang="en-US" sz="1600" b="1" i="0" dirty="0">
                        <a:solidFill>
                          <a:srgbClr val="666666"/>
                        </a:solidFill>
                        <a:effectLst/>
                        <a:latin typeface="Tahoma"/>
                      </a:endParaRPr>
                    </a:p>
                  </a:txBody>
                  <a:tcPr marL="0" marT="0" marB="0" anchor="ctr"/>
                </a:tc>
                <a:tc>
                  <a:txBody>
                    <a:bodyPr/>
                    <a:lstStyle/>
                    <a:p>
                      <a:pPr fontAlgn="ctr"/>
                      <a:r>
                        <a:rPr lang="en-US" sz="1600" b="1" dirty="0">
                          <a:effectLst/>
                        </a:rPr>
                        <a:t>3.8495</a:t>
                      </a:r>
                      <a:endParaRPr lang="en-US" sz="1600" b="1" i="0" dirty="0">
                        <a:solidFill>
                          <a:srgbClr val="666666"/>
                        </a:solidFill>
                        <a:effectLst/>
                        <a:latin typeface="Tahoma"/>
                      </a:endParaRPr>
                    </a:p>
                  </a:txBody>
                  <a:tcPr marL="0" marT="0" marB="0" anchor="ctr"/>
                </a:tc>
                <a:extLst>
                  <a:ext uri="{0D108BD9-81ED-4DB2-BD59-A6C34878D82A}">
                    <a16:rowId xmlns:a16="http://schemas.microsoft.com/office/drawing/2014/main" val="10021"/>
                  </a:ext>
                </a:extLst>
              </a:tr>
            </a:tbl>
          </a:graphicData>
        </a:graphic>
      </p:graphicFrame>
      <p:sp>
        <p:nvSpPr>
          <p:cNvPr id="2" name="TextBox 1"/>
          <p:cNvSpPr txBox="1"/>
          <p:nvPr/>
        </p:nvSpPr>
        <p:spPr>
          <a:xfrm>
            <a:off x="451104" y="210383"/>
            <a:ext cx="8235696" cy="615553"/>
          </a:xfrm>
          <a:prstGeom prst="rect">
            <a:avLst/>
          </a:prstGeom>
          <a:noFill/>
        </p:spPr>
        <p:txBody>
          <a:bodyPr wrap="square" rtlCol="0">
            <a:spAutoFit/>
          </a:bodyPr>
          <a:lstStyle/>
          <a:p>
            <a:r>
              <a:rPr lang="fr-FR" b="1" dirty="0"/>
              <a:t>T Distribution </a:t>
            </a:r>
            <a:r>
              <a:rPr lang="fr-FR" b="1" dirty="0" err="1"/>
              <a:t>Critical</a:t>
            </a:r>
            <a:r>
              <a:rPr lang="fr-FR" b="1" dirty="0"/>
              <a:t> Values Table (One, </a:t>
            </a:r>
            <a:r>
              <a:rPr lang="fr-FR" b="1" dirty="0" err="1"/>
              <a:t>Two</a:t>
            </a:r>
            <a:r>
              <a:rPr lang="fr-FR" b="1" dirty="0"/>
              <a:t> </a:t>
            </a:r>
            <a:r>
              <a:rPr lang="fr-FR" b="1" dirty="0" err="1"/>
              <a:t>Tailed</a:t>
            </a:r>
            <a:r>
              <a:rPr lang="fr-FR" b="1" dirty="0"/>
              <a:t> T Distribution Table)</a:t>
            </a:r>
          </a:p>
          <a:p>
            <a:r>
              <a:rPr lang="en-US" sz="1600" dirty="0"/>
              <a:t>https://www.easycalculation.com/statistics/t-distribution-critical-value-table.php</a:t>
            </a:r>
          </a:p>
        </p:txBody>
      </p:sp>
    </p:spTree>
    <p:extLst>
      <p:ext uri="{BB962C8B-B14F-4D97-AF65-F5344CB8AC3E}">
        <p14:creationId xmlns:p14="http://schemas.microsoft.com/office/powerpoint/2010/main" val="199232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1104" y="1371600"/>
            <a:ext cx="8382000" cy="48006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1600" dirty="0"/>
          </a:p>
        </p:txBody>
      </p:sp>
      <p:sp>
        <p:nvSpPr>
          <p:cNvPr id="5" name="Content Placeholder 2"/>
          <p:cNvSpPr>
            <a:spLocks noGrp="1"/>
          </p:cNvSpPr>
          <p:nvPr>
            <p:ph idx="1"/>
          </p:nvPr>
        </p:nvSpPr>
        <p:spPr>
          <a:xfrm>
            <a:off x="457200" y="609600"/>
            <a:ext cx="8077200" cy="6019800"/>
          </a:xfrm>
        </p:spPr>
        <p:txBody>
          <a:bodyPr>
            <a:normAutofit lnSpcReduction="10000"/>
          </a:bodyPr>
          <a:lstStyle/>
          <a:p>
            <a:pPr lvl="0"/>
            <a:r>
              <a:rPr lang="en-US" sz="2800" dirty="0"/>
              <a:t>From the table, we see that for </a:t>
            </a:r>
            <a:r>
              <a:rPr lang="en-US" sz="2800" dirty="0" err="1"/>
              <a:t>df</a:t>
            </a:r>
            <a:r>
              <a:rPr lang="en-US" sz="2800" dirty="0"/>
              <a:t> = 14, the critical value of t = </a:t>
            </a:r>
            <a:r>
              <a:rPr lang="en-US" sz="2800"/>
              <a:t>± 2.1448 </a:t>
            </a:r>
            <a:r>
              <a:rPr lang="en-US" sz="2800" dirty="0"/>
              <a:t>for </a:t>
            </a:r>
            <a:r>
              <a:rPr lang="el-GR" sz="2800" dirty="0"/>
              <a:t>α</a:t>
            </a:r>
            <a:r>
              <a:rPr lang="en-US" sz="2800" dirty="0"/>
              <a:t>=0.05</a:t>
            </a:r>
          </a:p>
          <a:p>
            <a:pPr lvl="0"/>
            <a:r>
              <a:rPr lang="en-US" sz="2800" dirty="0"/>
              <a:t>What this means is if we ask ourselves: Is there a 5% or less probability of obtaining a mean like the one we obtained? </a:t>
            </a:r>
          </a:p>
          <a:p>
            <a:pPr lvl="0"/>
            <a:r>
              <a:rPr lang="en-US" sz="2800" dirty="0"/>
              <a:t>What we’re really saying is that we are willing to say that our obtained mean of 11.0 months is not due to chance, if the probability of obtaining such an extreme value in either direction (+ or -) is less than 5%.</a:t>
            </a:r>
          </a:p>
          <a:p>
            <a:pPr lvl="0"/>
            <a:r>
              <a:rPr lang="en-US" sz="2800" dirty="0"/>
              <a:t>Since we don’t care about the direction, just how extreme the value we obtained is, we use absolute values.</a:t>
            </a:r>
          </a:p>
        </p:txBody>
      </p:sp>
    </p:spTree>
    <p:extLst>
      <p:ext uri="{BB962C8B-B14F-4D97-AF65-F5344CB8AC3E}">
        <p14:creationId xmlns:p14="http://schemas.microsoft.com/office/powerpoint/2010/main" val="476720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1000"/>
                                        <p:tgtEl>
                                          <p:spTgt spid="5">
                                            <p:txEl>
                                              <p:pRg st="3" end="3"/>
                                            </p:txEl>
                                          </p:spTgt>
                                        </p:tgtEl>
                                      </p:cBhvr>
                                    </p:animEffect>
                                    <p:anim calcmode="lin" valueType="num">
                                      <p:cBhvr>
                                        <p:cTn id="3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1104" y="1371600"/>
            <a:ext cx="8382000" cy="48006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1600" dirty="0"/>
          </a:p>
        </p:txBody>
      </p:sp>
      <p:sp>
        <p:nvSpPr>
          <p:cNvPr id="5" name="Content Placeholder 2"/>
          <p:cNvSpPr>
            <a:spLocks noGrp="1"/>
          </p:cNvSpPr>
          <p:nvPr>
            <p:ph idx="1"/>
          </p:nvPr>
        </p:nvSpPr>
        <p:spPr>
          <a:xfrm>
            <a:off x="457200" y="609600"/>
            <a:ext cx="8077200" cy="6019800"/>
          </a:xfrm>
        </p:spPr>
        <p:txBody>
          <a:bodyPr>
            <a:normAutofit/>
          </a:bodyPr>
          <a:lstStyle/>
          <a:p>
            <a:pPr lvl="0"/>
            <a:r>
              <a:rPr lang="en-US" sz="2800" dirty="0"/>
              <a:t>We want 	</a:t>
            </a:r>
          </a:p>
          <a:p>
            <a:pPr lvl="0" algn="ctr"/>
            <a:r>
              <a:rPr lang="en-US" sz="2800" dirty="0"/>
              <a:t>| t |  ≥  | </a:t>
            </a:r>
            <a:r>
              <a:rPr lang="en-US" sz="2800" dirty="0" err="1"/>
              <a:t>t</a:t>
            </a:r>
            <a:r>
              <a:rPr lang="en-US" sz="2800" baseline="-25000" dirty="0" err="1"/>
              <a:t>crit</a:t>
            </a:r>
            <a:r>
              <a:rPr lang="en-US" sz="2800" baseline="-25000" dirty="0"/>
              <a:t> </a:t>
            </a:r>
            <a:r>
              <a:rPr lang="en-US" sz="2800" dirty="0"/>
              <a:t>| </a:t>
            </a:r>
          </a:p>
          <a:p>
            <a:pPr lvl="0"/>
            <a:r>
              <a:rPr lang="en-US" sz="2800" dirty="0"/>
              <a:t>in order to say our results are not merely due to chance, where </a:t>
            </a:r>
            <a:r>
              <a:rPr lang="en-US" sz="2800" dirty="0" err="1"/>
              <a:t>t</a:t>
            </a:r>
            <a:r>
              <a:rPr lang="en-US" sz="2800" baseline="-25000" dirty="0" err="1"/>
              <a:t>crit</a:t>
            </a:r>
            <a:r>
              <a:rPr lang="en-US" sz="2800" dirty="0"/>
              <a:t> = 2.1448, the value that our t must be greater than, or equal to, in order for our results to be significant.</a:t>
            </a:r>
          </a:p>
          <a:p>
            <a:pPr lvl="0"/>
            <a:r>
              <a:rPr lang="en-US" sz="2800" dirty="0"/>
              <a:t>Here,</a:t>
            </a:r>
          </a:p>
          <a:p>
            <a:pPr lvl="0" algn="ctr"/>
            <a:r>
              <a:rPr lang="en-US" sz="2800" dirty="0"/>
              <a:t>| -2.32 |  ≥  | ± 2.1448 |</a:t>
            </a:r>
          </a:p>
          <a:p>
            <a:pPr lvl="0" algn="ctr"/>
            <a:endParaRPr lang="en-US" sz="2800" dirty="0"/>
          </a:p>
          <a:p>
            <a:pPr lvl="0"/>
            <a:r>
              <a:rPr lang="en-US" sz="2800" dirty="0"/>
              <a:t>So, our result is </a:t>
            </a:r>
            <a:r>
              <a:rPr lang="en-US" sz="2800" dirty="0">
                <a:solidFill>
                  <a:srgbClr val="FF0000"/>
                </a:solidFill>
              </a:rPr>
              <a:t>significant </a:t>
            </a:r>
            <a:r>
              <a:rPr lang="en-US" sz="2800" dirty="0"/>
              <a:t>and not due to chance.</a:t>
            </a:r>
          </a:p>
        </p:txBody>
      </p:sp>
    </p:spTree>
    <p:extLst>
      <p:ext uri="{BB962C8B-B14F-4D97-AF65-F5344CB8AC3E}">
        <p14:creationId xmlns:p14="http://schemas.microsoft.com/office/powerpoint/2010/main" val="1681636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1000"/>
                                        <p:tgtEl>
                                          <p:spTgt spid="5">
                                            <p:txEl>
                                              <p:pRg st="3" end="3"/>
                                            </p:txEl>
                                          </p:spTgt>
                                        </p:tgtEl>
                                      </p:cBhvr>
                                    </p:animEffect>
                                    <p:anim calcmode="lin" valueType="num">
                                      <p:cBhvr>
                                        <p:cTn id="3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Effect transition="in" filter="fade">
                                      <p:cBhvr>
                                        <p:cTn id="42" dur="1000"/>
                                        <p:tgtEl>
                                          <p:spTgt spid="5">
                                            <p:txEl>
                                              <p:pRg st="4" end="4"/>
                                            </p:txEl>
                                          </p:spTgt>
                                        </p:tgtEl>
                                      </p:cBhvr>
                                    </p:animEffect>
                                    <p:anim calcmode="lin" valueType="num">
                                      <p:cBhvr>
                                        <p:cTn id="4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334000"/>
          </a:xfrm>
        </p:spPr>
        <p:txBody>
          <a:bodyPr>
            <a:normAutofit/>
          </a:bodyPr>
          <a:lstStyle/>
          <a:p>
            <a:pPr marL="514350" indent="-514350">
              <a:buFont typeface="+mj-lt"/>
              <a:buAutoNum type="arabicPeriod"/>
            </a:pPr>
            <a:r>
              <a:rPr lang="en-US" sz="2800" dirty="0"/>
              <a:t>What do the headings </a:t>
            </a:r>
            <a:r>
              <a:rPr lang="el-GR" sz="2800" dirty="0"/>
              <a:t>α</a:t>
            </a:r>
            <a:r>
              <a:rPr lang="en-US" sz="2800" dirty="0"/>
              <a:t> (1 tail) [.025], </a:t>
            </a:r>
            <a:br>
              <a:rPr lang="en-US" sz="2800" dirty="0"/>
            </a:br>
            <a:r>
              <a:rPr lang="el-GR" sz="2800" dirty="0"/>
              <a:t>α</a:t>
            </a:r>
            <a:r>
              <a:rPr lang="en-US" sz="2800" dirty="0"/>
              <a:t> (2 tail) [.05] in the table of slide 7 mean? </a:t>
            </a:r>
          </a:p>
          <a:p>
            <a:pPr marL="514350" indent="-514350">
              <a:buFont typeface="+mj-lt"/>
              <a:buAutoNum type="arabicPeriod"/>
            </a:pPr>
            <a:r>
              <a:rPr lang="en-US" sz="2800" dirty="0"/>
              <a:t>Do the same problem as in the model above, but this time using the sample mean of 12.0 months, N=15, and s=3.12.</a:t>
            </a:r>
          </a:p>
          <a:p>
            <a:pPr marL="514350" lvl="0" indent="-514350">
              <a:buFont typeface="+mj-lt"/>
              <a:buAutoNum type="arabicPeriod"/>
            </a:pPr>
            <a:r>
              <a:rPr lang="en-US" sz="2800" dirty="0"/>
              <a:t>Is the result you obtained in Exercise 2 significant or due to chance? Justify your answer.</a:t>
            </a:r>
          </a:p>
        </p:txBody>
      </p:sp>
      <p:sp>
        <p:nvSpPr>
          <p:cNvPr id="5" name="Title 4"/>
          <p:cNvSpPr>
            <a:spLocks noGrp="1"/>
          </p:cNvSpPr>
          <p:nvPr>
            <p:ph type="title"/>
          </p:nvPr>
        </p:nvSpPr>
        <p:spPr>
          <a:xfrm>
            <a:off x="457200" y="381000"/>
            <a:ext cx="8305800" cy="761682"/>
          </a:xfrm>
        </p:spPr>
        <p:txBody>
          <a:bodyPr>
            <a:normAutofit/>
          </a:bodyPr>
          <a:lstStyle/>
          <a:p>
            <a:r>
              <a:rPr lang="en-US" dirty="0"/>
              <a:t>EXERCISES</a:t>
            </a:r>
          </a:p>
        </p:txBody>
      </p:sp>
    </p:spTree>
    <p:extLst>
      <p:ext uri="{BB962C8B-B14F-4D97-AF65-F5344CB8AC3E}">
        <p14:creationId xmlns:p14="http://schemas.microsoft.com/office/powerpoint/2010/main" val="180685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Custom 1">
      <a:dk1>
        <a:srgbClr val="000000"/>
      </a:dk1>
      <a:lt1>
        <a:srgbClr val="FFFFFF"/>
      </a:lt1>
      <a:dk2>
        <a:srgbClr val="D1282E"/>
      </a:dk2>
      <a:lt2>
        <a:srgbClr val="C8C8B1"/>
      </a:lt2>
      <a:accent1>
        <a:srgbClr val="9C1D22"/>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1228</TotalTime>
  <Words>925</Words>
  <Application>Microsoft Office PowerPoint</Application>
  <PresentationFormat>On-screen Show (4:3)</PresentationFormat>
  <Paragraphs>222</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Arial Black</vt:lpstr>
      <vt:lpstr>Calibri</vt:lpstr>
      <vt:lpstr>Cambria Math</vt:lpstr>
      <vt:lpstr>Tahoma</vt:lpstr>
      <vt:lpstr>Essential</vt:lpstr>
      <vt:lpstr>Student t-tests</vt:lpstr>
      <vt:lpstr>MOTIVATION</vt:lpstr>
      <vt:lpstr>LEARNING OBJECTIVES</vt:lpstr>
      <vt:lpstr>INFORMATION / MODEL</vt:lpstr>
      <vt:lpstr>PowerPoint Presentation</vt:lpstr>
      <vt:lpstr>PowerPoint Presentation</vt:lpstr>
      <vt:lpstr>PowerPoint Presentation</vt:lpstr>
      <vt:lpstr>PowerPoint Presentation</vt:lpstr>
      <vt:lpstr>PowerPoint Presentation</vt:lpstr>
      <vt:lpstr>PowerPoint Presentation</vt:lpstr>
      <vt:lpstr>EXERCISES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146</cp:revision>
  <dcterms:created xsi:type="dcterms:W3CDTF">2012-11-05T21:40:56Z</dcterms:created>
  <dcterms:modified xsi:type="dcterms:W3CDTF">2021-01-04T02:38:55Z</dcterms:modified>
</cp:coreProperties>
</file>