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13"/>
  </p:handoutMasterIdLst>
  <p:sldIdLst>
    <p:sldId id="258" r:id="rId2"/>
    <p:sldId id="302" r:id="rId3"/>
    <p:sldId id="313" r:id="rId4"/>
    <p:sldId id="312" r:id="rId5"/>
    <p:sldId id="315" r:id="rId6"/>
    <p:sldId id="316" r:id="rId7"/>
    <p:sldId id="317" r:id="rId8"/>
    <p:sldId id="318" r:id="rId9"/>
    <p:sldId id="319" r:id="rId10"/>
    <p:sldId id="320" r:id="rId11"/>
    <p:sldId id="31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EF5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77909-CE49-4BE3-8825-F4A887516598}" type="datetimeFigureOut">
              <a:rPr lang="en-US" smtClean="0"/>
              <a:t>1/3/2021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8E1D3-EA0A-4448-932E-ECB22744DA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24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cap="none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chemeClr val="accent2"/>
            </a:gs>
            <a:gs pos="100000">
              <a:schemeClr val="tx2">
                <a:lumMod val="60000"/>
                <a:lumOff val="4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05800" cy="7616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7620000" cy="513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D8F82F48-BC74-4313-872B-BBC4F09586F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none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5690" y="228600"/>
            <a:ext cx="8104909" cy="4571999"/>
          </a:xfrm>
        </p:spPr>
        <p:txBody>
          <a:bodyPr/>
          <a:lstStyle/>
          <a:p>
            <a:r>
              <a:rPr lang="en-US" sz="5400" dirty="0"/>
              <a:t>The Premack Principle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343400"/>
            <a:ext cx="8001000" cy="1295400"/>
          </a:xfrm>
        </p:spPr>
        <p:txBody>
          <a:bodyPr>
            <a:normAutofit/>
          </a:bodyPr>
          <a:lstStyle/>
          <a:p>
            <a:r>
              <a:rPr lang="en-US" sz="2400" dirty="0"/>
              <a:t>Experimental psychology </a:t>
            </a:r>
            <a:br>
              <a:rPr lang="en-US" sz="2400" dirty="0"/>
            </a:br>
            <a:r>
              <a:rPr lang="en-US" sz="2400" dirty="0"/>
              <a:t>guided-inquiry learning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5691" y="5928293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Module: The Premack Principle</a:t>
            </a:r>
          </a:p>
          <a:p>
            <a:r>
              <a:rPr lang="en-US" sz="1200" dirty="0"/>
              <a:t>©2017, </a:t>
            </a:r>
            <a:r>
              <a:rPr lang="de-DE" sz="1200" dirty="0"/>
              <a:t>Dr. B. Rumain &amp; Dr. A. </a:t>
            </a:r>
            <a:r>
              <a:rPr lang="de-DE" sz="1200"/>
              <a:t>Geliebter, </a:t>
            </a:r>
            <a:r>
              <a:rPr lang="de-DE" sz="1200" dirty="0"/>
              <a:t>Touro College &amp; University System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725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702492"/>
          </a:xfrm>
        </p:spPr>
        <p:txBody>
          <a:bodyPr>
            <a:noAutofit/>
          </a:bodyPr>
          <a:lstStyle/>
          <a:p>
            <a:r>
              <a:rPr lang="en-US" sz="3600" dirty="0"/>
              <a:t>Can you get someone to do something they don’t really want to do?  How so?  </a:t>
            </a:r>
          </a:p>
          <a:p>
            <a:r>
              <a:rPr lang="en-US" sz="3600" dirty="0"/>
              <a:t>This is the question this module addresses.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33718"/>
            <a:ext cx="8305800" cy="761682"/>
          </a:xfrm>
        </p:spPr>
        <p:txBody>
          <a:bodyPr>
            <a:normAutofit/>
          </a:bodyPr>
          <a:lstStyle/>
          <a:p>
            <a:r>
              <a:rPr lang="en-US" b="1" dirty="0"/>
              <a:t>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3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8006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You will understand the Premack principle and be able to define it.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3200" dirty="0"/>
              <a:t>You will be able to apply the Premack principle to various situations.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05800" cy="761682"/>
          </a:xfrm>
        </p:spPr>
        <p:txBody>
          <a:bodyPr>
            <a:normAutofit/>
          </a:bodyPr>
          <a:lstStyle/>
          <a:p>
            <a:r>
              <a:rPr lang="en-US" b="1" dirty="0"/>
              <a:t>LEARNING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5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001000" cy="4953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200" dirty="0"/>
              <a:t>Model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One online textbook gives the following information relevant to the questions we are trying to answer: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(From Dewey, R. A.  (2017) Psychology: An Introduction                      http://www.intropsych.com/ch05_conditioning/premack_principle.html)</a:t>
            </a:r>
          </a:p>
          <a:p>
            <a:pPr>
              <a:spcBef>
                <a:spcPts val="0"/>
              </a:spcBef>
            </a:pPr>
            <a:endParaRPr lang="en-US" sz="700" dirty="0"/>
          </a:p>
          <a:p>
            <a:pPr>
              <a:spcBef>
                <a:spcPts val="0"/>
              </a:spcBef>
            </a:pPr>
            <a:r>
              <a:rPr lang="en-US" sz="3200" dirty="0"/>
              <a:t>How do you find a reinforcer that will "work" with a particular individual? One technique is to observe what the individual chooses to do voluntarily. As a rule, </a:t>
            </a:r>
            <a:r>
              <a:rPr lang="en-US" sz="3200" i="1" dirty="0"/>
              <a:t>preferred</a:t>
            </a:r>
            <a:r>
              <a:rPr lang="en-US" sz="3200" dirty="0"/>
              <a:t> behaviors can be used to reinforce </a:t>
            </a:r>
            <a:r>
              <a:rPr lang="en-US" sz="3200" i="1" dirty="0" err="1"/>
              <a:t>unpreferred</a:t>
            </a:r>
            <a:r>
              <a:rPr lang="en-US" sz="3200" dirty="0"/>
              <a:t> behaviors.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761682"/>
          </a:xfrm>
        </p:spPr>
        <p:txBody>
          <a:bodyPr>
            <a:normAutofit/>
          </a:bodyPr>
          <a:lstStyle/>
          <a:p>
            <a:r>
              <a:rPr lang="en-US" dirty="0"/>
              <a:t>INFORMATION</a:t>
            </a:r>
          </a:p>
        </p:txBody>
      </p:sp>
    </p:spTree>
    <p:extLst>
      <p:ext uri="{BB962C8B-B14F-4D97-AF65-F5344CB8AC3E}">
        <p14:creationId xmlns:p14="http://schemas.microsoft.com/office/powerpoint/2010/main" val="1806854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001000" cy="5410200"/>
          </a:xfrm>
        </p:spPr>
        <p:txBody>
          <a:bodyPr>
            <a:noAutofit/>
          </a:bodyPr>
          <a:lstStyle/>
          <a:p>
            <a:r>
              <a:rPr lang="en-US" sz="3200" dirty="0"/>
              <a:t>This is called the </a:t>
            </a:r>
            <a:r>
              <a:rPr lang="en-US" sz="3200" i="1" dirty="0">
                <a:solidFill>
                  <a:srgbClr val="FF0000"/>
                </a:solidFill>
              </a:rPr>
              <a:t>Premack principle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after psychologist David Premack who proposed the rule. </a:t>
            </a:r>
          </a:p>
          <a:p>
            <a:r>
              <a:rPr lang="en-US" sz="3200" dirty="0"/>
              <a:t>A formal statement of the Premack principle is as follows: </a:t>
            </a:r>
            <a:r>
              <a:rPr lang="en-US" sz="3200" i="1" dirty="0">
                <a:solidFill>
                  <a:srgbClr val="FF0000"/>
                </a:solidFill>
              </a:rPr>
              <a:t>high-probability behaviors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(those performed frequently under conditions of free choice) </a:t>
            </a:r>
            <a:r>
              <a:rPr lang="en-US" sz="3200" i="1" dirty="0">
                <a:solidFill>
                  <a:srgbClr val="FF0000"/>
                </a:solidFill>
              </a:rPr>
              <a:t>can be used to reinforce low-probability behaviors</a:t>
            </a:r>
            <a:r>
              <a:rPr lang="en-US" sz="3200" dirty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1199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001000" cy="6096000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What is the Premack principle?</a:t>
            </a:r>
          </a:p>
          <a:p>
            <a:r>
              <a:rPr lang="en-US" sz="3000" dirty="0"/>
              <a:t>If a rat likes to run on a wheel, you can reinforce a bar-press by allowing it to run on its wheel only after a bar-press. </a:t>
            </a:r>
          </a:p>
          <a:p>
            <a:r>
              <a:rPr lang="en-US" sz="3000" dirty="0"/>
              <a:t>If you have a hamster that always wants to escape from its cage, then you can reinforce the hamster for climbing onto your hand by offering your hand as a way to escape from the cage. The </a:t>
            </a:r>
            <a:r>
              <a:rPr lang="en-US" sz="3000" i="1" dirty="0">
                <a:solidFill>
                  <a:srgbClr val="FF0000"/>
                </a:solidFill>
              </a:rPr>
              <a:t>preferred</a:t>
            </a:r>
            <a:r>
              <a:rPr lang="en-US" sz="3000" dirty="0">
                <a:solidFill>
                  <a:srgbClr val="FF0000"/>
                </a:solidFill>
              </a:rPr>
              <a:t> </a:t>
            </a:r>
            <a:r>
              <a:rPr lang="en-US" sz="3000" dirty="0"/>
              <a:t>behavior (escaping) is a </a:t>
            </a:r>
            <a:r>
              <a:rPr lang="en-US" sz="3000" dirty="0">
                <a:solidFill>
                  <a:srgbClr val="FF0000"/>
                </a:solidFill>
              </a:rPr>
              <a:t>reinforcer </a:t>
            </a:r>
            <a:r>
              <a:rPr lang="en-US" sz="3000" dirty="0"/>
              <a:t>for the </a:t>
            </a:r>
            <a:r>
              <a:rPr lang="en-US" sz="3000" i="1" dirty="0">
                <a:solidFill>
                  <a:srgbClr val="FF0000"/>
                </a:solidFill>
              </a:rPr>
              <a:t>non-preferred</a:t>
            </a:r>
            <a:r>
              <a:rPr lang="en-US" sz="3000" dirty="0"/>
              <a:t> behavior (climbing onto the hand of a human). This actually works.</a:t>
            </a:r>
          </a:p>
        </p:txBody>
      </p:sp>
    </p:spTree>
    <p:extLst>
      <p:ext uri="{BB962C8B-B14F-4D97-AF65-F5344CB8AC3E}">
        <p14:creationId xmlns:p14="http://schemas.microsoft.com/office/powerpoint/2010/main" val="2349591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001000" cy="6096000"/>
          </a:xfrm>
        </p:spPr>
        <p:txBody>
          <a:bodyPr>
            <a:noAutofit/>
          </a:bodyPr>
          <a:lstStyle/>
          <a:p>
            <a:r>
              <a:rPr lang="en-US" sz="3200" dirty="0"/>
              <a:t>Parents sometimes use a variation of the Premack principle. If they want children to eat vegetables (sometimes a non-preferred behavior) they can make a rule that vegetables must be consumed before the children get to eat a dessert (usually a preferred behavior).</a:t>
            </a:r>
          </a:p>
          <a:p>
            <a:r>
              <a:rPr lang="en-US" sz="3200" dirty="0"/>
              <a:t>Similarly, children may be asked to do their homework (sometimes a non-preferred behavior) before watching TV or playing video games (usually a preferred behavior).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817607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001000" cy="1219200"/>
          </a:xfrm>
        </p:spPr>
        <p:txBody>
          <a:bodyPr>
            <a:noAutofit/>
          </a:bodyPr>
          <a:lstStyle/>
          <a:p>
            <a:r>
              <a:rPr lang="en-US" dirty="0"/>
              <a:t>Read the passage below and answer the following questions:</a:t>
            </a:r>
          </a:p>
          <a:p>
            <a:r>
              <a:rPr lang="en-US" sz="1600" b="0" dirty="0"/>
              <a:t>Geiger, B. (1996). A Time to Learn, A Time to Play: </a:t>
            </a:r>
            <a:r>
              <a:rPr lang="en-US" sz="1600" b="0" dirty="0" err="1"/>
              <a:t>Premack's</a:t>
            </a:r>
            <a:r>
              <a:rPr lang="en-US" sz="1600" b="0" dirty="0"/>
              <a:t> Principle Applied in the Classroom. </a:t>
            </a:r>
            <a:r>
              <a:rPr lang="en-US" sz="1600" b="0" i="1" dirty="0"/>
              <a:t>American Secondary Education,</a:t>
            </a:r>
            <a:r>
              <a:rPr lang="en-US" sz="1600" b="0" dirty="0"/>
              <a:t> </a:t>
            </a:r>
            <a:r>
              <a:rPr lang="en-US" sz="1600" b="0" i="1" dirty="0"/>
              <a:t>25</a:t>
            </a:r>
            <a:r>
              <a:rPr lang="en-US" sz="1600" b="0" dirty="0"/>
              <a:t>(2), 2-6. Retrieved from http://www.jstor.org/stable/41064193</a:t>
            </a:r>
          </a:p>
          <a:p>
            <a:endParaRPr lang="en-US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120" y="1447800"/>
            <a:ext cx="5968284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102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667102" cy="371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584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7"/>
          <a:stretch/>
        </p:blipFill>
        <p:spPr bwMode="auto">
          <a:xfrm>
            <a:off x="1905000" y="152400"/>
            <a:ext cx="6718985" cy="658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2400"/>
            <a:ext cx="1948249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074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001000" cy="2600960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How is the Premack principle being utilized in the study you read?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What is the independent variable? dependent variable(s)?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Are there any control variables?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What can we conclude was accomplished using the Premack principle</a:t>
            </a:r>
            <a:r>
              <a:rPr lang="en-US" sz="2800"/>
              <a:t>?  </a:t>
            </a:r>
            <a:br>
              <a:rPr lang="en-US" sz="2800"/>
            </a:br>
            <a:r>
              <a:rPr lang="en-US" sz="2800"/>
              <a:t>How </a:t>
            </a:r>
            <a:r>
              <a:rPr lang="en-US" sz="2800" dirty="0"/>
              <a:t>do the results support this conclusion?</a:t>
            </a:r>
          </a:p>
          <a:p>
            <a:pPr marL="971550" lvl="1" indent="-514350">
              <a:spcAft>
                <a:spcPts val="400"/>
              </a:spcAft>
              <a:buAutoNum type="alphaLcPeriod"/>
            </a:pPr>
            <a:endParaRPr lang="en-US" sz="2600" dirty="0"/>
          </a:p>
          <a:p>
            <a:pPr lvl="0">
              <a:spcAft>
                <a:spcPts val="400"/>
              </a:spcAft>
            </a:pPr>
            <a:endParaRPr lang="en-US" sz="26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761682"/>
          </a:xfrm>
        </p:spPr>
        <p:txBody>
          <a:bodyPr>
            <a:normAutofit/>
          </a:bodyPr>
          <a:lstStyle/>
          <a:p>
            <a:r>
              <a:rPr lang="en-US" dirty="0"/>
              <a:t>EXERCISES</a:t>
            </a:r>
          </a:p>
        </p:txBody>
      </p:sp>
    </p:spTree>
    <p:extLst>
      <p:ext uri="{BB962C8B-B14F-4D97-AF65-F5344CB8AC3E}">
        <p14:creationId xmlns:p14="http://schemas.microsoft.com/office/powerpoint/2010/main" val="6152647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1424</TotalTime>
  <Words>508</Words>
  <Application>Microsoft Office PowerPoint</Application>
  <PresentationFormat>On-screen Show (4:3)</PresentationFormat>
  <Paragraphs>30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Arial Black</vt:lpstr>
      <vt:lpstr>Calibri</vt:lpstr>
      <vt:lpstr>Essential</vt:lpstr>
      <vt:lpstr>The Premack Principle</vt:lpstr>
      <vt:lpstr>MOTIVATION</vt:lpstr>
      <vt:lpstr>LEARNING OBJECTIVES</vt:lpstr>
      <vt:lpstr>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</dc:creator>
  <cp:lastModifiedBy>Admin</cp:lastModifiedBy>
  <cp:revision>174</cp:revision>
  <dcterms:created xsi:type="dcterms:W3CDTF">2012-11-05T21:40:56Z</dcterms:created>
  <dcterms:modified xsi:type="dcterms:W3CDTF">2021-01-04T02:36:19Z</dcterms:modified>
</cp:coreProperties>
</file>