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handoutMasterIdLst>
    <p:handoutMasterId r:id="rId8"/>
  </p:handoutMasterIdLst>
  <p:sldIdLst>
    <p:sldId id="258" r:id="rId2"/>
    <p:sldId id="302" r:id="rId3"/>
    <p:sldId id="313" r:id="rId4"/>
    <p:sldId id="312" r:id="rId5"/>
    <p:sldId id="315" r:id="rId6"/>
    <p:sldId id="314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5611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472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77909-CE49-4BE3-8825-F4A887516598}" type="datetimeFigureOut">
              <a:rPr lang="en-US" smtClean="0"/>
              <a:t>1/3/2021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78E1D3-EA0A-4448-932E-ECB22744DAD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4246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cap="none" spc="-8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8000">
              <a:schemeClr val="accent2"/>
            </a:gs>
            <a:gs pos="100000">
              <a:schemeClr val="tx2">
                <a:lumMod val="60000"/>
                <a:lumOff val="4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305800" cy="7616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7620000" cy="513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none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5690" y="228600"/>
            <a:ext cx="8104909" cy="4571999"/>
          </a:xfrm>
        </p:spPr>
        <p:txBody>
          <a:bodyPr/>
          <a:lstStyle/>
          <a:p>
            <a:r>
              <a:rPr lang="en-US" sz="4800" b="1" dirty="0"/>
              <a:t>The </a:t>
            </a:r>
            <a:r>
              <a:rPr lang="en-US" sz="4800" b="1" dirty="0" err="1"/>
              <a:t>Wason</a:t>
            </a:r>
            <a:r>
              <a:rPr lang="en-US" sz="4800" b="1" dirty="0"/>
              <a:t> Selection Task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343400"/>
            <a:ext cx="8001000" cy="1295400"/>
          </a:xfrm>
        </p:spPr>
        <p:txBody>
          <a:bodyPr>
            <a:normAutofit/>
          </a:bodyPr>
          <a:lstStyle/>
          <a:p>
            <a:r>
              <a:rPr lang="en-US" sz="2400" dirty="0"/>
              <a:t>Experimental psychology </a:t>
            </a:r>
            <a:br>
              <a:rPr lang="en-US" sz="2400" dirty="0"/>
            </a:br>
            <a:r>
              <a:rPr lang="en-US" sz="2400" dirty="0"/>
              <a:t>guided-inquiry learning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5691" y="5928293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Module: The </a:t>
            </a:r>
            <a:r>
              <a:rPr lang="en-US" sz="1200" dirty="0" err="1"/>
              <a:t>Wason</a:t>
            </a:r>
            <a:r>
              <a:rPr lang="en-US" sz="1200" dirty="0"/>
              <a:t> Selection Task</a:t>
            </a:r>
          </a:p>
          <a:p>
            <a:r>
              <a:rPr lang="en-US" sz="1200" dirty="0"/>
              <a:t>©2017, </a:t>
            </a:r>
            <a:r>
              <a:rPr lang="de-DE" sz="1200" dirty="0"/>
              <a:t>Dr. B. Rumain &amp; Dr. A. </a:t>
            </a:r>
            <a:r>
              <a:rPr lang="de-DE" sz="1200"/>
              <a:t>Geliebter, </a:t>
            </a:r>
            <a:r>
              <a:rPr lang="de-DE" sz="1200" dirty="0"/>
              <a:t>Touro College &amp; University System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17253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26292"/>
          </a:xfrm>
        </p:spPr>
        <p:txBody>
          <a:bodyPr>
            <a:noAutofit/>
          </a:bodyPr>
          <a:lstStyle/>
          <a:p>
            <a:r>
              <a:rPr lang="en-US" sz="3200" dirty="0"/>
              <a:t>Are people naturally logical? </a:t>
            </a:r>
          </a:p>
          <a:p>
            <a:r>
              <a:rPr lang="en-US" sz="3200" dirty="0"/>
              <a:t>Actually, the answer is it depends.  </a:t>
            </a:r>
          </a:p>
          <a:p>
            <a:r>
              <a:rPr lang="en-US" sz="3200" dirty="0"/>
              <a:t>When you use an arbitrary rule and ask people to reason with conditionals, they usually do not do well. 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533718"/>
            <a:ext cx="8305800" cy="761682"/>
          </a:xfrm>
        </p:spPr>
        <p:txBody>
          <a:bodyPr>
            <a:normAutofit/>
          </a:bodyPr>
          <a:lstStyle/>
          <a:p>
            <a:r>
              <a:rPr lang="en-US" b="1" dirty="0"/>
              <a:t>MOTIVATION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637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7772400" cy="4800600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You will be able to define what conditionals are.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You will be able to describe the </a:t>
            </a:r>
            <a:r>
              <a:rPr lang="en-US" sz="3200" dirty="0" err="1"/>
              <a:t>Wason</a:t>
            </a:r>
            <a:r>
              <a:rPr lang="en-US" sz="3200" dirty="0"/>
              <a:t> Selection Task.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You will be able to explain which cards are necessary to check.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533400"/>
            <a:ext cx="8305800" cy="761682"/>
          </a:xfrm>
        </p:spPr>
        <p:txBody>
          <a:bodyPr>
            <a:normAutofit/>
          </a:bodyPr>
          <a:lstStyle/>
          <a:p>
            <a:r>
              <a:rPr lang="en-US" b="1" dirty="0"/>
              <a:t>LEARNING OBJECTIVES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359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001000" cy="4572000"/>
          </a:xfrm>
        </p:spPr>
        <p:txBody>
          <a:bodyPr>
            <a:noAutofit/>
          </a:bodyPr>
          <a:lstStyle/>
          <a:p>
            <a:r>
              <a:rPr lang="en-US" sz="3200" dirty="0"/>
              <a:t>Conditionals are propositions having the form </a:t>
            </a:r>
            <a:r>
              <a:rPr lang="en-US" sz="3200" i="1" dirty="0">
                <a:solidFill>
                  <a:srgbClr val="C00000"/>
                </a:solidFill>
              </a:rPr>
              <a:t>If p then q</a:t>
            </a:r>
            <a:r>
              <a:rPr lang="en-US" sz="3200" dirty="0"/>
              <a:t>.  In what is referred to as the </a:t>
            </a:r>
            <a:r>
              <a:rPr lang="en-US" sz="3200" i="1" dirty="0" err="1">
                <a:solidFill>
                  <a:srgbClr val="C00000"/>
                </a:solidFill>
              </a:rPr>
              <a:t>Wason</a:t>
            </a:r>
            <a:r>
              <a:rPr lang="en-US" sz="3200" i="1" dirty="0">
                <a:solidFill>
                  <a:srgbClr val="C00000"/>
                </a:solidFill>
              </a:rPr>
              <a:t> Selection Task</a:t>
            </a:r>
            <a:r>
              <a:rPr lang="en-US" sz="3200" dirty="0"/>
              <a:t>, subjects are shown these four cards and given the following arbitrary rule:</a:t>
            </a:r>
          </a:p>
          <a:p>
            <a:r>
              <a:rPr lang="en-US" sz="2800" dirty="0"/>
              <a:t>If a card has the letter “A” on one side, then it has the number “4” on the other side.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05800" cy="761682"/>
          </a:xfrm>
        </p:spPr>
        <p:txBody>
          <a:bodyPr>
            <a:normAutofit/>
          </a:bodyPr>
          <a:lstStyle/>
          <a:p>
            <a:r>
              <a:rPr lang="en-US" dirty="0"/>
              <a:t>INFORMATION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990600" y="4800600"/>
            <a:ext cx="6248400" cy="1752600"/>
            <a:chOff x="990600" y="4800600"/>
            <a:chExt cx="6248400" cy="1752600"/>
          </a:xfrm>
        </p:grpSpPr>
        <p:grpSp>
          <p:nvGrpSpPr>
            <p:cNvPr id="6" name="Group 5"/>
            <p:cNvGrpSpPr/>
            <p:nvPr/>
          </p:nvGrpSpPr>
          <p:grpSpPr>
            <a:xfrm>
              <a:off x="990600" y="4800600"/>
              <a:ext cx="1295400" cy="1752600"/>
              <a:chOff x="990600" y="4800600"/>
              <a:chExt cx="1295400" cy="1752600"/>
            </a:xfrm>
          </p:grpSpPr>
          <p:sp>
            <p:nvSpPr>
              <p:cNvPr id="2" name="Rounded Rectangle 1"/>
              <p:cNvSpPr/>
              <p:nvPr/>
            </p:nvSpPr>
            <p:spPr>
              <a:xfrm>
                <a:off x="990600" y="4800600"/>
                <a:ext cx="1295400" cy="1752600"/>
              </a:xfrm>
              <a:prstGeom prst="roundRect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990600" y="5064204"/>
                <a:ext cx="1295400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600" b="1" dirty="0">
                    <a:solidFill>
                      <a:schemeClr val="bg1"/>
                    </a:solidFill>
                  </a:rPr>
                  <a:t>A</a:t>
                </a: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5943600" y="4800600"/>
              <a:ext cx="1295400" cy="1752600"/>
              <a:chOff x="990600" y="4800600"/>
              <a:chExt cx="1295400" cy="1752600"/>
            </a:xfrm>
          </p:grpSpPr>
          <p:sp>
            <p:nvSpPr>
              <p:cNvPr id="8" name="Rounded Rectangle 7"/>
              <p:cNvSpPr/>
              <p:nvPr/>
            </p:nvSpPr>
            <p:spPr>
              <a:xfrm>
                <a:off x="990600" y="4800600"/>
                <a:ext cx="1295400" cy="1752600"/>
              </a:xfrm>
              <a:prstGeom prst="roundRect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990600" y="5064204"/>
                <a:ext cx="1295400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600" b="1" dirty="0">
                    <a:solidFill>
                      <a:schemeClr val="bg1"/>
                    </a:solidFill>
                  </a:rPr>
                  <a:t>7</a:t>
                </a: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4267200" y="4800600"/>
              <a:ext cx="1295400" cy="1752600"/>
              <a:chOff x="990600" y="4800600"/>
              <a:chExt cx="1295400" cy="1752600"/>
            </a:xfrm>
          </p:grpSpPr>
          <p:sp>
            <p:nvSpPr>
              <p:cNvPr id="11" name="Rounded Rectangle 10"/>
              <p:cNvSpPr/>
              <p:nvPr/>
            </p:nvSpPr>
            <p:spPr>
              <a:xfrm>
                <a:off x="990600" y="4800600"/>
                <a:ext cx="1295400" cy="1752600"/>
              </a:xfrm>
              <a:prstGeom prst="roundRect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990600" y="5064204"/>
                <a:ext cx="1295400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600" b="1" dirty="0">
                    <a:solidFill>
                      <a:schemeClr val="bg1"/>
                    </a:solidFill>
                  </a:rPr>
                  <a:t>4</a:t>
                </a: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2694940" y="4800600"/>
              <a:ext cx="1295400" cy="1752600"/>
              <a:chOff x="990600" y="4800600"/>
              <a:chExt cx="1295400" cy="1752600"/>
            </a:xfrm>
          </p:grpSpPr>
          <p:sp>
            <p:nvSpPr>
              <p:cNvPr id="14" name="Rounded Rectangle 13"/>
              <p:cNvSpPr/>
              <p:nvPr/>
            </p:nvSpPr>
            <p:spPr>
              <a:xfrm>
                <a:off x="990600" y="4800600"/>
                <a:ext cx="1295400" cy="1752600"/>
              </a:xfrm>
              <a:prstGeom prst="roundRect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990600" y="5064204"/>
                <a:ext cx="1295400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600" b="1" dirty="0">
                    <a:solidFill>
                      <a:schemeClr val="bg1"/>
                    </a:solidFill>
                  </a:rPr>
                  <a:t>B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06854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305800" cy="5410200"/>
          </a:xfrm>
        </p:spPr>
        <p:txBody>
          <a:bodyPr>
            <a:noAutofit/>
          </a:bodyPr>
          <a:lstStyle/>
          <a:p>
            <a:r>
              <a:rPr lang="en-US" sz="3200" dirty="0"/>
              <a:t>The instruction is: </a:t>
            </a:r>
          </a:p>
          <a:p>
            <a:r>
              <a:rPr lang="en-US" sz="3200" dirty="0"/>
              <a:t>“You already know for certain that every card has a letter on one side and a number on the other side. Please indicate, taking this into account, which card or cards you </a:t>
            </a:r>
            <a:r>
              <a:rPr lang="en-US" sz="3200" i="1" dirty="0">
                <a:solidFill>
                  <a:srgbClr val="FF0000"/>
                </a:solidFill>
              </a:rPr>
              <a:t>definitely</a:t>
            </a:r>
            <a:r>
              <a:rPr lang="en-US" sz="3200" dirty="0"/>
              <a:t> need to turn over, and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i="1" dirty="0">
                <a:solidFill>
                  <a:srgbClr val="FF0000"/>
                </a:solidFill>
              </a:rPr>
              <a:t>only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that or those cards, in order to determine whether the rule is broken in the case of each of the four cards below.”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657600" y="5029200"/>
            <a:ext cx="4343400" cy="1524000"/>
            <a:chOff x="990600" y="4800600"/>
            <a:chExt cx="6248400" cy="1752600"/>
          </a:xfrm>
        </p:grpSpPr>
        <p:grpSp>
          <p:nvGrpSpPr>
            <p:cNvPr id="5" name="Group 4"/>
            <p:cNvGrpSpPr/>
            <p:nvPr/>
          </p:nvGrpSpPr>
          <p:grpSpPr>
            <a:xfrm>
              <a:off x="990600" y="4800600"/>
              <a:ext cx="1295400" cy="1752600"/>
              <a:chOff x="990600" y="4800600"/>
              <a:chExt cx="1295400" cy="1752600"/>
            </a:xfrm>
          </p:grpSpPr>
          <p:sp>
            <p:nvSpPr>
              <p:cNvPr id="15" name="Rounded Rectangle 14"/>
              <p:cNvSpPr/>
              <p:nvPr/>
            </p:nvSpPr>
            <p:spPr>
              <a:xfrm>
                <a:off x="990600" y="4800600"/>
                <a:ext cx="1295400" cy="1752600"/>
              </a:xfrm>
              <a:prstGeom prst="roundRect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990600" y="5064204"/>
                <a:ext cx="1295400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600" b="1" dirty="0">
                    <a:solidFill>
                      <a:schemeClr val="bg1"/>
                    </a:solidFill>
                  </a:rPr>
                  <a:t>A</a:t>
                </a: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5943600" y="4800600"/>
              <a:ext cx="1295400" cy="1752600"/>
              <a:chOff x="990600" y="4800600"/>
              <a:chExt cx="1295400" cy="1752600"/>
            </a:xfrm>
          </p:grpSpPr>
          <p:sp>
            <p:nvSpPr>
              <p:cNvPr id="13" name="Rounded Rectangle 12"/>
              <p:cNvSpPr/>
              <p:nvPr/>
            </p:nvSpPr>
            <p:spPr>
              <a:xfrm>
                <a:off x="990600" y="4800600"/>
                <a:ext cx="1295400" cy="1752600"/>
              </a:xfrm>
              <a:prstGeom prst="roundRect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990600" y="5064204"/>
                <a:ext cx="1295400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600" b="1" dirty="0">
                    <a:solidFill>
                      <a:schemeClr val="bg1"/>
                    </a:solidFill>
                  </a:rPr>
                  <a:t>7</a:t>
                </a: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4267200" y="4800600"/>
              <a:ext cx="1295400" cy="1752600"/>
              <a:chOff x="990600" y="4800600"/>
              <a:chExt cx="1295400" cy="1752600"/>
            </a:xfrm>
          </p:grpSpPr>
          <p:sp>
            <p:nvSpPr>
              <p:cNvPr id="11" name="Rounded Rectangle 10"/>
              <p:cNvSpPr/>
              <p:nvPr/>
            </p:nvSpPr>
            <p:spPr>
              <a:xfrm>
                <a:off x="990600" y="4800600"/>
                <a:ext cx="1295400" cy="1752600"/>
              </a:xfrm>
              <a:prstGeom prst="roundRect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990600" y="5064204"/>
                <a:ext cx="1295400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600" b="1" dirty="0">
                    <a:solidFill>
                      <a:schemeClr val="bg1"/>
                    </a:solidFill>
                  </a:rPr>
                  <a:t>4</a:t>
                </a: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2694940" y="4800600"/>
              <a:ext cx="1295400" cy="1752600"/>
              <a:chOff x="990600" y="4800600"/>
              <a:chExt cx="1295400" cy="1752600"/>
            </a:xfrm>
          </p:grpSpPr>
          <p:sp>
            <p:nvSpPr>
              <p:cNvPr id="9" name="Rounded Rectangle 8"/>
              <p:cNvSpPr/>
              <p:nvPr/>
            </p:nvSpPr>
            <p:spPr>
              <a:xfrm>
                <a:off x="990600" y="4800600"/>
                <a:ext cx="1295400" cy="1752600"/>
              </a:xfrm>
              <a:prstGeom prst="roundRect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990600" y="5064204"/>
                <a:ext cx="1295400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600" b="1" dirty="0">
                    <a:solidFill>
                      <a:schemeClr val="bg1"/>
                    </a:solidFill>
                  </a:rPr>
                  <a:t>B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1199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001000" cy="5029200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2800" dirty="0"/>
              <a:t>What cards would you turn over?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/>
              <a:t>Explain for each card the reasoning you used as to whether it is necessary to turn it over or not.</a:t>
            </a:r>
          </a:p>
          <a:p>
            <a:pPr marL="971550" lvl="1" indent="-514350"/>
            <a:r>
              <a:rPr lang="en-US" sz="2400" b="1" dirty="0"/>
              <a:t>The A card ____________</a:t>
            </a:r>
          </a:p>
          <a:p>
            <a:pPr marL="971550" lvl="1" indent="-514350"/>
            <a:r>
              <a:rPr lang="en-US" sz="2400" b="1"/>
              <a:t>The </a:t>
            </a:r>
            <a:r>
              <a:rPr lang="en-US" sz="2400" b="1" dirty="0"/>
              <a:t>B</a:t>
            </a:r>
            <a:r>
              <a:rPr lang="en-US" sz="2400" b="1"/>
              <a:t> </a:t>
            </a:r>
            <a:r>
              <a:rPr lang="en-US" sz="2400" b="1" dirty="0"/>
              <a:t>card ____________</a:t>
            </a:r>
          </a:p>
          <a:p>
            <a:pPr marL="971550" lvl="1" indent="-514350"/>
            <a:r>
              <a:rPr lang="en-US" sz="2400" b="1" dirty="0"/>
              <a:t>The 4 card ____________</a:t>
            </a:r>
          </a:p>
          <a:p>
            <a:pPr marL="971550" lvl="1" indent="-514350"/>
            <a:r>
              <a:rPr lang="en-US" sz="2400" b="1" dirty="0"/>
              <a:t>The 7 card ____________</a:t>
            </a:r>
          </a:p>
          <a:p>
            <a:pPr lvl="1" indent="0">
              <a:buNone/>
            </a:pPr>
            <a:endParaRPr lang="en-US" sz="1100" b="1" dirty="0"/>
          </a:p>
          <a:p>
            <a:r>
              <a:rPr lang="en-US" sz="2800" dirty="0"/>
              <a:t>Adding content that is not arbitrary improves performance, as we will see in the next module.</a:t>
            </a:r>
          </a:p>
          <a:p>
            <a:pPr lvl="0">
              <a:spcAft>
                <a:spcPts val="400"/>
              </a:spcAft>
            </a:pPr>
            <a:endParaRPr lang="en-US" sz="26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05800" cy="761682"/>
          </a:xfrm>
        </p:spPr>
        <p:txBody>
          <a:bodyPr>
            <a:normAutofit/>
          </a:bodyPr>
          <a:lstStyle/>
          <a:p>
            <a:r>
              <a:rPr lang="en-US" dirty="0"/>
              <a:t>EXERCISES</a:t>
            </a:r>
          </a:p>
        </p:txBody>
      </p:sp>
    </p:spTree>
    <p:extLst>
      <p:ext uri="{BB962C8B-B14F-4D97-AF65-F5344CB8AC3E}">
        <p14:creationId xmlns:p14="http://schemas.microsoft.com/office/powerpoint/2010/main" val="6152647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1641</TotalTime>
  <Words>312</Words>
  <Application>Microsoft Office PowerPoint</Application>
  <PresentationFormat>On-screen Show (4:3)</PresentationFormat>
  <Paragraphs>34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Arial Black</vt:lpstr>
      <vt:lpstr>Calibri</vt:lpstr>
      <vt:lpstr>Essential</vt:lpstr>
      <vt:lpstr>The Wason Selection Task</vt:lpstr>
      <vt:lpstr>MOTIVATION</vt:lpstr>
      <vt:lpstr>LEARNING OBJECTIVES</vt:lpstr>
      <vt:lpstr>INFORMATION</vt:lpstr>
      <vt:lpstr>PowerPoint Presentation</vt:lpstr>
      <vt:lpstr>EXERCISES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Student</dc:creator>
  <cp:lastModifiedBy>Admin</cp:lastModifiedBy>
  <cp:revision>182</cp:revision>
  <dcterms:created xsi:type="dcterms:W3CDTF">2012-11-05T21:40:56Z</dcterms:created>
  <dcterms:modified xsi:type="dcterms:W3CDTF">2021-01-04T02:35:56Z</dcterms:modified>
</cp:coreProperties>
</file>