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handoutMasterIdLst>
    <p:handoutMasterId r:id="rId14"/>
  </p:handoutMasterIdLst>
  <p:sldIdLst>
    <p:sldId id="258" r:id="rId2"/>
    <p:sldId id="302" r:id="rId3"/>
    <p:sldId id="313" r:id="rId4"/>
    <p:sldId id="310" r:id="rId5"/>
    <p:sldId id="320" r:id="rId6"/>
    <p:sldId id="324" r:id="rId7"/>
    <p:sldId id="323" r:id="rId8"/>
    <p:sldId id="322" r:id="rId9"/>
    <p:sldId id="325" r:id="rId10"/>
    <p:sldId id="317" r:id="rId11"/>
    <p:sldId id="312" r:id="rId12"/>
    <p:sldId id="32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472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77909-CE49-4BE3-8825-F4A887516598}" type="datetimeFigureOut">
              <a:rPr lang="en-US" smtClean="0"/>
              <a:t>1/3/2021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8E1D3-EA0A-4448-932E-ECB22744DAD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4246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cap="none" spc="-8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8000">
              <a:schemeClr val="accent2"/>
            </a:gs>
            <a:gs pos="100000">
              <a:schemeClr val="tx2">
                <a:lumMod val="60000"/>
                <a:lumOff val="4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305800" cy="7616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7620000" cy="513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none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8153400" cy="4571999"/>
          </a:xfrm>
        </p:spPr>
        <p:txBody>
          <a:bodyPr/>
          <a:lstStyle/>
          <a:p>
            <a:r>
              <a:rPr lang="en-US" sz="5400" b="1" dirty="0"/>
              <a:t>The 3-Store Model of Memory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343400"/>
            <a:ext cx="8001000" cy="1295400"/>
          </a:xfrm>
        </p:spPr>
        <p:txBody>
          <a:bodyPr>
            <a:normAutofit/>
          </a:bodyPr>
          <a:lstStyle/>
          <a:p>
            <a:r>
              <a:rPr lang="en-US" sz="2400" dirty="0"/>
              <a:t>Experimental psychology </a:t>
            </a:r>
            <a:br>
              <a:rPr lang="en-US" sz="2400" dirty="0"/>
            </a:br>
            <a:r>
              <a:rPr lang="en-US" sz="2400" dirty="0"/>
              <a:t>guided-inquiry learning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5691" y="5928293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Module: The 3-Store Model of Memory</a:t>
            </a:r>
          </a:p>
          <a:p>
            <a:r>
              <a:rPr lang="en-US" sz="1200" dirty="0"/>
              <a:t>©2017, </a:t>
            </a:r>
            <a:r>
              <a:rPr lang="de-DE" sz="1200" dirty="0"/>
              <a:t>Dr. B. Rumain &amp; Dr. A. </a:t>
            </a:r>
            <a:r>
              <a:rPr lang="de-DE" sz="1200"/>
              <a:t>Geliebter, </a:t>
            </a:r>
            <a:r>
              <a:rPr lang="de-DE" sz="1200" dirty="0"/>
              <a:t>Touro College &amp; University System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17253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077200" cy="5334000"/>
          </a:xfrm>
        </p:spPr>
        <p:txBody>
          <a:bodyPr>
            <a:normAutofit/>
          </a:bodyPr>
          <a:lstStyle/>
          <a:p>
            <a:r>
              <a:rPr lang="en-US" sz="3200" dirty="0"/>
              <a:t>Doing well in college involves remembering what the textbook says, what’s said in lectures, remembering how you solved a problem, etc. </a:t>
            </a:r>
          </a:p>
          <a:p>
            <a:r>
              <a:rPr lang="en-US" sz="3200" dirty="0"/>
              <a:t>All these require memory. But how does memory work? When we “memorize”, what are we actually doing?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761682"/>
          </a:xfrm>
        </p:spPr>
        <p:txBody>
          <a:bodyPr>
            <a:normAutofit/>
          </a:bodyPr>
          <a:lstStyle/>
          <a:p>
            <a:r>
              <a:rPr lang="en-US" b="1" dirty="0"/>
              <a:t>MOTIVATION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63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077200" cy="53340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You will understand the various </a:t>
            </a:r>
            <a:r>
              <a:rPr lang="en-US" sz="3200" dirty="0">
                <a:solidFill>
                  <a:srgbClr val="FF0000"/>
                </a:solidFill>
              </a:rPr>
              <a:t>memory stores</a:t>
            </a:r>
            <a:r>
              <a:rPr lang="en-US" sz="3200" dirty="0"/>
              <a:t>: sensory store, </a:t>
            </a:r>
            <a:br>
              <a:rPr lang="en-US" sz="3200" dirty="0"/>
            </a:br>
            <a:r>
              <a:rPr lang="en-US" sz="3200" dirty="0"/>
              <a:t>short-term store, and long-term store.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You will understand the properties of each of these.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You will know how we </a:t>
            </a:r>
            <a:r>
              <a:rPr lang="en-US" sz="3200" dirty="0">
                <a:solidFill>
                  <a:srgbClr val="FF0000"/>
                </a:solidFill>
              </a:rPr>
              <a:t>memorize</a:t>
            </a:r>
            <a:r>
              <a:rPr lang="en-US" sz="3200" dirty="0"/>
              <a:t> information.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You will learn how to read original research for comprehension and </a:t>
            </a:r>
            <a:r>
              <a:rPr lang="en-US" sz="3200"/>
              <a:t>critical thinking.</a:t>
            </a:r>
            <a:endParaRPr lang="en-US" sz="32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761682"/>
          </a:xfrm>
        </p:spPr>
        <p:txBody>
          <a:bodyPr>
            <a:normAutofit/>
          </a:bodyPr>
          <a:lstStyle/>
          <a:p>
            <a:r>
              <a:rPr lang="en-US" b="1" dirty="0"/>
              <a:t>LEARNING 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35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761682"/>
          </a:xfrm>
        </p:spPr>
        <p:txBody>
          <a:bodyPr>
            <a:normAutofit/>
          </a:bodyPr>
          <a:lstStyle/>
          <a:p>
            <a:r>
              <a:rPr lang="en-US" b="1" dirty="0"/>
              <a:t>INFORMATION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1104" y="1371600"/>
            <a:ext cx="8382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The following excerpt is from the research originally done by Atkinson and </a:t>
            </a:r>
            <a:r>
              <a:rPr lang="en-US" sz="3200" dirty="0" err="1"/>
              <a:t>Shifrin</a:t>
            </a:r>
            <a:r>
              <a:rPr lang="en-US" sz="3200" dirty="0"/>
              <a:t> (1968) when they first conceptualized how memory is organized.  Read this excerpt and then answer the questions in the exercises. </a:t>
            </a:r>
          </a:p>
          <a:p>
            <a:r>
              <a:rPr lang="en-US" dirty="0"/>
              <a:t>The entire paper can be found at: </a:t>
            </a:r>
            <a:r>
              <a:rPr lang="en-US" sz="1600" dirty="0"/>
              <a:t>http://www.rca.ucsd.edu/selected_papers/2_Human%20memory_A%20proposed%20system%20and%20its%20control%20processes.pdf</a:t>
            </a:r>
          </a:p>
        </p:txBody>
      </p:sp>
    </p:spTree>
    <p:extLst>
      <p:ext uri="{BB962C8B-B14F-4D97-AF65-F5344CB8AC3E}">
        <p14:creationId xmlns:p14="http://schemas.microsoft.com/office/powerpoint/2010/main" val="112599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52400"/>
            <a:ext cx="5281612" cy="638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0118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96" y="762000"/>
            <a:ext cx="8550206" cy="521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7843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152400"/>
            <a:ext cx="8910637" cy="6444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7618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52400" y="685800"/>
            <a:ext cx="8839199" cy="5257800"/>
            <a:chOff x="292607" y="228600"/>
            <a:chExt cx="8585385" cy="4800600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799" y="228600"/>
              <a:ext cx="8573193" cy="198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799" y="2133600"/>
              <a:ext cx="8573193" cy="2308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607" y="4326651"/>
              <a:ext cx="8585385" cy="702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13355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73347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2893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age result for atkinson shiffrin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96" y="2057400"/>
            <a:ext cx="7696200" cy="403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81000" y="457200"/>
            <a:ext cx="7924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The usual representation of Atkinson-</a:t>
            </a:r>
            <a:r>
              <a:rPr lang="en-US" sz="2800" b="1" dirty="0" err="1"/>
              <a:t>Shiffrin’s</a:t>
            </a:r>
            <a:r>
              <a:rPr lang="en-US" sz="2800" b="1" dirty="0"/>
              <a:t> work that you will encounter is the following:</a:t>
            </a:r>
          </a:p>
        </p:txBody>
      </p:sp>
    </p:spTree>
    <p:extLst>
      <p:ext uri="{BB962C8B-B14F-4D97-AF65-F5344CB8AC3E}">
        <p14:creationId xmlns:p14="http://schemas.microsoft.com/office/powerpoint/2010/main" val="1277037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077200" cy="5334000"/>
          </a:xfrm>
        </p:spPr>
        <p:txBody>
          <a:bodyPr>
            <a:normAutofit fontScale="92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What do they mean by “structural features” and by “control processes”?  How do you think these are different?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What are the memory stores?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Which store is the permanent store?  What do they mean by “permanent”?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Which are the temporary stores?  How do they differ?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What is rehearsal?  Why is it a control process?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How long would verbal material last in the short-term store?  Give an example from real life that illustrates this process.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761682"/>
          </a:xfrm>
        </p:spPr>
        <p:txBody>
          <a:bodyPr>
            <a:normAutofit/>
          </a:bodyPr>
          <a:lstStyle/>
          <a:p>
            <a:r>
              <a:rPr lang="en-US" dirty="0"/>
              <a:t>EXERCISES</a:t>
            </a:r>
          </a:p>
        </p:txBody>
      </p:sp>
    </p:spTree>
    <p:extLst>
      <p:ext uri="{BB962C8B-B14F-4D97-AF65-F5344CB8AC3E}">
        <p14:creationId xmlns:p14="http://schemas.microsoft.com/office/powerpoint/2010/main" val="180685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077200" cy="5334000"/>
          </a:xfrm>
        </p:spPr>
        <p:txBody>
          <a:bodyPr>
            <a:normAutofit fontScale="92500"/>
          </a:bodyPr>
          <a:lstStyle/>
          <a:p>
            <a:pPr marL="514350" lvl="0" indent="-514350">
              <a:buFont typeface="+mj-lt"/>
              <a:buAutoNum type="arabicPeriod" startAt="7"/>
            </a:pPr>
            <a:r>
              <a:rPr lang="en-US" sz="2800" dirty="0"/>
              <a:t>In the color diagram above, it has "maintenance rehearsal," "encoding," and "retrieval."  Look up what each of these terms mean and write down the definitions you find.</a:t>
            </a:r>
          </a:p>
          <a:p>
            <a:pPr marL="514350" lvl="0" indent="-514350">
              <a:buFont typeface="+mj-lt"/>
              <a:buAutoNum type="arabicPeriod" startAt="7"/>
            </a:pPr>
            <a:r>
              <a:rPr lang="en-US" sz="2800" dirty="0"/>
              <a:t> Are the concepts embodied in these terms present in the original passage from Atkinson and </a:t>
            </a:r>
            <a:r>
              <a:rPr lang="en-US" sz="2800" dirty="0" err="1"/>
              <a:t>Shiffrin's</a:t>
            </a:r>
            <a:r>
              <a:rPr lang="en-US" sz="2800" dirty="0"/>
              <a:t> seminal work?</a:t>
            </a:r>
          </a:p>
          <a:p>
            <a:pPr marL="514350" lvl="0" indent="-514350">
              <a:buFont typeface="+mj-lt"/>
              <a:buAutoNum type="arabicPeriod" startAt="7"/>
            </a:pPr>
            <a:r>
              <a:rPr lang="en-US" sz="2800" dirty="0"/>
              <a:t>From the excerpt, is it possible that information goes not only from short-term store (STS) to long-term store (LTS), but also back from LTS to STS?  When does that happen? Give a detailed example.</a:t>
            </a:r>
          </a:p>
          <a:p>
            <a:pPr marL="514350" lvl="0" indent="-514350">
              <a:buFont typeface="+mj-lt"/>
              <a:buAutoNum type="arabicPeriod" startAt="7"/>
            </a:pPr>
            <a:endParaRPr lang="en-US" sz="28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761682"/>
          </a:xfrm>
        </p:spPr>
        <p:txBody>
          <a:bodyPr>
            <a:normAutofit/>
          </a:bodyPr>
          <a:lstStyle/>
          <a:p>
            <a:r>
              <a:rPr lang="en-US" dirty="0"/>
              <a:t>EXERCISES (continued)</a:t>
            </a:r>
          </a:p>
        </p:txBody>
      </p:sp>
    </p:spTree>
    <p:extLst>
      <p:ext uri="{BB962C8B-B14F-4D97-AF65-F5344CB8AC3E}">
        <p14:creationId xmlns:p14="http://schemas.microsoft.com/office/powerpoint/2010/main" val="1870956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Custom 1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9C1D22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902</TotalTime>
  <Words>423</Words>
  <Application>Microsoft Office PowerPoint</Application>
  <PresentationFormat>On-screen Show (4:3)</PresentationFormat>
  <Paragraphs>27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Arial Black</vt:lpstr>
      <vt:lpstr>Calibri</vt:lpstr>
      <vt:lpstr>Essential</vt:lpstr>
      <vt:lpstr>The 3-Store Model of Memory</vt:lpstr>
      <vt:lpstr>MOTIVATION</vt:lpstr>
      <vt:lpstr>LEARNING OBJECTIVES</vt:lpstr>
      <vt:lpstr>INFORMATION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EXERCISES</vt:lpstr>
      <vt:lpstr>EXERCISES (continued)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Student</dc:creator>
  <cp:lastModifiedBy>Admin</cp:lastModifiedBy>
  <cp:revision>128</cp:revision>
  <dcterms:created xsi:type="dcterms:W3CDTF">2012-11-05T21:40:56Z</dcterms:created>
  <dcterms:modified xsi:type="dcterms:W3CDTF">2021-01-04T02:35:30Z</dcterms:modified>
</cp:coreProperties>
</file>