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1"/>
  </p:handoutMasterIdLst>
  <p:sldIdLst>
    <p:sldId id="258" r:id="rId2"/>
    <p:sldId id="302" r:id="rId3"/>
    <p:sldId id="313" r:id="rId4"/>
    <p:sldId id="310" r:id="rId5"/>
    <p:sldId id="315" r:id="rId6"/>
    <p:sldId id="316" r:id="rId7"/>
    <p:sldId id="317" r:id="rId8"/>
    <p:sldId id="318" r:id="rId9"/>
    <p:sldId id="31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77909-CE49-4BE3-8825-F4A887516598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8E1D3-EA0A-4448-932E-ECB22744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24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cap="none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accent2"/>
            </a:gs>
            <a:gs pos="100000">
              <a:schemeClr val="tx2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05800" cy="761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76200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none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0920996404003135#bib3" TargetMode="External"/><Relationship Id="rId2" Type="http://schemas.openxmlformats.org/officeDocument/2006/relationships/hyperlink" Target="http://www.sciencedirect.com/science/article/pii/S0920996404003135#bib2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direct.com/science/article/pii/S0920996404003135#bib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153400" cy="4571999"/>
          </a:xfrm>
        </p:spPr>
        <p:txBody>
          <a:bodyPr/>
          <a:lstStyle/>
          <a:p>
            <a:r>
              <a:rPr lang="en-US" sz="5400" b="1" dirty="0"/>
              <a:t>A Token Economy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8001000" cy="1295400"/>
          </a:xfrm>
        </p:spPr>
        <p:txBody>
          <a:bodyPr>
            <a:normAutofit/>
          </a:bodyPr>
          <a:lstStyle/>
          <a:p>
            <a:r>
              <a:rPr lang="en-US" sz="2400" dirty="0"/>
              <a:t>Experimental psychology </a:t>
            </a:r>
            <a:br>
              <a:rPr lang="en-US" sz="2400" dirty="0"/>
            </a:br>
            <a:r>
              <a:rPr lang="en-US" sz="2400" dirty="0"/>
              <a:t>guided-inquiry learning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691" y="5928293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Module: A Token Economy</a:t>
            </a:r>
          </a:p>
          <a:p>
            <a:r>
              <a:rPr lang="en-US" sz="1200"/>
              <a:t>©2017,</a:t>
            </a:r>
            <a:r>
              <a:rPr lang="de-DE" sz="1200"/>
              <a:t> </a:t>
            </a:r>
            <a:r>
              <a:rPr lang="de-DE" sz="1200" dirty="0"/>
              <a:t>Dr. B. Rumain &amp; Dr. A. Geliebter, Touro College &amp; University System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725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If you’re trying to change, let’s say, a child’s behavior through positive reinforcement, do you have to give the child a reward (like a smiley or sticker) or can you also give them something that can later be exchanged for a reward?  Is that good too? </a:t>
            </a:r>
          </a:p>
          <a:p>
            <a:r>
              <a:rPr lang="en-US" sz="3200" dirty="0"/>
              <a:t>This idea of </a:t>
            </a:r>
            <a:r>
              <a:rPr lang="en-US" sz="3200" dirty="0">
                <a:solidFill>
                  <a:srgbClr val="FF0000"/>
                </a:solidFill>
              </a:rPr>
              <a:t>tokens</a:t>
            </a:r>
            <a:r>
              <a:rPr lang="en-US" sz="3200" dirty="0"/>
              <a:t>  and </a:t>
            </a:r>
            <a:r>
              <a:rPr lang="en-US" sz="3200" dirty="0">
                <a:solidFill>
                  <a:srgbClr val="FF0000"/>
                </a:solidFill>
              </a:rPr>
              <a:t>token economies </a:t>
            </a:r>
            <a:r>
              <a:rPr lang="en-US" sz="3200" dirty="0"/>
              <a:t>have been especially popular when dealing with psychiatric populations.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3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200" dirty="0"/>
              <a:t>You will understand what is a </a:t>
            </a:r>
            <a:r>
              <a:rPr lang="en-US" sz="3200" dirty="0">
                <a:solidFill>
                  <a:srgbClr val="FF0000"/>
                </a:solidFill>
              </a:rPr>
              <a:t>token economy</a:t>
            </a:r>
            <a:r>
              <a:rPr lang="en-US" sz="3200" dirty="0"/>
              <a:t>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200" dirty="0"/>
              <a:t>You will understand the learning principles behind a token economy.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200" dirty="0"/>
              <a:t>You will be able to compare token economies with </a:t>
            </a:r>
            <a:r>
              <a:rPr lang="en-US" sz="3200" dirty="0">
                <a:solidFill>
                  <a:srgbClr val="FF0000"/>
                </a:solidFill>
              </a:rPr>
              <a:t>primary </a:t>
            </a:r>
            <a:r>
              <a:rPr lang="en-US" sz="3200" dirty="0" err="1">
                <a:solidFill>
                  <a:srgbClr val="FF0000"/>
                </a:solidFill>
              </a:rPr>
              <a:t>reinforcers</a:t>
            </a:r>
            <a:r>
              <a:rPr lang="en-US" sz="3200" dirty="0"/>
              <a:t>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200" dirty="0"/>
              <a:t>You will understand the benefit of a token economy.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INFORMATION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1104" y="1371600"/>
            <a:ext cx="8382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66CCCC"/>
              </a:clrFrom>
              <a:clrTo>
                <a:srgbClr val="66CCC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591" y="1445924"/>
            <a:ext cx="1247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66CCCC"/>
              </a:clrFrom>
              <a:clrTo>
                <a:srgbClr val="66CCC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654" y="4948807"/>
            <a:ext cx="1247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66CCCC"/>
              </a:clrFrom>
              <a:clrTo>
                <a:srgbClr val="66CCC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879" y="4948807"/>
            <a:ext cx="1247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66CCCC"/>
              </a:clrFrom>
              <a:clrTo>
                <a:srgbClr val="66CCC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04" y="4948807"/>
            <a:ext cx="1247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66CCCC"/>
              </a:clrFrom>
              <a:clrTo>
                <a:srgbClr val="66CCC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3596258"/>
            <a:ext cx="1247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66CCCC"/>
              </a:clrFrom>
              <a:clrTo>
                <a:srgbClr val="66CCC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879" y="3596258"/>
            <a:ext cx="1247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66CCCC"/>
              </a:clrFrom>
              <a:clrTo>
                <a:srgbClr val="66CCC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04" y="3596258"/>
            <a:ext cx="1247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1021">
            <a:off x="5223985" y="3424687"/>
            <a:ext cx="3432560" cy="2154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1104" y="3656026"/>
            <a:ext cx="11144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/>
              <a:t>=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23366" y="1748848"/>
            <a:ext cx="2085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TOKEN</a:t>
            </a:r>
          </a:p>
        </p:txBody>
      </p:sp>
    </p:spTree>
    <p:extLst>
      <p:ext uri="{BB962C8B-B14F-4D97-AF65-F5344CB8AC3E}">
        <p14:creationId xmlns:p14="http://schemas.microsoft.com/office/powerpoint/2010/main" val="112599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1104" y="1371600"/>
            <a:ext cx="8382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375904" cy="6324600"/>
          </a:xfrm>
        </p:spPr>
        <p:txBody>
          <a:bodyPr>
            <a:noAutofit/>
          </a:bodyPr>
          <a:lstStyle/>
          <a:p>
            <a:r>
              <a:rPr lang="en-US" sz="3200" dirty="0"/>
              <a:t>The paradigm of operant learning was applied to clinical psychiatric settings in the 1950s with the aim of modifying the behavior of severely regressed psychotic inpatients (</a:t>
            </a:r>
            <a:r>
              <a:rPr lang="en-US" sz="3200" u="sng" dirty="0" err="1">
                <a:hlinkClick r:id="rId2"/>
              </a:rPr>
              <a:t>Lindsley</a:t>
            </a:r>
            <a:r>
              <a:rPr lang="en-US" sz="3200" u="sng" dirty="0">
                <a:hlinkClick r:id="rId2"/>
              </a:rPr>
              <a:t> and Skinner, 1954; </a:t>
            </a:r>
            <a:r>
              <a:rPr lang="en-US" sz="3200" u="sng" dirty="0" err="1">
                <a:hlinkClick r:id="rId2"/>
              </a:rPr>
              <a:t>Lindsley</a:t>
            </a:r>
            <a:r>
              <a:rPr lang="en-US" sz="3200" u="sng" dirty="0">
                <a:hlinkClick r:id="rId2"/>
              </a:rPr>
              <a:t>, 1956</a:t>
            </a:r>
            <a:r>
              <a:rPr lang="en-US" sz="3200" dirty="0"/>
              <a:t>). During the following decade, the principles of operant conditioning were further refined and applied to whole groups of patients in psychiatric hospitals (</a:t>
            </a:r>
            <a:r>
              <a:rPr lang="en-US" sz="3200" u="sng" dirty="0" err="1">
                <a:hlinkClick r:id="rId3"/>
              </a:rPr>
              <a:t>Ayllon</a:t>
            </a:r>
            <a:r>
              <a:rPr lang="en-US" sz="3200" u="sng" dirty="0">
                <a:hlinkClick r:id="rId3"/>
              </a:rPr>
              <a:t> and </a:t>
            </a:r>
            <a:r>
              <a:rPr lang="en-US" sz="3200" u="sng" dirty="0" err="1">
                <a:hlinkClick r:id="rId3"/>
              </a:rPr>
              <a:t>Azrin</a:t>
            </a:r>
            <a:r>
              <a:rPr lang="en-US" sz="3200" u="sng" dirty="0">
                <a:hlinkClick r:id="rId3"/>
              </a:rPr>
              <a:t>, 1965; </a:t>
            </a:r>
            <a:r>
              <a:rPr lang="en-US" sz="3200" u="sng" dirty="0" err="1">
                <a:hlinkClick r:id="rId3"/>
              </a:rPr>
              <a:t>Atthowe</a:t>
            </a:r>
            <a:r>
              <a:rPr lang="en-US" sz="3200" u="sng" dirty="0">
                <a:hlinkClick r:id="rId3"/>
              </a:rPr>
              <a:t> and Krasner, 1968</a:t>
            </a:r>
            <a:r>
              <a:rPr lang="en-US" sz="32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79207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1104" y="1371600"/>
            <a:ext cx="8382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375904" cy="6324600"/>
          </a:xfrm>
        </p:spPr>
        <p:txBody>
          <a:bodyPr>
            <a:noAutofit/>
          </a:bodyPr>
          <a:lstStyle/>
          <a:p>
            <a:r>
              <a:rPr lang="en-US" sz="3200" dirty="0"/>
              <a:t>Such milieu-wide programs were named “token economies”, because they involve the distribution of tokens as immediate </a:t>
            </a:r>
            <a:r>
              <a:rPr lang="en-US" sz="3200" dirty="0" err="1"/>
              <a:t>reinforcers</a:t>
            </a:r>
            <a:r>
              <a:rPr lang="en-US" sz="3200" dirty="0"/>
              <a:t> for patients' performance of specified target behaviors. Target behaviors typically include adaptive behaviors, such as self-care or work skills. Tokens may be exchanged by patients at a later time for individually selected </a:t>
            </a:r>
            <a:r>
              <a:rPr lang="en-US" sz="3200" dirty="0" err="1"/>
              <a:t>reinforcers</a:t>
            </a:r>
            <a:r>
              <a:rPr lang="en-US" sz="3200" dirty="0"/>
              <a:t>, called back-up or secondary </a:t>
            </a:r>
            <a:r>
              <a:rPr lang="en-US" sz="3200" dirty="0" err="1"/>
              <a:t>reinforcers</a:t>
            </a:r>
            <a:r>
              <a:rPr lang="en-US" sz="3200" dirty="0"/>
              <a:t>, that include various desirable goods or privileges.</a:t>
            </a:r>
          </a:p>
        </p:txBody>
      </p:sp>
    </p:spTree>
    <p:extLst>
      <p:ext uri="{BB962C8B-B14F-4D97-AF65-F5344CB8AC3E}">
        <p14:creationId xmlns:p14="http://schemas.microsoft.com/office/powerpoint/2010/main" val="174396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1104" y="1371600"/>
            <a:ext cx="8382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375904" cy="6324600"/>
          </a:xfrm>
        </p:spPr>
        <p:txBody>
          <a:bodyPr>
            <a:noAutofit/>
          </a:bodyPr>
          <a:lstStyle/>
          <a:p>
            <a:r>
              <a:rPr lang="en-US" sz="3200" dirty="0"/>
              <a:t>Tokens or other similar media of exchange have the advantage that they can be conveniently distributed to patients immediately after the performance of target behaviors. </a:t>
            </a:r>
          </a:p>
          <a:p>
            <a:r>
              <a:rPr lang="en-US" sz="3200" dirty="0"/>
              <a:t>The use of tokens serves to bridge the delay between the performance of the behavior and the opportunity to obtain back-up </a:t>
            </a:r>
            <a:r>
              <a:rPr lang="en-US" sz="3200" dirty="0" err="1"/>
              <a:t>reinforcers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155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1104" y="1371600"/>
            <a:ext cx="8382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375904" cy="6324600"/>
          </a:xfrm>
        </p:spPr>
        <p:txBody>
          <a:bodyPr>
            <a:noAutofit/>
          </a:bodyPr>
          <a:lstStyle/>
          <a:p>
            <a:r>
              <a:rPr lang="en-US" sz="3200" dirty="0"/>
              <a:t>In addition, unlike primary </a:t>
            </a:r>
            <a:r>
              <a:rPr lang="en-US" sz="3200" dirty="0" err="1"/>
              <a:t>reinforcers</a:t>
            </a:r>
            <a:r>
              <a:rPr lang="en-US" sz="3200" dirty="0"/>
              <a:t>, tokens are not affected by the patients' satiety; that is, patients are motivated to earn tokens even if they are not immediately in need of the back-up </a:t>
            </a:r>
            <a:r>
              <a:rPr lang="en-US" sz="3200" dirty="0" err="1"/>
              <a:t>reinforcers</a:t>
            </a:r>
            <a:r>
              <a:rPr lang="en-US" sz="3200" dirty="0"/>
              <a:t> that can be purchased with the tokens (</a:t>
            </a:r>
            <a:r>
              <a:rPr lang="en-US" sz="3200" u="sng" dirty="0" err="1">
                <a:hlinkClick r:id="rId2"/>
              </a:rPr>
              <a:t>Ayllon</a:t>
            </a:r>
            <a:r>
              <a:rPr lang="en-US" sz="3200" u="sng" dirty="0">
                <a:hlinkClick r:id="rId2"/>
              </a:rPr>
              <a:t> and </a:t>
            </a:r>
            <a:r>
              <a:rPr lang="en-US" sz="3200" u="sng" dirty="0" err="1">
                <a:hlinkClick r:id="rId2"/>
              </a:rPr>
              <a:t>Azrin</a:t>
            </a:r>
            <a:r>
              <a:rPr lang="en-US" sz="3200" u="sng" dirty="0">
                <a:hlinkClick r:id="rId2"/>
              </a:rPr>
              <a:t>, 1968; Carlson et al., 1972</a:t>
            </a:r>
            <a:r>
              <a:rPr lang="en-US" sz="3200" dirty="0"/>
              <a:t>). Target behaviors, </a:t>
            </a:r>
            <a:r>
              <a:rPr lang="en-US" sz="3200" dirty="0" err="1"/>
              <a:t>reinforcers</a:t>
            </a:r>
            <a:r>
              <a:rPr lang="en-US" sz="3200" dirty="0"/>
              <a:t>, and exchange rates are developed for each token economy program; the specifics are determined by local circumstances and the clinical needs of the particular patient group.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660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562600"/>
          </a:xfrm>
        </p:spPr>
        <p:txBody>
          <a:bodyPr>
            <a:noAutofit/>
          </a:bodyPr>
          <a:lstStyle/>
          <a:p>
            <a:pPr marL="365760" lvl="0" indent="-365760">
              <a:spcAft>
                <a:spcPts val="400"/>
              </a:spcAft>
              <a:buFont typeface="+mj-lt"/>
              <a:buAutoNum type="arabicPeriod"/>
            </a:pPr>
            <a:r>
              <a:rPr lang="en-US" sz="2600" dirty="0"/>
              <a:t>Write a definition for a token economy.</a:t>
            </a:r>
          </a:p>
          <a:p>
            <a:pPr marL="365760" lvl="0" indent="-365760">
              <a:spcAft>
                <a:spcPts val="400"/>
              </a:spcAft>
              <a:buFont typeface="+mj-lt"/>
              <a:buAutoNum type="arabicPeriod"/>
            </a:pPr>
            <a:r>
              <a:rPr lang="en-US" sz="2600" dirty="0"/>
              <a:t>Is a token a primary </a:t>
            </a:r>
            <a:r>
              <a:rPr lang="en-US" sz="2600" dirty="0" err="1"/>
              <a:t>reinforcer</a:t>
            </a:r>
            <a:r>
              <a:rPr lang="en-US" sz="2600" dirty="0"/>
              <a:t>? Why or why not?</a:t>
            </a:r>
          </a:p>
          <a:p>
            <a:pPr marL="365760" lvl="0" indent="-365760">
              <a:spcAft>
                <a:spcPts val="400"/>
              </a:spcAft>
              <a:buFont typeface="+mj-lt"/>
              <a:buAutoNum type="arabicPeriod"/>
            </a:pPr>
            <a:r>
              <a:rPr lang="en-US" sz="2600" dirty="0"/>
              <a:t>With an adult psychiatric population, if you didn’t use tokens, how would you structure the reinforcement program? Would such a structuring be better or worse than using tokens?  Explain.</a:t>
            </a:r>
          </a:p>
          <a:p>
            <a:pPr marL="365760" lvl="0" indent="-365760">
              <a:spcAft>
                <a:spcPts val="400"/>
              </a:spcAft>
              <a:buFont typeface="+mj-lt"/>
              <a:buAutoNum type="arabicPeriod"/>
            </a:pPr>
            <a:r>
              <a:rPr lang="en-US" sz="2600" dirty="0"/>
              <a:t>What is the motivation for patients to earn tokens?</a:t>
            </a:r>
          </a:p>
          <a:p>
            <a:pPr marL="365760" lvl="0" indent="-365760">
              <a:spcAft>
                <a:spcPts val="400"/>
              </a:spcAft>
              <a:buFont typeface="+mj-lt"/>
              <a:buAutoNum type="arabicPeriod"/>
            </a:pPr>
            <a:r>
              <a:rPr lang="en-US" sz="2600" dirty="0"/>
              <a:t>You have just been hired in an adult inpatient  treatment center, and they want use to use a token economy to get patients to do their chores more readily.  List the chores you’d like them to do, and devise a plan for the token economy.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761682"/>
          </a:xfrm>
        </p:spPr>
        <p:txBody>
          <a:bodyPr>
            <a:normAutofit/>
          </a:bodyPr>
          <a:lstStyle/>
          <a:p>
            <a:r>
              <a:rPr lang="en-US" dirty="0"/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180685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1065</TotalTime>
  <Words>549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Calibri</vt:lpstr>
      <vt:lpstr>Essential</vt:lpstr>
      <vt:lpstr>A Token Economy</vt:lpstr>
      <vt:lpstr>MOTIVATION</vt:lpstr>
      <vt:lpstr>LEARNING OBJECTIVES</vt:lpstr>
      <vt:lpstr>INFORMATION</vt:lpstr>
      <vt:lpstr>PowerPoint Presentation</vt:lpstr>
      <vt:lpstr>PowerPoint Presentation</vt:lpstr>
      <vt:lpstr>PowerPoint Presentation</vt:lpstr>
      <vt:lpstr>PowerPoint Presentation</vt:lpstr>
      <vt:lpstr>EXERCISES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Admin</cp:lastModifiedBy>
  <cp:revision>152</cp:revision>
  <dcterms:created xsi:type="dcterms:W3CDTF">2012-11-05T21:40:56Z</dcterms:created>
  <dcterms:modified xsi:type="dcterms:W3CDTF">2021-01-04T02:35:01Z</dcterms:modified>
</cp:coreProperties>
</file>