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9"/>
  </p:handoutMasterIdLst>
  <p:sldIdLst>
    <p:sldId id="258" r:id="rId2"/>
    <p:sldId id="302" r:id="rId3"/>
    <p:sldId id="316" r:id="rId4"/>
    <p:sldId id="313" r:id="rId5"/>
    <p:sldId id="312" r:id="rId6"/>
    <p:sldId id="315" r:id="rId7"/>
    <p:sldId id="318" r:id="rId8"/>
    <p:sldId id="314" r:id="rId9"/>
    <p:sldId id="320" r:id="rId10"/>
    <p:sldId id="322" r:id="rId11"/>
    <p:sldId id="327" r:id="rId12"/>
    <p:sldId id="325" r:id="rId13"/>
    <p:sldId id="326" r:id="rId14"/>
    <p:sldId id="324" r:id="rId15"/>
    <p:sldId id="323" r:id="rId16"/>
    <p:sldId id="321" r:id="rId17"/>
    <p:sldId id="31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5611"/>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varScale="1">
        <p:scale>
          <a:sx n="73" d="100"/>
          <a:sy n="73" d="100"/>
        </p:scale>
        <p:origin x="1472"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accent2"/>
            </a:gs>
            <a:gs pos="100000">
              <a:schemeClr val="tx2">
                <a:lumMod val="60000"/>
                <a:lumOff val="4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690" y="228600"/>
            <a:ext cx="8104909" cy="4571999"/>
          </a:xfrm>
        </p:spPr>
        <p:txBody>
          <a:bodyPr/>
          <a:lstStyle/>
          <a:p>
            <a:r>
              <a:rPr lang="en-US" sz="4800" dirty="0"/>
              <a:t>Top-Down and </a:t>
            </a:r>
            <a:br>
              <a:rPr lang="en-US" sz="4800" dirty="0"/>
            </a:br>
            <a:r>
              <a:rPr lang="en-US" sz="4800" dirty="0"/>
              <a:t>Bottom-Up Processing</a:t>
            </a: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dirty="0"/>
              <a:t>Module: Top-Down and Bottom-Up Processing</a:t>
            </a:r>
          </a:p>
          <a:p>
            <a:r>
              <a:rPr lang="en-US" sz="1200" dirty="0"/>
              <a:t>©2017, </a:t>
            </a:r>
            <a:r>
              <a:rPr lang="de-DE" sz="1200" dirty="0"/>
              <a:t>Dr. B. Rumain &amp; Dr. A. </a:t>
            </a:r>
            <a:r>
              <a:rPr lang="de-DE" sz="1200"/>
              <a:t>Geliebter, </a:t>
            </a:r>
            <a:r>
              <a:rPr lang="de-DE" sz="1200" dirty="0"/>
              <a:t>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35892"/>
          </a:xfrm>
        </p:spPr>
        <p:txBody>
          <a:bodyPr>
            <a:noAutofit/>
          </a:bodyPr>
          <a:lstStyle/>
          <a:p>
            <a:r>
              <a:rPr lang="en-US" sz="3000" dirty="0">
                <a:solidFill>
                  <a:srgbClr val="FF0000"/>
                </a:solidFill>
              </a:rPr>
              <a:t>Scenario 1:</a:t>
            </a:r>
          </a:p>
          <a:p>
            <a:r>
              <a:rPr lang="en-US" sz="3000" dirty="0"/>
              <a:t>Suppose you are staying in a hotel in the Catskills, and then you are speaking with your friend and the friend says, “You know, I hear that hotel had bedbugs.”  After you get off the phone, you notice this </a:t>
            </a:r>
            <a:br>
              <a:rPr lang="en-US" sz="3000" dirty="0"/>
            </a:br>
            <a:r>
              <a:rPr lang="en-US" sz="3000" dirty="0"/>
              <a:t>bug crawling in the hotel lobby .  </a:t>
            </a:r>
          </a:p>
          <a:p>
            <a:r>
              <a:rPr lang="en-US" sz="3000" dirty="0"/>
              <a:t>Someone asks you, “What do you  </a:t>
            </a:r>
            <a:br>
              <a:rPr lang="en-US" sz="3000" dirty="0"/>
            </a:br>
            <a:r>
              <a:rPr lang="en-US" sz="3000" dirty="0"/>
              <a:t>think this bug is?”  It wouldn’t be surprising if you said “a bedbug.”  (By the way, it’s not.) </a:t>
            </a:r>
          </a:p>
          <a:p>
            <a:endParaRPr lang="en-US" sz="3200" dirty="0"/>
          </a:p>
          <a:p>
            <a:endParaRPr lang="en-US" sz="3200" dirty="0"/>
          </a:p>
        </p:txBody>
      </p:sp>
      <p:sp>
        <p:nvSpPr>
          <p:cNvPr id="5" name="Title 4"/>
          <p:cNvSpPr>
            <a:spLocks noGrp="1"/>
          </p:cNvSpPr>
          <p:nvPr>
            <p:ph type="title"/>
          </p:nvPr>
        </p:nvSpPr>
        <p:spPr>
          <a:xfrm>
            <a:off x="457200" y="304800"/>
            <a:ext cx="8305800" cy="761682"/>
          </a:xfrm>
        </p:spPr>
        <p:txBody>
          <a:bodyPr>
            <a:normAutofit/>
          </a:bodyPr>
          <a:lstStyle/>
          <a:p>
            <a:r>
              <a:rPr lang="en-US" b="1" dirty="0"/>
              <a:t>MOTIVATION</a:t>
            </a:r>
            <a:endParaRPr lang="en-US" dirty="0"/>
          </a:p>
        </p:txBody>
      </p:sp>
      <p:pic>
        <p:nvPicPr>
          <p:cNvPr id="6" name="Picture 5" descr="https://3.bp.blogspot.com/-2Pm6nGXTzu0/WCedpLdSZ-I/AAAAAAAAJF0/6INAF_6TlFcBDHJhJdwbJvtj-sxOS-fdgCLcB/s1600/DicaelusLaevipennisCO1e.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3581400"/>
            <a:ext cx="1676400" cy="1371600"/>
          </a:xfrm>
          <a:prstGeom prst="rect">
            <a:avLst/>
          </a:prstGeom>
          <a:noFill/>
          <a:ln>
            <a:noFill/>
          </a:ln>
        </p:spPr>
      </p:pic>
    </p:spTree>
    <p:extLst>
      <p:ext uri="{BB962C8B-B14F-4D97-AF65-F5344CB8AC3E}">
        <p14:creationId xmlns:p14="http://schemas.microsoft.com/office/powerpoint/2010/main" val="1528637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93092"/>
          </a:xfrm>
        </p:spPr>
        <p:txBody>
          <a:bodyPr>
            <a:noAutofit/>
          </a:bodyPr>
          <a:lstStyle/>
          <a:p>
            <a:r>
              <a:rPr lang="en-US" sz="3000" dirty="0">
                <a:solidFill>
                  <a:srgbClr val="FF0000"/>
                </a:solidFill>
              </a:rPr>
              <a:t>Scenario 2:</a:t>
            </a:r>
          </a:p>
          <a:p>
            <a:br>
              <a:rPr lang="en-US" sz="3200" dirty="0"/>
            </a:br>
            <a:endParaRPr lang="en-US" sz="3200" dirty="0"/>
          </a:p>
          <a:p>
            <a:endParaRPr lang="en-US" sz="3200" dirty="0"/>
          </a:p>
          <a:p>
            <a:endParaRPr lang="en-US" sz="3200" dirty="0"/>
          </a:p>
          <a:p>
            <a:r>
              <a:rPr lang="en-US" sz="3200" dirty="0"/>
              <a:t>You are taking a Biology lab and the instructor gives you the above bug to look at and asks how you would go about identifying it. </a:t>
            </a:r>
          </a:p>
          <a:p>
            <a:r>
              <a:rPr lang="en-US" sz="3200" dirty="0"/>
              <a:t>What do you think the bug is?</a:t>
            </a:r>
          </a:p>
          <a:p>
            <a:endParaRPr lang="en-US" sz="3200" dirty="0"/>
          </a:p>
          <a:p>
            <a:endParaRPr lang="en-US"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3833813" cy="2542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3785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7772400" cy="4800600"/>
          </a:xfrm>
        </p:spPr>
        <p:txBody>
          <a:bodyPr>
            <a:noAutofit/>
          </a:bodyPr>
          <a:lstStyle/>
          <a:p>
            <a:pPr marL="514350" lvl="0" indent="-514350">
              <a:buFont typeface="+mj-lt"/>
              <a:buAutoNum type="arabicPeriod"/>
            </a:pPr>
            <a:r>
              <a:rPr lang="en-US" sz="3200" dirty="0"/>
              <a:t>You will understand and be able to explain top-down processing.</a:t>
            </a:r>
          </a:p>
          <a:p>
            <a:pPr marL="514350" lvl="0" indent="-514350">
              <a:buFont typeface="+mj-lt"/>
              <a:buAutoNum type="arabicPeriod"/>
            </a:pPr>
            <a:r>
              <a:rPr lang="en-US" sz="3200" dirty="0"/>
              <a:t>You will understand and be able to explain bottom-up processing.</a:t>
            </a:r>
          </a:p>
          <a:p>
            <a:pPr marL="514350" lvl="0" indent="-514350">
              <a:buFont typeface="+mj-lt"/>
              <a:buAutoNum type="arabicPeriod"/>
            </a:pPr>
            <a:r>
              <a:rPr lang="en-US" sz="3200" dirty="0"/>
              <a:t>You will understand some of the factors that predispose to top-down processing.</a:t>
            </a:r>
          </a:p>
        </p:txBody>
      </p:sp>
      <p:sp>
        <p:nvSpPr>
          <p:cNvPr id="5" name="Title 4"/>
          <p:cNvSpPr>
            <a:spLocks noGrp="1"/>
          </p:cNvSpPr>
          <p:nvPr>
            <p:ph type="title"/>
          </p:nvPr>
        </p:nvSpPr>
        <p:spPr>
          <a:xfrm>
            <a:off x="457200" y="533400"/>
            <a:ext cx="8305800" cy="761682"/>
          </a:xfrm>
        </p:spPr>
        <p:txBody>
          <a:bodyPr>
            <a:normAutofit/>
          </a:bodyPr>
          <a:lstStyle/>
          <a:p>
            <a:r>
              <a:rPr lang="en-US" b="1" dirty="0"/>
              <a:t>LEARNING OBJECTIVES</a:t>
            </a:r>
            <a:endParaRPr lang="en-US" dirty="0"/>
          </a:p>
        </p:txBody>
      </p:sp>
    </p:spTree>
    <p:extLst>
      <p:ext uri="{BB962C8B-B14F-4D97-AF65-F5344CB8AC3E}">
        <p14:creationId xmlns:p14="http://schemas.microsoft.com/office/powerpoint/2010/main" val="235235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001000" cy="4572000"/>
          </a:xfrm>
        </p:spPr>
        <p:txBody>
          <a:bodyPr>
            <a:noAutofit/>
          </a:bodyPr>
          <a:lstStyle/>
          <a:p>
            <a:endParaRPr lang="en-US" sz="3200" dirty="0"/>
          </a:p>
          <a:p>
            <a:endParaRPr lang="en-US" sz="3200" dirty="0"/>
          </a:p>
          <a:p>
            <a:br>
              <a:rPr lang="en-US" sz="3200" dirty="0"/>
            </a:br>
            <a:r>
              <a:rPr lang="en-US" sz="3200" dirty="0"/>
              <a:t>Think about how the two scenarios above differ in terms of what the individual comes into the situation with and then responds as a consequence.   Write down your answer.</a:t>
            </a:r>
          </a:p>
          <a:p>
            <a:r>
              <a:rPr lang="en-US" sz="2800" dirty="0"/>
              <a:t>.</a:t>
            </a:r>
          </a:p>
        </p:txBody>
      </p:sp>
      <p:sp>
        <p:nvSpPr>
          <p:cNvPr id="5" name="Title 4"/>
          <p:cNvSpPr>
            <a:spLocks noGrp="1"/>
          </p:cNvSpPr>
          <p:nvPr>
            <p:ph type="title"/>
          </p:nvPr>
        </p:nvSpPr>
        <p:spPr>
          <a:xfrm>
            <a:off x="457200" y="304800"/>
            <a:ext cx="8305800" cy="761682"/>
          </a:xfrm>
        </p:spPr>
        <p:txBody>
          <a:bodyPr>
            <a:normAutofit/>
          </a:bodyPr>
          <a:lstStyle/>
          <a:p>
            <a:r>
              <a:rPr lang="en-US" dirty="0"/>
              <a:t>INFORMATION</a:t>
            </a:r>
          </a:p>
        </p:txBody>
      </p:sp>
      <p:pic>
        <p:nvPicPr>
          <p:cNvPr id="17" name="Picture 16" descr="https://3.bp.blogspot.com/-2Pm6nGXTzu0/WCedpLdSZ-I/AAAAAAAAJF0/6INAF_6TlFcBDHJhJdwbJvtj-sxOS-fdgCLcB/s1600/DicaelusLaevipennisCO1e.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1328170"/>
            <a:ext cx="2133600" cy="1371600"/>
          </a:xfrm>
          <a:prstGeom prst="rect">
            <a:avLst/>
          </a:prstGeom>
          <a:noFill/>
          <a:ln>
            <a:noFill/>
          </a:ln>
        </p:spPr>
      </p:pic>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328170"/>
            <a:ext cx="2133600" cy="1415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6854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8305800" cy="4267200"/>
          </a:xfrm>
        </p:spPr>
        <p:txBody>
          <a:bodyPr>
            <a:noAutofit/>
          </a:bodyPr>
          <a:lstStyle/>
          <a:p>
            <a:r>
              <a:rPr lang="en-US" sz="3200" dirty="0"/>
              <a:t>IN Scenario 1, you use your background knowledge in your perception to conclude (wrongly so) that the bug is a bedbug.  This type of processing when the cognitive framework and background knowledge influences perception is called </a:t>
            </a:r>
            <a:r>
              <a:rPr lang="en-US" sz="3200" dirty="0">
                <a:solidFill>
                  <a:srgbClr val="FF0000"/>
                </a:solidFill>
              </a:rPr>
              <a:t>top-down processing</a:t>
            </a:r>
            <a:r>
              <a:rPr lang="en-US" sz="3200" dirty="0"/>
              <a:t>.  </a:t>
            </a:r>
          </a:p>
        </p:txBody>
      </p:sp>
      <p:pic>
        <p:nvPicPr>
          <p:cNvPr id="17" name="Picture 16" descr="https://3.bp.blogspot.com/-2Pm6nGXTzu0/WCedpLdSZ-I/AAAAAAAAJF0/6INAF_6TlFcBDHJhJdwbJvtj-sxOS-fdgCLcB/s1600/DicaelusLaevipennisCO1e.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652530"/>
            <a:ext cx="2133600" cy="1371600"/>
          </a:xfrm>
          <a:prstGeom prst="rect">
            <a:avLst/>
          </a:prstGeom>
          <a:noFill/>
          <a:ln>
            <a:noFill/>
          </a:ln>
        </p:spPr>
      </p:pic>
    </p:spTree>
    <p:extLst>
      <p:ext uri="{BB962C8B-B14F-4D97-AF65-F5344CB8AC3E}">
        <p14:creationId xmlns:p14="http://schemas.microsoft.com/office/powerpoint/2010/main" val="4011996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8305800" cy="4267200"/>
          </a:xfrm>
        </p:spPr>
        <p:txBody>
          <a:bodyPr>
            <a:noAutofit/>
          </a:bodyPr>
          <a:lstStyle/>
          <a:p>
            <a:r>
              <a:rPr lang="en-US" sz="3200" dirty="0"/>
              <a:t>IN Scenario 2, our perception is data driven—it is influenced by the properties of the stimulus only.  This is called </a:t>
            </a:r>
            <a:r>
              <a:rPr lang="en-US" sz="3200" dirty="0">
                <a:solidFill>
                  <a:srgbClr val="FF0000"/>
                </a:solidFill>
              </a:rPr>
              <a:t>bottom-up processing</a:t>
            </a:r>
            <a:r>
              <a:rPr lang="en-US" sz="3200" dirty="0"/>
              <a: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625735"/>
            <a:ext cx="2133600" cy="1415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049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1371600"/>
          </a:xfrm>
        </p:spPr>
        <p:txBody>
          <a:bodyPr>
            <a:noAutofit/>
          </a:bodyPr>
          <a:lstStyle/>
          <a:p>
            <a:pPr lvl="0">
              <a:spcAft>
                <a:spcPts val="400"/>
              </a:spcAft>
            </a:pPr>
            <a:r>
              <a:rPr lang="en-US" sz="2800" dirty="0">
                <a:solidFill>
                  <a:srgbClr val="FF0000"/>
                </a:solidFill>
              </a:rPr>
              <a:t>Read the following study and answer the questions at the end.</a:t>
            </a:r>
          </a:p>
          <a:p>
            <a:pPr>
              <a:spcAft>
                <a:spcPts val="400"/>
              </a:spcAft>
            </a:pPr>
            <a:r>
              <a:rPr lang="en-US" sz="1400" dirty="0"/>
              <a:t>Source: APPLIED COGNITIVE PSYCHOLOGY, 19: 799–809, 2005, John Wiley &amp; Sons, Ltd</a:t>
            </a:r>
          </a:p>
        </p:txBody>
      </p:sp>
      <p:sp>
        <p:nvSpPr>
          <p:cNvPr id="6" name="Content Placeholder 2"/>
          <p:cNvSpPr txBox="1">
            <a:spLocks/>
          </p:cNvSpPr>
          <p:nvPr/>
        </p:nvSpPr>
        <p:spPr>
          <a:xfrm>
            <a:off x="579120" y="1600200"/>
            <a:ext cx="7955280" cy="4876800"/>
          </a:xfrm>
          <a:prstGeom prst="rect">
            <a:avLst/>
          </a:prstGeom>
          <a:solidFill>
            <a:schemeClr val="bg2"/>
          </a:solidFill>
        </p:spPr>
        <p:txBody>
          <a:bodyPr vert="horz" lIns="91440" tIns="45720" rIns="91440" bIns="45720" rtlCol="0">
            <a:no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2800" dirty="0">
                <a:solidFill>
                  <a:srgbClr val="FF0000"/>
                </a:solidFill>
              </a:rPr>
              <a:t>Abstract </a:t>
            </a:r>
            <a:br>
              <a:rPr lang="en-US" sz="2800" dirty="0"/>
            </a:br>
            <a:r>
              <a:rPr lang="en-US" sz="2800" dirty="0"/>
              <a:t>Twenty-seven participants made a total of 2,484 judgments whether a pair of fingerprints matched or not. A quarter of the trials acted as a control condition. The rest of the trials included top-down influences aimed at biasing the participants to find a match. These manipulations included emotional background stories of crimes and explicitly disturbing photographs from crime scenes, as well as subliminal messages. </a:t>
            </a:r>
          </a:p>
        </p:txBody>
      </p:sp>
    </p:spTree>
    <p:extLst>
      <p:ext uri="{BB962C8B-B14F-4D97-AF65-F5344CB8AC3E}">
        <p14:creationId xmlns:p14="http://schemas.microsoft.com/office/powerpoint/2010/main" val="615264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a:solidFill>
            <a:schemeClr val="bg2"/>
          </a:solidFill>
        </p:spPr>
        <p:txBody>
          <a:bodyPr>
            <a:noAutofit/>
          </a:bodyPr>
          <a:lstStyle/>
          <a:p>
            <a:r>
              <a:rPr lang="en-US" sz="2800" dirty="0">
                <a:solidFill>
                  <a:srgbClr val="FF0000"/>
                </a:solidFill>
              </a:rPr>
              <a:t>Abstract (continued)</a:t>
            </a:r>
          </a:p>
          <a:p>
            <a:r>
              <a:rPr lang="en-US" sz="2800" dirty="0"/>
              <a:t>The data revealed that participants were affected by the top-down manipulations and as a result were more likely to make match judgments. However, the increased likelihood of making match judgments was limited to ambiguous fingerprints. The top-down manipulations were not able to contradict clear non-matching fingerprints. Hence, such contextual information actively biases the ways gaps are filled, but was not sufficient to override clear bottom-up information.  </a:t>
            </a:r>
          </a:p>
        </p:txBody>
      </p:sp>
    </p:spTree>
    <p:extLst>
      <p:ext uri="{BB962C8B-B14F-4D97-AF65-F5344CB8AC3E}">
        <p14:creationId xmlns:p14="http://schemas.microsoft.com/office/powerpoint/2010/main" val="4155154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00800"/>
          </a:xfrm>
          <a:solidFill>
            <a:schemeClr val="bg2"/>
          </a:solidFill>
        </p:spPr>
        <p:txBody>
          <a:bodyPr>
            <a:noAutofit/>
          </a:bodyPr>
          <a:lstStyle/>
          <a:p>
            <a:r>
              <a:rPr lang="en-US" sz="2800" dirty="0">
                <a:solidFill>
                  <a:srgbClr val="FF0000"/>
                </a:solidFill>
              </a:rPr>
              <a:t>Design</a:t>
            </a:r>
          </a:p>
          <a:p>
            <a:r>
              <a:rPr lang="en-US" sz="2800" dirty="0"/>
              <a:t>All participants were tested in all conditions. There were two levels of stimuli difficulty (ambiguous vs. unambiguous) and four levels of top-down influence (a control with no emotional influence, low emotion stories and photographs, high emotion stories and photographs, and the highest level of top-down influence that includes the high emotion stories and photographs as well as subliminal messages in addition). The dependent variables were the number of matches made in each condition (i.e. number of times the participant made a ‘same’ decision).</a:t>
            </a:r>
          </a:p>
          <a:p>
            <a:endParaRPr lang="en-US" sz="2800" dirty="0"/>
          </a:p>
        </p:txBody>
      </p:sp>
    </p:spTree>
    <p:extLst>
      <p:ext uri="{BB962C8B-B14F-4D97-AF65-F5344CB8AC3E}">
        <p14:creationId xmlns:p14="http://schemas.microsoft.com/office/powerpoint/2010/main" val="3035316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00800"/>
          </a:xfrm>
          <a:solidFill>
            <a:schemeClr val="bg2"/>
          </a:solidFill>
        </p:spPr>
        <p:txBody>
          <a:bodyPr>
            <a:noAutofit/>
          </a:bodyPr>
          <a:lstStyle/>
          <a:p>
            <a:r>
              <a:rPr lang="en-US" sz="2800" dirty="0">
                <a:solidFill>
                  <a:srgbClr val="FF0000"/>
                </a:solidFill>
              </a:rPr>
              <a:t>Design (continued)</a:t>
            </a:r>
          </a:p>
          <a:p>
            <a:r>
              <a:rPr lang="en-US" sz="2800" dirty="0"/>
              <a:t>Figure 3: </a:t>
            </a:r>
          </a:p>
          <a:p>
            <a:r>
              <a:rPr lang="en-US" sz="2800" dirty="0"/>
              <a:t>Examples of </a:t>
            </a:r>
            <a:br>
              <a:rPr lang="en-US" sz="2800" dirty="0"/>
            </a:br>
            <a:r>
              <a:rPr lang="en-US" sz="2800" dirty="0">
                <a:solidFill>
                  <a:srgbClr val="FF0000"/>
                </a:solidFill>
              </a:rPr>
              <a:t>low emotion </a:t>
            </a:r>
            <a:r>
              <a:rPr lang="en-US" sz="2800" dirty="0"/>
              <a:t>(top panel) </a:t>
            </a:r>
            <a:br>
              <a:rPr lang="en-US" sz="2800" dirty="0"/>
            </a:br>
            <a:r>
              <a:rPr lang="en-US" sz="2800" dirty="0"/>
              <a:t>and </a:t>
            </a:r>
            <a:r>
              <a:rPr lang="en-US" sz="2800" dirty="0">
                <a:solidFill>
                  <a:srgbClr val="FF0000"/>
                </a:solidFill>
              </a:rPr>
              <a:t>high emotion </a:t>
            </a:r>
            <a:br>
              <a:rPr lang="en-US" sz="2800" dirty="0"/>
            </a:br>
            <a:r>
              <a:rPr lang="en-US" sz="2800" dirty="0"/>
              <a:t>(bottom panel) </a:t>
            </a:r>
            <a:br>
              <a:rPr lang="en-US" sz="2800" dirty="0"/>
            </a:br>
            <a:r>
              <a:rPr lang="en-US" sz="2800" dirty="0"/>
              <a:t>provoking photographs</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1066800"/>
            <a:ext cx="3276600" cy="5105400"/>
          </a:xfrm>
          <a:prstGeom prst="rect">
            <a:avLst/>
          </a:prstGeom>
          <a:noFill/>
          <a:ln>
            <a:noFill/>
          </a:ln>
        </p:spPr>
      </p:pic>
      <p:sp>
        <p:nvSpPr>
          <p:cNvPr id="2" name="TextBox 1"/>
          <p:cNvSpPr txBox="1"/>
          <p:nvPr/>
        </p:nvSpPr>
        <p:spPr>
          <a:xfrm>
            <a:off x="0" y="30480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006965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553200"/>
          </a:xfrm>
          <a:solidFill>
            <a:schemeClr val="bg2"/>
          </a:solidFill>
        </p:spPr>
        <p:txBody>
          <a:bodyPr>
            <a:noAutofit/>
          </a:bodyPr>
          <a:lstStyle/>
          <a:p>
            <a:r>
              <a:rPr lang="en-US" sz="2400" dirty="0">
                <a:solidFill>
                  <a:srgbClr val="FF0000"/>
                </a:solidFill>
              </a:rPr>
              <a:t>Results</a:t>
            </a:r>
          </a:p>
          <a:p>
            <a:r>
              <a:rPr lang="en-US" sz="2800" dirty="0"/>
              <a:t>A two-way analysis of variance (ANOVA) was carried out with Stimuli Type (ambiguous vs. non-ambiguous) and Top-Down Manipulation (control, low emotion, high emotion, and high emotion/subliminal) as within variables. Of main interest was a significant interaction we found between Stimuli Type and Top-Down Manipulation…..This interaction reflected that the Top-Down Manipulation affected decisions on matching fingerprints, but that this effect varied with the different Stimuli Type. There were no significant main effects for Stimuli Type and Top-Down Manipulation (p&gt;0.05) by themselves.</a:t>
            </a:r>
          </a:p>
          <a:p>
            <a:endParaRPr lang="en-US" sz="2800" dirty="0"/>
          </a:p>
        </p:txBody>
      </p:sp>
    </p:spTree>
    <p:extLst>
      <p:ext uri="{BB962C8B-B14F-4D97-AF65-F5344CB8AC3E}">
        <p14:creationId xmlns:p14="http://schemas.microsoft.com/office/powerpoint/2010/main" val="40221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305800" cy="6553200"/>
          </a:xfrm>
          <a:solidFill>
            <a:schemeClr val="bg2"/>
          </a:solidFill>
        </p:spPr>
        <p:txBody>
          <a:bodyPr>
            <a:noAutofit/>
          </a:bodyPr>
          <a:lstStyle/>
          <a:p>
            <a:r>
              <a:rPr lang="en-US" sz="2400" dirty="0">
                <a:solidFill>
                  <a:srgbClr val="FF0000"/>
                </a:solidFill>
              </a:rPr>
              <a:t>Results (continued)</a:t>
            </a:r>
          </a:p>
          <a:p>
            <a:r>
              <a:rPr lang="en-US" sz="2800" dirty="0"/>
              <a:t>When we examined the ambiguous Stimuli Type, where there was no objectively correct response, a different picture emerged. We found a significant effect with matches differing across the experimental manipulations. Participants found a match in 47%, 49%, 58%, and 66% of the trials, respectively for the control, low emotion, high emotion, and high emotion + subliminal Top-Down Manipulations. These analyses together reflected the source of the interaction we found in our overall analysis; namely, that decisions only varied with the Top-Down Manipulation when judgments were made on the ambiguous Stimuli Type.</a:t>
            </a:r>
          </a:p>
          <a:p>
            <a:endParaRPr lang="en-US" sz="2800" dirty="0"/>
          </a:p>
        </p:txBody>
      </p:sp>
    </p:spTree>
    <p:extLst>
      <p:ext uri="{BB962C8B-B14F-4D97-AF65-F5344CB8AC3E}">
        <p14:creationId xmlns:p14="http://schemas.microsoft.com/office/powerpoint/2010/main" val="123162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791200"/>
          </a:xfrm>
          <a:solidFill>
            <a:schemeClr val="bg2"/>
          </a:solidFill>
        </p:spPr>
        <p:txBody>
          <a:bodyPr>
            <a:noAutofit/>
          </a:bodyPr>
          <a:lstStyle/>
          <a:p>
            <a:r>
              <a:rPr lang="en-US" sz="2800" dirty="0">
                <a:solidFill>
                  <a:srgbClr val="FF0000"/>
                </a:solidFill>
              </a:rPr>
              <a:t>Discussion</a:t>
            </a:r>
          </a:p>
          <a:p>
            <a:r>
              <a:rPr lang="en-US" sz="2800" dirty="0"/>
              <a:t>The aim of the current study was to investigate the possible effects of top-down processing in interfering with bottom-up identification of fingerprints. We focused on emotion and subliminal messages as our top-down manipulations… </a:t>
            </a:r>
            <a:br>
              <a:rPr lang="en-US" sz="2800" dirty="0"/>
            </a:br>
            <a:r>
              <a:rPr lang="en-US" sz="2800" dirty="0"/>
              <a:t>Using our top-down manipulations we wanted to examine whether they can affect decisions in matching fingerprints. Furthermore, if they are able to make such an impact, we were interested to see the potential strength and scope of this affect.</a:t>
            </a:r>
          </a:p>
        </p:txBody>
      </p:sp>
    </p:spTree>
    <p:extLst>
      <p:ext uri="{BB962C8B-B14F-4D97-AF65-F5344CB8AC3E}">
        <p14:creationId xmlns:p14="http://schemas.microsoft.com/office/powerpoint/2010/main" val="3504928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a:solidFill>
            <a:schemeClr val="bg2"/>
          </a:solidFill>
        </p:spPr>
        <p:txBody>
          <a:bodyPr>
            <a:noAutofit/>
          </a:bodyPr>
          <a:lstStyle/>
          <a:p>
            <a:r>
              <a:rPr lang="en-US" sz="2800" dirty="0">
                <a:solidFill>
                  <a:srgbClr val="FF0000"/>
                </a:solidFill>
              </a:rPr>
              <a:t>Discussion (continued)</a:t>
            </a:r>
          </a:p>
          <a:p>
            <a:r>
              <a:rPr lang="en-US" sz="2800" dirty="0"/>
              <a:t>Our findings did show that when the fingerprints to be matched were ambiguous, the top-down component had effects on the decisions being made. Thus, the top-down component was able to bias how gaps are filled but did not have the power to override clear bottom-up incoming information. Top-down components may well be able to override and contradict clear bottom-up information, but this may only occur under very specific circumstances…</a:t>
            </a:r>
          </a:p>
        </p:txBody>
      </p:sp>
    </p:spTree>
    <p:extLst>
      <p:ext uri="{BB962C8B-B14F-4D97-AF65-F5344CB8AC3E}">
        <p14:creationId xmlns:p14="http://schemas.microsoft.com/office/powerpoint/2010/main" val="3969216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458200" cy="5029200"/>
          </a:xfrm>
        </p:spPr>
        <p:txBody>
          <a:bodyPr>
            <a:noAutofit/>
          </a:bodyPr>
          <a:lstStyle/>
          <a:p>
            <a:pPr marL="514350" lvl="0" indent="-514350">
              <a:buFont typeface="+mj-lt"/>
              <a:buAutoNum type="arabicPeriod"/>
            </a:pPr>
            <a:r>
              <a:rPr lang="en-US" sz="3200" dirty="0"/>
              <a:t>Explain what constitutes top-down processing in the study here.</a:t>
            </a:r>
          </a:p>
          <a:p>
            <a:pPr marL="514350" lvl="0" indent="-514350">
              <a:buFont typeface="+mj-lt"/>
              <a:buAutoNum type="arabicPeriod"/>
            </a:pPr>
            <a:r>
              <a:rPr lang="en-US" sz="3200" dirty="0"/>
              <a:t>Explain what constitutes bottom-up processing in the study here</a:t>
            </a:r>
          </a:p>
          <a:p>
            <a:pPr marL="514350" lvl="0" indent="-514350">
              <a:buFont typeface="+mj-lt"/>
              <a:buAutoNum type="arabicPeriod"/>
            </a:pPr>
            <a:r>
              <a:rPr lang="en-US" sz="3200" dirty="0"/>
              <a:t>What were the independent variables?  the dependent variables?</a:t>
            </a:r>
          </a:p>
          <a:p>
            <a:pPr marL="514350" lvl="0" indent="-514350">
              <a:buFont typeface="+mj-lt"/>
              <a:buAutoNum type="arabicPeriod"/>
            </a:pPr>
            <a:r>
              <a:rPr lang="en-US" sz="3200" dirty="0"/>
              <a:t>Draw a Latin Square to show all the conditions involved.</a:t>
            </a:r>
          </a:p>
          <a:p>
            <a:pPr marL="514350" lvl="0" indent="-514350">
              <a:buFont typeface="+mj-lt"/>
              <a:buAutoNum type="arabicPeriod"/>
            </a:pPr>
            <a:endParaRPr lang="en-US" sz="3200" dirty="0"/>
          </a:p>
          <a:p>
            <a:pPr marL="514350" lvl="0" indent="-514350">
              <a:spcAft>
                <a:spcPts val="400"/>
              </a:spcAft>
              <a:buFont typeface="+mj-lt"/>
              <a:buAutoNum type="arabicPeriod"/>
            </a:pPr>
            <a:endParaRPr lang="en-US" sz="3200" dirty="0"/>
          </a:p>
        </p:txBody>
      </p:sp>
      <p:sp>
        <p:nvSpPr>
          <p:cNvPr id="5" name="Title 4"/>
          <p:cNvSpPr>
            <a:spLocks noGrp="1"/>
          </p:cNvSpPr>
          <p:nvPr>
            <p:ph type="title"/>
          </p:nvPr>
        </p:nvSpPr>
        <p:spPr>
          <a:xfrm>
            <a:off x="457200" y="304800"/>
            <a:ext cx="8305800" cy="761682"/>
          </a:xfrm>
        </p:spPr>
        <p:txBody>
          <a:bodyPr>
            <a:normAutofit/>
          </a:bodyPr>
          <a:lstStyle/>
          <a:p>
            <a:r>
              <a:rPr lang="en-US" dirty="0"/>
              <a:t>EXERCISES</a:t>
            </a:r>
          </a:p>
        </p:txBody>
      </p:sp>
    </p:spTree>
    <p:extLst>
      <p:ext uri="{BB962C8B-B14F-4D97-AF65-F5344CB8AC3E}">
        <p14:creationId xmlns:p14="http://schemas.microsoft.com/office/powerpoint/2010/main" val="1254603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458200" cy="5029200"/>
          </a:xfrm>
        </p:spPr>
        <p:txBody>
          <a:bodyPr>
            <a:noAutofit/>
          </a:bodyPr>
          <a:lstStyle/>
          <a:p>
            <a:pPr marL="514350" lvl="0" indent="-514350">
              <a:buFont typeface="+mj-lt"/>
              <a:buAutoNum type="arabicPeriod" startAt="5"/>
            </a:pPr>
            <a:r>
              <a:rPr lang="en-US" sz="3200" dirty="0"/>
              <a:t>What was the control condition?</a:t>
            </a:r>
          </a:p>
          <a:p>
            <a:pPr marL="514350" lvl="0" indent="-514350">
              <a:buFont typeface="+mj-lt"/>
              <a:buAutoNum type="arabicPeriod" startAt="5"/>
            </a:pPr>
            <a:r>
              <a:rPr lang="en-US" sz="3200" dirty="0"/>
              <a:t>What was the top-down manipulation? When subjects were affected by it,</a:t>
            </a:r>
            <a:br>
              <a:rPr lang="en-US" sz="3200" dirty="0"/>
            </a:br>
            <a:r>
              <a:rPr lang="en-US" sz="3200" dirty="0"/>
              <a:t>what decision were they likely to make about the fingerprints?</a:t>
            </a:r>
          </a:p>
          <a:p>
            <a:pPr marL="514350" lvl="0" indent="-514350">
              <a:buFont typeface="+mj-lt"/>
              <a:buAutoNum type="arabicPeriod" startAt="5"/>
            </a:pPr>
            <a:r>
              <a:rPr lang="en-US" sz="3200" dirty="0"/>
              <a:t> When were subjects more likely to use top-down processing? </a:t>
            </a:r>
          </a:p>
          <a:p>
            <a:pPr marL="514350" lvl="0" indent="-514350">
              <a:buFont typeface="+mj-lt"/>
              <a:buAutoNum type="arabicPeriod" startAt="5"/>
            </a:pPr>
            <a:endParaRPr lang="en-US" sz="3200" dirty="0"/>
          </a:p>
          <a:p>
            <a:pPr marL="514350" lvl="0" indent="-514350">
              <a:spcAft>
                <a:spcPts val="400"/>
              </a:spcAft>
              <a:buFont typeface="+mj-lt"/>
              <a:buAutoNum type="arabicPeriod" startAt="5"/>
            </a:pPr>
            <a:endParaRPr lang="en-US" sz="3200" dirty="0"/>
          </a:p>
        </p:txBody>
      </p:sp>
      <p:sp>
        <p:nvSpPr>
          <p:cNvPr id="5" name="Title 4"/>
          <p:cNvSpPr>
            <a:spLocks noGrp="1"/>
          </p:cNvSpPr>
          <p:nvPr>
            <p:ph type="title"/>
          </p:nvPr>
        </p:nvSpPr>
        <p:spPr>
          <a:xfrm>
            <a:off x="457200" y="304800"/>
            <a:ext cx="8305800" cy="761682"/>
          </a:xfrm>
        </p:spPr>
        <p:txBody>
          <a:bodyPr>
            <a:normAutofit/>
          </a:bodyPr>
          <a:lstStyle/>
          <a:p>
            <a:r>
              <a:rPr lang="en-US" dirty="0"/>
              <a:t>EXERCISES (continued)</a:t>
            </a:r>
          </a:p>
        </p:txBody>
      </p:sp>
    </p:spTree>
    <p:extLst>
      <p:ext uri="{BB962C8B-B14F-4D97-AF65-F5344CB8AC3E}">
        <p14:creationId xmlns:p14="http://schemas.microsoft.com/office/powerpoint/2010/main" val="7616737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1687</TotalTime>
  <Words>1071</Words>
  <Application>Microsoft Office PowerPoint</Application>
  <PresentationFormat>On-screen Show (4:3)</PresentationFormat>
  <Paragraphs>52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Arial Black</vt:lpstr>
      <vt:lpstr>Calibri</vt:lpstr>
      <vt:lpstr>Essential</vt:lpstr>
      <vt:lpstr>Top-Down and  Bottom-Up Processing</vt:lpstr>
      <vt:lpstr>MOTIVATION</vt:lpstr>
      <vt:lpstr>PowerPoint Presentation</vt:lpstr>
      <vt:lpstr>LEARNING OBJECTIVES</vt:lpstr>
      <vt:lpstr>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EXERCISES</vt:lpstr>
      <vt:lpstr>EXERCISES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188</cp:revision>
  <dcterms:created xsi:type="dcterms:W3CDTF">2012-11-05T21:40:56Z</dcterms:created>
  <dcterms:modified xsi:type="dcterms:W3CDTF">2021-01-04T02:34:24Z</dcterms:modified>
</cp:coreProperties>
</file>