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1"/>
  </p:handoutMasterIdLst>
  <p:sldIdLst>
    <p:sldId id="258" r:id="rId2"/>
    <p:sldId id="302" r:id="rId3"/>
    <p:sldId id="313" r:id="rId4"/>
    <p:sldId id="310" r:id="rId5"/>
    <p:sldId id="314" r:id="rId6"/>
    <p:sldId id="315" r:id="rId7"/>
    <p:sldId id="316" r:id="rId8"/>
    <p:sldId id="317" r:id="rId9"/>
    <p:sldId id="31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varScale="1">
        <p:scale>
          <a:sx n="73" d="100"/>
          <a:sy n="73" d="100"/>
        </p:scale>
        <p:origin x="147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accent2"/>
            </a:gs>
            <a:gs pos="100000">
              <a:schemeClr val="tx2">
                <a:lumMod val="60000"/>
                <a:lumOff val="4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medcalc.org/manual/chi-square-table.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153400" cy="4571999"/>
          </a:xfrm>
        </p:spPr>
        <p:txBody>
          <a:bodyPr/>
          <a:lstStyle/>
          <a:p>
            <a:r>
              <a:rPr lang="en-US" sz="5400" b="1" dirty="0"/>
              <a:t>Chi-Square Tests</a:t>
            </a:r>
            <a:endParaRPr lang="en-US" sz="5400" dirty="0"/>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dirty="0"/>
              <a:t>Module: Chi-Square Tests</a:t>
            </a:r>
          </a:p>
          <a:p>
            <a:r>
              <a:rPr lang="en-US" sz="1200" dirty="0"/>
              <a:t>©2017,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a:bodyPr>
          <a:lstStyle/>
          <a:p>
            <a:r>
              <a:rPr lang="en-US" sz="3200" dirty="0"/>
              <a:t>If you want to know whether people prefer Brand X or Brand Y of a product, what sort of test would you use?</a:t>
            </a:r>
          </a:p>
          <a:p>
            <a:r>
              <a:rPr lang="en-US" sz="3200" dirty="0"/>
              <a:t>Can you use any of the tests we’ve already learned about?</a:t>
            </a:r>
            <a:endParaRPr lang="en-US" sz="2200" dirty="0"/>
          </a:p>
        </p:txBody>
      </p:sp>
      <p:sp>
        <p:nvSpPr>
          <p:cNvPr id="5" name="Title 4"/>
          <p:cNvSpPr>
            <a:spLocks noGrp="1"/>
          </p:cNvSpPr>
          <p:nvPr>
            <p:ph type="title"/>
          </p:nvPr>
        </p:nvSpPr>
        <p:spPr>
          <a:xfrm>
            <a:off x="457200" y="381000"/>
            <a:ext cx="8305800" cy="761682"/>
          </a:xfrm>
        </p:spPr>
        <p:txBody>
          <a:bodyPr>
            <a:normAutofit/>
          </a:bodyPr>
          <a:lstStyle/>
          <a:p>
            <a:r>
              <a:rPr lang="en-US" b="1" dirty="0"/>
              <a:t>MOTIVATION</a:t>
            </a:r>
            <a:endParaRPr lang="en-US" dirty="0"/>
          </a:p>
        </p:txBody>
      </p:sp>
    </p:spTree>
    <p:extLst>
      <p:ext uri="{BB962C8B-B14F-4D97-AF65-F5344CB8AC3E}">
        <p14:creationId xmlns:p14="http://schemas.microsoft.com/office/powerpoint/2010/main" val="152863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a:bodyPr>
          <a:lstStyle/>
          <a:p>
            <a:pPr marL="514350" indent="-514350">
              <a:buFont typeface="Arial" panose="020B0604020202020204" pitchFamily="34" charset="0"/>
              <a:buChar char="•"/>
            </a:pPr>
            <a:r>
              <a:rPr lang="en-US" sz="3200" dirty="0"/>
              <a:t>You will know when it is appropriate to use a chi-square (    ) test.</a:t>
            </a:r>
          </a:p>
          <a:p>
            <a:pPr marL="514350" indent="-514350">
              <a:buFont typeface="Arial" panose="020B0604020202020204" pitchFamily="34" charset="0"/>
              <a:buChar char="•"/>
            </a:pPr>
            <a:r>
              <a:rPr lang="en-US" sz="3200" dirty="0"/>
              <a:t>You will learn how to calculate chi-square values in doing a chi-square test.</a:t>
            </a:r>
          </a:p>
        </p:txBody>
      </p:sp>
      <p:sp>
        <p:nvSpPr>
          <p:cNvPr id="5" name="Title 4"/>
          <p:cNvSpPr>
            <a:spLocks noGrp="1"/>
          </p:cNvSpPr>
          <p:nvPr>
            <p:ph type="title"/>
          </p:nvPr>
        </p:nvSpPr>
        <p:spPr>
          <a:xfrm>
            <a:off x="457200" y="381000"/>
            <a:ext cx="8305800" cy="761682"/>
          </a:xfrm>
        </p:spPr>
        <p:txBody>
          <a:bodyPr>
            <a:normAutofit/>
          </a:bodyPr>
          <a:lstStyle/>
          <a:p>
            <a:r>
              <a:rPr lang="en-US" b="1" dirty="0"/>
              <a:t>LEARNING OBJECTIVES</a:t>
            </a:r>
            <a:endParaRPr lang="en-US" dirty="0"/>
          </a:p>
        </p:txBody>
      </p:sp>
      <p:grpSp>
        <p:nvGrpSpPr>
          <p:cNvPr id="6" name="Group 5"/>
          <p:cNvGrpSpPr/>
          <p:nvPr/>
        </p:nvGrpSpPr>
        <p:grpSpPr>
          <a:xfrm>
            <a:off x="5029200" y="1804793"/>
            <a:ext cx="457200" cy="545470"/>
            <a:chOff x="5915187" y="3114218"/>
            <a:chExt cx="746870" cy="848182"/>
          </a:xfrm>
        </p:grpSpPr>
        <p:pic>
          <p:nvPicPr>
            <p:cNvPr id="7" name="Picture 6"/>
            <p:cNvPicPr>
              <a:picLocks noChangeAspect="1"/>
            </p:cNvPicPr>
            <p:nvPr/>
          </p:nvPicPr>
          <p:blipFill>
            <a:blip r:embed="rId2">
              <a:clrChange>
                <a:clrFrom>
                  <a:srgbClr val="FFFFFF"/>
                </a:clrFrom>
                <a:clrTo>
                  <a:srgbClr val="FFFFFF">
                    <a:alpha val="0"/>
                  </a:srgbClr>
                </a:clrTo>
              </a:clrChange>
            </a:blip>
            <a:stretch>
              <a:fillRect/>
            </a:stretch>
          </p:blipFill>
          <p:spPr>
            <a:xfrm>
              <a:off x="5915187" y="3345052"/>
              <a:ext cx="529155" cy="617348"/>
            </a:xfrm>
            <a:prstGeom prst="rect">
              <a:avLst/>
            </a:prstGeom>
          </p:spPr>
        </p:pic>
        <p:sp>
          <p:nvSpPr>
            <p:cNvPr id="8" name="TextBox 7"/>
            <p:cNvSpPr txBox="1"/>
            <p:nvPr/>
          </p:nvSpPr>
          <p:spPr>
            <a:xfrm>
              <a:off x="6324601" y="3114218"/>
              <a:ext cx="337456" cy="574083"/>
            </a:xfrm>
            <a:prstGeom prst="rect">
              <a:avLst/>
            </a:prstGeom>
            <a:noFill/>
          </p:spPr>
          <p:txBody>
            <a:bodyPr wrap="square" rtlCol="0">
              <a:spAutoFit/>
            </a:bodyPr>
            <a:lstStyle/>
            <a:p>
              <a:r>
                <a:rPr lang="en-US" sz="1100" b="1" dirty="0"/>
                <a:t>2</a:t>
              </a:r>
            </a:p>
          </p:txBody>
        </p:sp>
      </p:grpSp>
    </p:spTree>
    <p:extLst>
      <p:ext uri="{BB962C8B-B14F-4D97-AF65-F5344CB8AC3E}">
        <p14:creationId xmlns:p14="http://schemas.microsoft.com/office/powerpoint/2010/main" val="235235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457200" y="381000"/>
            <a:ext cx="8305800" cy="761682"/>
          </a:xfrm>
        </p:spPr>
        <p:txBody>
          <a:bodyPr>
            <a:normAutofit/>
          </a:bodyPr>
          <a:lstStyle/>
          <a:p>
            <a:r>
              <a:rPr lang="en-US" b="1" dirty="0"/>
              <a:t>INFORMATION</a:t>
            </a:r>
            <a:endParaRPr lang="en-US" dirty="0"/>
          </a:p>
        </p:txBody>
      </p:sp>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1295400"/>
            <a:ext cx="8077200" cy="5334000"/>
          </a:xfrm>
        </p:spPr>
        <p:txBody>
          <a:bodyPr>
            <a:normAutofit/>
          </a:bodyPr>
          <a:lstStyle/>
          <a:p>
            <a:pPr lvl="0"/>
            <a:r>
              <a:rPr lang="en-US" sz="2800" dirty="0"/>
              <a:t>The answer to the above question is that none of the methods we learned allow us to answer the question about the two brands. The reason is that none of the methods we’ve discussed so far are suitable for </a:t>
            </a:r>
            <a:r>
              <a:rPr lang="en-US" sz="2800" u="sng" dirty="0">
                <a:solidFill>
                  <a:srgbClr val="FF0000"/>
                </a:solidFill>
              </a:rPr>
              <a:t>nominal</a:t>
            </a:r>
            <a:r>
              <a:rPr lang="en-US" sz="2800" dirty="0">
                <a:solidFill>
                  <a:srgbClr val="FF0000"/>
                </a:solidFill>
              </a:rPr>
              <a:t> </a:t>
            </a:r>
            <a:r>
              <a:rPr lang="en-US" sz="2800" dirty="0"/>
              <a:t>data – that’s data that falls into distinct categories. All the methods so far are for data that are </a:t>
            </a:r>
            <a:r>
              <a:rPr lang="en-US" sz="2800" dirty="0">
                <a:solidFill>
                  <a:srgbClr val="FF0000"/>
                </a:solidFill>
              </a:rPr>
              <a:t>continuous </a:t>
            </a:r>
            <a:r>
              <a:rPr lang="en-US" sz="2800" dirty="0"/>
              <a:t>(these are referred to as </a:t>
            </a:r>
            <a:r>
              <a:rPr lang="en-US" sz="2800" dirty="0">
                <a:solidFill>
                  <a:schemeClr val="tx2"/>
                </a:solidFill>
              </a:rPr>
              <a:t>ordinal</a:t>
            </a:r>
            <a:r>
              <a:rPr lang="en-US" sz="2800" dirty="0"/>
              <a:t> or ratio scales).</a:t>
            </a:r>
          </a:p>
          <a:p>
            <a:pPr lvl="0"/>
            <a:r>
              <a:rPr lang="en-US" sz="2800" dirty="0"/>
              <a:t>So when we want to compare nominal data, we need to use a </a:t>
            </a:r>
            <a:r>
              <a:rPr lang="en-US" sz="2800" dirty="0">
                <a:solidFill>
                  <a:schemeClr val="tx2"/>
                </a:solidFill>
              </a:rPr>
              <a:t>chi-square test</a:t>
            </a:r>
            <a:r>
              <a:rPr lang="en-US" sz="2800" dirty="0"/>
              <a:t>.</a:t>
            </a:r>
          </a:p>
        </p:txBody>
      </p:sp>
    </p:spTree>
    <p:extLst>
      <p:ext uri="{BB962C8B-B14F-4D97-AF65-F5344CB8AC3E}">
        <p14:creationId xmlns:p14="http://schemas.microsoft.com/office/powerpoint/2010/main" val="112599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304800"/>
            <a:ext cx="8077200" cy="6324600"/>
          </a:xfrm>
        </p:spPr>
        <p:txBody>
          <a:bodyPr>
            <a:normAutofit/>
          </a:bodyPr>
          <a:lstStyle/>
          <a:p>
            <a:pPr lvl="0"/>
            <a:r>
              <a:rPr lang="en-US" sz="3600" u="sng" dirty="0"/>
              <a:t>Model</a:t>
            </a:r>
          </a:p>
          <a:p>
            <a:pPr lvl="0"/>
            <a:r>
              <a:rPr lang="en-US" sz="2800" dirty="0"/>
              <a:t>Let’s see whether people prefer Cheerios, Honey Bunches, or Raisin Bran cereal. Suppose we conduct a survey and find the following preference distribution:</a:t>
            </a:r>
          </a:p>
          <a:p>
            <a:pPr lvl="0"/>
            <a:endParaRPr lang="en-US" sz="2800" dirty="0"/>
          </a:p>
          <a:p>
            <a:pPr lvl="0"/>
            <a:endParaRPr lang="en-US" sz="2800" dirty="0"/>
          </a:p>
          <a:p>
            <a:pPr lvl="0"/>
            <a:endParaRPr lang="en-US" sz="2800" dirty="0"/>
          </a:p>
          <a:p>
            <a:pPr lvl="0"/>
            <a:r>
              <a:rPr lang="en-US" sz="2800" dirty="0"/>
              <a:t>If people had no preference, we would expect a frequency distribution of 50, 50, 50.</a:t>
            </a:r>
          </a:p>
          <a:p>
            <a:pPr lvl="0"/>
            <a:endParaRPr lang="en-US" sz="2800" dirty="0"/>
          </a:p>
          <a:p>
            <a:pPr lvl="0"/>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val="3479292413"/>
              </p:ext>
            </p:extLst>
          </p:nvPr>
        </p:nvGraphicFramePr>
        <p:xfrm>
          <a:off x="609600" y="2998724"/>
          <a:ext cx="4572000" cy="1158240"/>
        </p:xfrm>
        <a:graphic>
          <a:graphicData uri="http://schemas.openxmlformats.org/drawingml/2006/table">
            <a:tbl>
              <a:tblPr firstRow="1" bandRow="1">
                <a:tableStyleId>{7DF18680-E054-41AD-8BC1-D1AEF772440D}</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tblGrid>
              <a:tr h="0">
                <a:tc>
                  <a:txBody>
                    <a:bodyPr/>
                    <a:lstStyle/>
                    <a:p>
                      <a:pPr algn="ctr"/>
                      <a:r>
                        <a:rPr lang="en-US" dirty="0"/>
                        <a:t>Cheerios</a:t>
                      </a:r>
                    </a:p>
                  </a:txBody>
                  <a:tcPr/>
                </a:tc>
                <a:tc>
                  <a:txBody>
                    <a:bodyPr/>
                    <a:lstStyle/>
                    <a:p>
                      <a:pPr algn="ctr"/>
                      <a:r>
                        <a:rPr lang="en-US" dirty="0"/>
                        <a:t>Honey Bunches</a:t>
                      </a:r>
                    </a:p>
                  </a:txBody>
                  <a:tcPr/>
                </a:tc>
                <a:tc>
                  <a:txBody>
                    <a:bodyPr/>
                    <a:lstStyle/>
                    <a:p>
                      <a:pPr algn="ctr"/>
                      <a:r>
                        <a:rPr lang="en-US" dirty="0"/>
                        <a:t>Raisin</a:t>
                      </a:r>
                      <a:r>
                        <a:rPr lang="en-US" baseline="0" dirty="0"/>
                        <a:t> Bran</a:t>
                      </a:r>
                      <a:endParaRPr lang="en-US" dirty="0"/>
                    </a:p>
                  </a:txBody>
                  <a:tcPr/>
                </a:tc>
                <a:extLst>
                  <a:ext uri="{0D108BD9-81ED-4DB2-BD59-A6C34878D82A}">
                    <a16:rowId xmlns:a16="http://schemas.microsoft.com/office/drawing/2014/main" val="10000"/>
                  </a:ext>
                </a:extLst>
              </a:tr>
              <a:tr h="370840">
                <a:tc>
                  <a:txBody>
                    <a:bodyPr/>
                    <a:lstStyle/>
                    <a:p>
                      <a:pPr algn="ctr"/>
                      <a:r>
                        <a:rPr lang="en-US" sz="2800" dirty="0"/>
                        <a:t>65</a:t>
                      </a:r>
                      <a:endParaRPr lang="en-US" sz="2800" b="1" dirty="0"/>
                    </a:p>
                  </a:txBody>
                  <a:tcPr/>
                </a:tc>
                <a:tc>
                  <a:txBody>
                    <a:bodyPr/>
                    <a:lstStyle/>
                    <a:p>
                      <a:pPr algn="ctr"/>
                      <a:r>
                        <a:rPr lang="en-US" sz="2800" dirty="0"/>
                        <a:t>45</a:t>
                      </a:r>
                      <a:endParaRPr lang="en-US" sz="2800" b="1" dirty="0"/>
                    </a:p>
                  </a:txBody>
                  <a:tcPr/>
                </a:tc>
                <a:tc>
                  <a:txBody>
                    <a:bodyPr/>
                    <a:lstStyle/>
                    <a:p>
                      <a:pPr algn="ctr"/>
                      <a:r>
                        <a:rPr lang="en-US" sz="2800" dirty="0"/>
                        <a:t>40</a:t>
                      </a:r>
                      <a:endParaRPr lang="en-US" sz="2800" b="1" dirty="0"/>
                    </a:p>
                  </a:txBody>
                  <a:tcPr/>
                </a:tc>
                <a:extLst>
                  <a:ext uri="{0D108BD9-81ED-4DB2-BD59-A6C34878D82A}">
                    <a16:rowId xmlns:a16="http://schemas.microsoft.com/office/drawing/2014/main" val="10001"/>
                  </a:ext>
                </a:extLst>
              </a:tr>
            </a:tbl>
          </a:graphicData>
        </a:graphic>
      </p:graphicFrame>
      <p:sp>
        <p:nvSpPr>
          <p:cNvPr id="6" name="TextBox 5"/>
          <p:cNvSpPr txBox="1"/>
          <p:nvPr/>
        </p:nvSpPr>
        <p:spPr>
          <a:xfrm>
            <a:off x="5638800" y="3462010"/>
            <a:ext cx="2286000" cy="523220"/>
          </a:xfrm>
          <a:prstGeom prst="rect">
            <a:avLst/>
          </a:prstGeom>
          <a:noFill/>
        </p:spPr>
        <p:txBody>
          <a:bodyPr wrap="square" rtlCol="0">
            <a:spAutoFit/>
          </a:bodyPr>
          <a:lstStyle/>
          <a:p>
            <a:r>
              <a:rPr lang="en-US" sz="2800" b="1" dirty="0"/>
              <a:t>Total = 150</a:t>
            </a:r>
          </a:p>
        </p:txBody>
      </p:sp>
    </p:spTree>
    <p:extLst>
      <p:ext uri="{BB962C8B-B14F-4D97-AF65-F5344CB8AC3E}">
        <p14:creationId xmlns:p14="http://schemas.microsoft.com/office/powerpoint/2010/main" val="419253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457200" y="304800"/>
                <a:ext cx="8077200" cy="6324600"/>
              </a:xfrm>
            </p:spPr>
            <p:txBody>
              <a:bodyPr>
                <a:normAutofit/>
              </a:bodyPr>
              <a:lstStyle/>
              <a:p>
                <a:pPr lvl="0"/>
                <a:r>
                  <a:rPr lang="en-US" sz="2800" dirty="0"/>
                  <a:t>Let	</a:t>
                </a:r>
              </a:p>
              <a:p>
                <a:pPr lvl="0"/>
                <a:r>
                  <a:rPr lang="en-US" sz="2800" dirty="0" err="1"/>
                  <a:t>f</a:t>
                </a:r>
                <a:r>
                  <a:rPr lang="en-US" sz="2800" baseline="-25000" dirty="0" err="1"/>
                  <a:t>e</a:t>
                </a:r>
                <a:r>
                  <a:rPr lang="en-US" sz="2800" baseline="-25000" dirty="0"/>
                  <a:t> </a:t>
                </a:r>
                <a:r>
                  <a:rPr lang="en-US" sz="2800" dirty="0"/>
                  <a:t>= 	the expected frequency in each cell 	assuming we are operating under the 	assumption that sampling is random and 	there are no real preferences involved</a:t>
                </a:r>
              </a:p>
              <a:p>
                <a:pPr lvl="0"/>
                <a:r>
                  <a:rPr lang="en-US" sz="2800" dirty="0" err="1"/>
                  <a:t>f</a:t>
                </a:r>
                <a:r>
                  <a:rPr lang="en-US" sz="2800" baseline="-25000" dirty="0" err="1"/>
                  <a:t>o</a:t>
                </a:r>
                <a:r>
                  <a:rPr lang="en-US" sz="2800" baseline="-25000" dirty="0"/>
                  <a:t> </a:t>
                </a:r>
                <a:r>
                  <a:rPr lang="en-US" sz="2800" dirty="0"/>
                  <a:t>= 	observed frequency in each cell</a:t>
                </a:r>
              </a:p>
              <a:p>
                <a:pPr lvl="0"/>
                <a:r>
                  <a:rPr lang="en-US" sz="2800" dirty="0"/>
                  <a:t>The closer </a:t>
                </a:r>
                <a:r>
                  <a:rPr lang="en-US" sz="2800" dirty="0" err="1"/>
                  <a:t>f</a:t>
                </a:r>
                <a:r>
                  <a:rPr lang="en-US" sz="2800" baseline="-25000" dirty="0" err="1"/>
                  <a:t>e</a:t>
                </a:r>
                <a:r>
                  <a:rPr lang="en-US" sz="2800" dirty="0"/>
                  <a:t> and </a:t>
                </a:r>
                <a:r>
                  <a:rPr lang="en-US" sz="2800" dirty="0" err="1"/>
                  <a:t>f</a:t>
                </a:r>
                <a:r>
                  <a:rPr lang="en-US" sz="2800" baseline="-25000" dirty="0" err="1"/>
                  <a:t>o</a:t>
                </a:r>
                <a:r>
                  <a:rPr lang="en-US" sz="2800" baseline="-25000" dirty="0"/>
                  <a:t> </a:t>
                </a:r>
                <a:r>
                  <a:rPr lang="en-US" sz="2800" dirty="0"/>
                  <a:t>are, the less likely it is that there are real differences in preferences. </a:t>
                </a:r>
              </a:p>
              <a:p>
                <a:pPr lvl="0"/>
                <a:r>
                  <a:rPr lang="en-US" sz="2800" dirty="0"/>
                  <a:t>So in the above example, the expected frequencies are </a:t>
                </a:r>
                <a14:m>
                  <m:oMath xmlns:m="http://schemas.openxmlformats.org/officeDocument/2006/math">
                    <m:f>
                      <m:fPr>
                        <m:ctrlPr>
                          <a:rPr lang="en-US" sz="2800" i="1" smtClean="0">
                            <a:latin typeface="Cambria Math" panose="02040503050406030204" pitchFamily="18" charset="0"/>
                          </a:rPr>
                        </m:ctrlPr>
                      </m:fPr>
                      <m:num>
                        <m:r>
                          <a:rPr lang="en-US" sz="2800" b="1" i="1" smtClean="0">
                            <a:latin typeface="Cambria Math"/>
                          </a:rPr>
                          <m:t>𝟏𝟓𝟎</m:t>
                        </m:r>
                      </m:num>
                      <m:den>
                        <m:r>
                          <a:rPr lang="en-US" sz="2800" b="1" i="1" smtClean="0">
                            <a:latin typeface="Cambria Math"/>
                          </a:rPr>
                          <m:t>𝟑</m:t>
                        </m:r>
                      </m:den>
                    </m:f>
                    <m:r>
                      <a:rPr lang="en-US" sz="2800" b="1" i="1" smtClean="0">
                        <a:latin typeface="Cambria Math"/>
                      </a:rPr>
                      <m:t>=</m:t>
                    </m:r>
                    <m:r>
                      <a:rPr lang="en-US" sz="2800" b="1" i="1" smtClean="0">
                        <a:latin typeface="Cambria Math"/>
                      </a:rPr>
                      <m:t>𝟓𝟎</m:t>
                    </m:r>
                  </m:oMath>
                </a14:m>
                <a:r>
                  <a:rPr lang="en-US" sz="2800" dirty="0"/>
                  <a:t> in each cell.</a:t>
                </a:r>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457200" y="304800"/>
                <a:ext cx="8077200" cy="6324600"/>
              </a:xfrm>
              <a:blipFill rotWithShape="1">
                <a:blip r:embed="rId2"/>
                <a:stretch>
                  <a:fillRect l="-1509" t="-963" r="-2264"/>
                </a:stretch>
              </a:blipFill>
            </p:spPr>
            <p:txBody>
              <a:bodyPr/>
              <a:lstStyle/>
              <a:p>
                <a:r>
                  <a:rPr lang="en-US">
                    <a:noFill/>
                  </a:rPr>
                  <a:t> </a:t>
                </a:r>
              </a:p>
            </p:txBody>
          </p:sp>
        </mc:Fallback>
      </mc:AlternateContent>
    </p:spTree>
    <p:extLst>
      <p:ext uri="{BB962C8B-B14F-4D97-AF65-F5344CB8AC3E}">
        <p14:creationId xmlns:p14="http://schemas.microsoft.com/office/powerpoint/2010/main" val="179207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1000"/>
                                        <p:tgtEl>
                                          <p:spTgt spid="5">
                                            <p:txEl>
                                              <p:pRg st="4" end="4"/>
                                            </p:txEl>
                                          </p:spTgt>
                                        </p:tgtEl>
                                      </p:cBhvr>
                                    </p:animEffect>
                                    <p:anim calcmode="lin" valueType="num">
                                      <p:cBhvr>
                                        <p:cTn id="4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457200" y="304800"/>
                <a:ext cx="8077200" cy="6324600"/>
              </a:xfrm>
            </p:spPr>
            <p:txBody>
              <a:bodyPr>
                <a:normAutofit/>
              </a:bodyPr>
              <a:lstStyle/>
              <a:p>
                <a:pPr lvl="0"/>
                <a:endParaRPr lang="en-US" sz="2800" dirty="0"/>
              </a:p>
              <a:p>
                <a:pPr lvl="0"/>
                <a:r>
                  <a:rPr lang="en-US" sz="2800" dirty="0"/>
                  <a:t> </a:t>
                </a:r>
              </a:p>
              <a:p>
                <a:pPr lvl="0"/>
                <a:r>
                  <a:rPr lang="en-US" sz="2800" baseline="30000" dirty="0">
                    <a:solidFill>
                      <a:schemeClr val="tx2"/>
                    </a:solidFill>
                  </a:rPr>
                  <a:t>          2</a:t>
                </a:r>
                <a:r>
                  <a:rPr lang="en-US" sz="2800" dirty="0">
                    <a:solidFill>
                      <a:schemeClr val="tx2"/>
                    </a:solidFill>
                  </a:rPr>
                  <a:t> </a:t>
                </a:r>
                <a:r>
                  <a:rPr lang="en-US" sz="2800" dirty="0"/>
                  <a:t>	= </a:t>
                </a:r>
                <a14:m>
                  <m:oMath xmlns:m="http://schemas.openxmlformats.org/officeDocument/2006/math">
                    <m:nary>
                      <m:naryPr>
                        <m:chr m:val="∑"/>
                        <m:subHide m:val="on"/>
                        <m:supHide m:val="on"/>
                        <m:ctrlPr>
                          <a:rPr lang="en-US" sz="3200" i="1" smtClean="0">
                            <a:latin typeface="Cambria Math" panose="02040503050406030204" pitchFamily="18" charset="0"/>
                          </a:rPr>
                        </m:ctrlPr>
                      </m:naryPr>
                      <m:sub/>
                      <m:sup/>
                      <m:e>
                        <m:f>
                          <m:fPr>
                            <m:ctrlPr>
                              <a:rPr lang="en-US" sz="3200" i="1" smtClean="0">
                                <a:latin typeface="Cambria Math" panose="02040503050406030204" pitchFamily="18" charset="0"/>
                              </a:rPr>
                            </m:ctrlPr>
                          </m:fPr>
                          <m:num>
                            <m:sSup>
                              <m:sSupPr>
                                <m:ctrlPr>
                                  <a:rPr lang="en-US" sz="3200" i="1" smtClean="0">
                                    <a:latin typeface="Cambria Math" panose="02040503050406030204" pitchFamily="18" charset="0"/>
                                  </a:rPr>
                                </m:ctrlPr>
                              </m:sSupPr>
                              <m:e>
                                <m:r>
                                  <a:rPr lang="en-US" sz="3200" b="1" i="1" smtClean="0">
                                    <a:latin typeface="Cambria Math"/>
                                  </a:rPr>
                                  <m:t>(</m:t>
                                </m:r>
                                <m:sSub>
                                  <m:sSubPr>
                                    <m:ctrlPr>
                                      <a:rPr lang="en-US" sz="3200" b="1" i="1" smtClean="0">
                                        <a:latin typeface="Cambria Math" panose="02040503050406030204" pitchFamily="18" charset="0"/>
                                      </a:rPr>
                                    </m:ctrlPr>
                                  </m:sSubPr>
                                  <m:e>
                                    <m:r>
                                      <a:rPr lang="en-US" sz="3200" b="1" i="1" smtClean="0">
                                        <a:latin typeface="Cambria Math"/>
                                      </a:rPr>
                                      <m:t>𝒇</m:t>
                                    </m:r>
                                  </m:e>
                                  <m:sub>
                                    <m:r>
                                      <a:rPr lang="en-US" sz="3200" b="1" i="1" smtClean="0">
                                        <a:latin typeface="Cambria Math"/>
                                      </a:rPr>
                                      <m:t>𝒐</m:t>
                                    </m:r>
                                  </m:sub>
                                </m:sSub>
                                <m:r>
                                  <a:rPr lang="en-US" sz="3200" b="1" i="1" smtClean="0">
                                    <a:latin typeface="Cambria Math"/>
                                  </a:rPr>
                                  <m:t>−</m:t>
                                </m:r>
                                <m:sSub>
                                  <m:sSubPr>
                                    <m:ctrlPr>
                                      <a:rPr lang="en-US" sz="3200" b="1" i="1" smtClean="0">
                                        <a:latin typeface="Cambria Math" panose="02040503050406030204" pitchFamily="18" charset="0"/>
                                      </a:rPr>
                                    </m:ctrlPr>
                                  </m:sSubPr>
                                  <m:e>
                                    <m:r>
                                      <a:rPr lang="en-US" sz="3200" b="1" i="1" smtClean="0">
                                        <a:latin typeface="Cambria Math"/>
                                      </a:rPr>
                                      <m:t>𝒇</m:t>
                                    </m:r>
                                  </m:e>
                                  <m:sub>
                                    <m:r>
                                      <a:rPr lang="en-US" sz="3200" b="1" i="1" smtClean="0">
                                        <a:latin typeface="Cambria Math"/>
                                      </a:rPr>
                                      <m:t>𝒆</m:t>
                                    </m:r>
                                  </m:sub>
                                </m:sSub>
                                <m:r>
                                  <a:rPr lang="en-US" sz="3200" b="1" i="1" smtClean="0">
                                    <a:latin typeface="Cambria Math"/>
                                  </a:rPr>
                                  <m:t>)</m:t>
                                </m:r>
                              </m:e>
                              <m:sup>
                                <m:r>
                                  <a:rPr lang="en-US" sz="3200" b="1" i="1" smtClean="0">
                                    <a:latin typeface="Cambria Math"/>
                                  </a:rPr>
                                  <m:t>𝟐</m:t>
                                </m:r>
                              </m:sup>
                            </m:sSup>
                          </m:num>
                          <m:den>
                            <m:sSub>
                              <m:sSubPr>
                                <m:ctrlPr>
                                  <a:rPr lang="en-US" sz="3200" i="1" smtClean="0">
                                    <a:latin typeface="Cambria Math" panose="02040503050406030204" pitchFamily="18" charset="0"/>
                                  </a:rPr>
                                </m:ctrlPr>
                              </m:sSubPr>
                              <m:e>
                                <m:r>
                                  <a:rPr lang="en-US" sz="3200" b="1" i="1" smtClean="0">
                                    <a:latin typeface="Cambria Math"/>
                                  </a:rPr>
                                  <m:t>𝒇</m:t>
                                </m:r>
                              </m:e>
                              <m:sub>
                                <m:r>
                                  <a:rPr lang="en-US" sz="3200" b="1" i="1" smtClean="0">
                                    <a:latin typeface="Cambria Math"/>
                                  </a:rPr>
                                  <m:t>𝒆</m:t>
                                </m:r>
                              </m:sub>
                            </m:sSub>
                          </m:den>
                        </m:f>
                      </m:e>
                    </m:nary>
                  </m:oMath>
                </a14:m>
                <a:endParaRPr lang="en-US" sz="3200" dirty="0"/>
              </a:p>
              <a:p>
                <a:pPr lvl="0"/>
                <a:r>
                  <a:rPr lang="en-US" sz="2800" dirty="0"/>
                  <a:t>	= </a:t>
                </a:r>
                <a14:m>
                  <m:oMath xmlns:m="http://schemas.openxmlformats.org/officeDocument/2006/math">
                    <m:f>
                      <m:fPr>
                        <m:ctrlPr>
                          <a:rPr lang="en-US" sz="2800" i="1" smtClean="0">
                            <a:latin typeface="Cambria Math" panose="02040503050406030204" pitchFamily="18" charset="0"/>
                          </a:rPr>
                        </m:ctrlPr>
                      </m:fPr>
                      <m:num>
                        <m:d>
                          <m:dPr>
                            <m:ctrlPr>
                              <a:rPr lang="en-US" sz="2800" b="1" i="1" smtClean="0">
                                <a:latin typeface="Cambria Math" panose="02040503050406030204" pitchFamily="18" charset="0"/>
                              </a:rPr>
                            </m:ctrlPr>
                          </m:dPr>
                          <m:e>
                            <m:r>
                              <a:rPr lang="en-US" sz="2800" b="1" i="1" smtClean="0">
                                <a:latin typeface="Cambria Math"/>
                              </a:rPr>
                              <m:t>𝟔𝟓</m:t>
                            </m:r>
                            <m:r>
                              <a:rPr lang="en-US" sz="2800" b="1" i="1" smtClean="0">
                                <a:latin typeface="Cambria Math"/>
                              </a:rPr>
                              <m:t>−</m:t>
                            </m:r>
                            <m:r>
                              <a:rPr lang="en-US" sz="2800" b="1" i="1" smtClean="0">
                                <a:latin typeface="Cambria Math"/>
                              </a:rPr>
                              <m:t>𝟓𝟎</m:t>
                            </m:r>
                          </m:e>
                        </m:d>
                        <m:r>
                          <a:rPr lang="en-US" sz="2800" b="1" i="1" baseline="30000" smtClean="0">
                            <a:latin typeface="Cambria Math"/>
                          </a:rPr>
                          <m:t>𝟐</m:t>
                        </m:r>
                      </m:num>
                      <m:den>
                        <m:r>
                          <a:rPr lang="en-US" sz="2800" b="1" i="1" smtClean="0">
                            <a:latin typeface="Cambria Math"/>
                          </a:rPr>
                          <m:t>𝟓𝟎</m:t>
                        </m:r>
                      </m:den>
                    </m:f>
                  </m:oMath>
                </a14:m>
                <a:r>
                  <a:rPr lang="en-US" sz="2800" dirty="0"/>
                  <a:t> + </a:t>
                </a:r>
                <a14:m>
                  <m:oMath xmlns:m="http://schemas.openxmlformats.org/officeDocument/2006/math">
                    <m:f>
                      <m:fPr>
                        <m:ctrlPr>
                          <a:rPr lang="en-US" sz="2800" i="1">
                            <a:latin typeface="Cambria Math" panose="02040503050406030204" pitchFamily="18" charset="0"/>
                          </a:rPr>
                        </m:ctrlPr>
                      </m:fPr>
                      <m:num>
                        <m:d>
                          <m:dPr>
                            <m:ctrlPr>
                              <a:rPr lang="en-US" sz="2800" b="1" i="1" smtClean="0">
                                <a:latin typeface="Cambria Math" panose="02040503050406030204" pitchFamily="18" charset="0"/>
                              </a:rPr>
                            </m:ctrlPr>
                          </m:dPr>
                          <m:e>
                            <m:r>
                              <a:rPr lang="en-US" sz="2800" b="1" i="1" smtClean="0">
                                <a:latin typeface="Cambria Math"/>
                              </a:rPr>
                              <m:t>𝟒𝟓</m:t>
                            </m:r>
                            <m:r>
                              <a:rPr lang="en-US" sz="2800" b="1" i="1" smtClean="0">
                                <a:latin typeface="Cambria Math"/>
                              </a:rPr>
                              <m:t>−</m:t>
                            </m:r>
                            <m:r>
                              <a:rPr lang="en-US" sz="2800" b="1" i="1" smtClean="0">
                                <a:latin typeface="Cambria Math"/>
                              </a:rPr>
                              <m:t>𝟓𝟎</m:t>
                            </m:r>
                          </m:e>
                        </m:d>
                        <m:r>
                          <a:rPr lang="en-US" sz="2800" b="1" i="1" baseline="30000" smtClean="0">
                            <a:latin typeface="Cambria Math"/>
                          </a:rPr>
                          <m:t>𝟐</m:t>
                        </m:r>
                      </m:num>
                      <m:den>
                        <m:r>
                          <a:rPr lang="en-US" sz="2800" b="1" i="1" smtClean="0">
                            <a:latin typeface="Cambria Math"/>
                          </a:rPr>
                          <m:t>𝟓𝟎</m:t>
                        </m:r>
                      </m:den>
                    </m:f>
                    <m:r>
                      <a:rPr lang="en-US" sz="2800" b="1" i="1" smtClean="0">
                        <a:latin typeface="Cambria Math"/>
                      </a:rPr>
                      <m:t> </m:t>
                    </m:r>
                  </m:oMath>
                </a14:m>
                <a:r>
                  <a:rPr lang="en-US" sz="2800" dirty="0"/>
                  <a:t>+ </a:t>
                </a:r>
                <a14:m>
                  <m:oMath xmlns:m="http://schemas.openxmlformats.org/officeDocument/2006/math">
                    <m:f>
                      <m:fPr>
                        <m:ctrlPr>
                          <a:rPr lang="en-US" sz="2800" i="1">
                            <a:latin typeface="Cambria Math" panose="02040503050406030204" pitchFamily="18" charset="0"/>
                          </a:rPr>
                        </m:ctrlPr>
                      </m:fPr>
                      <m:num>
                        <m:d>
                          <m:dPr>
                            <m:ctrlPr>
                              <a:rPr lang="en-US" sz="2800" b="1" i="1" smtClean="0">
                                <a:latin typeface="Cambria Math" panose="02040503050406030204" pitchFamily="18" charset="0"/>
                              </a:rPr>
                            </m:ctrlPr>
                          </m:dPr>
                          <m:e>
                            <m:r>
                              <a:rPr lang="en-US" sz="2800" b="1" i="1" smtClean="0">
                                <a:latin typeface="Cambria Math"/>
                              </a:rPr>
                              <m:t>𝟒𝟎</m:t>
                            </m:r>
                            <m:r>
                              <a:rPr lang="en-US" sz="2800" b="1" i="1" smtClean="0">
                                <a:latin typeface="Cambria Math"/>
                              </a:rPr>
                              <m:t>−</m:t>
                            </m:r>
                            <m:r>
                              <a:rPr lang="en-US" sz="2800" b="1" i="1" smtClean="0">
                                <a:latin typeface="Cambria Math"/>
                              </a:rPr>
                              <m:t>𝟓𝟎</m:t>
                            </m:r>
                          </m:e>
                        </m:d>
                        <m:r>
                          <a:rPr lang="en-US" sz="2800" b="1" i="1" baseline="30000" smtClean="0">
                            <a:latin typeface="Cambria Math"/>
                          </a:rPr>
                          <m:t>𝟐</m:t>
                        </m:r>
                      </m:num>
                      <m:den>
                        <m:r>
                          <a:rPr lang="en-US" sz="2800" b="1" i="1" smtClean="0">
                            <a:latin typeface="Cambria Math"/>
                          </a:rPr>
                          <m:t>𝟓𝟎</m:t>
                        </m:r>
                      </m:den>
                    </m:f>
                  </m:oMath>
                </a14:m>
                <a:endParaRPr lang="en-US" sz="2800" dirty="0"/>
              </a:p>
              <a:p>
                <a:pPr lvl="0"/>
                <a:r>
                  <a:rPr lang="en-US" sz="2800" dirty="0"/>
                  <a:t>	= 4.5 + .5 + 2.0 = </a:t>
                </a:r>
                <a:r>
                  <a:rPr lang="en-US" sz="2800" dirty="0">
                    <a:solidFill>
                      <a:schemeClr val="tx2"/>
                    </a:solidFill>
                  </a:rPr>
                  <a:t>7.0</a:t>
                </a:r>
              </a:p>
              <a:p>
                <a:pPr lvl="0"/>
                <a:r>
                  <a:rPr lang="en-US" sz="2800" dirty="0"/>
                  <a:t>We now compare    </a:t>
                </a:r>
                <a:r>
                  <a:rPr lang="en-US" sz="2800" baseline="30000" dirty="0"/>
                  <a:t>2</a:t>
                </a:r>
                <a:r>
                  <a:rPr lang="en-US" sz="2800" dirty="0"/>
                  <a:t> to   </a:t>
                </a:r>
                <a:r>
                  <a:rPr lang="en-US" sz="2800" baseline="30000" dirty="0"/>
                  <a:t>2</a:t>
                </a:r>
                <a:r>
                  <a:rPr lang="en-US" sz="2800" baseline="-25000" dirty="0"/>
                  <a:t>crit. </a:t>
                </a:r>
              </a:p>
              <a:p>
                <a:pPr lvl="0"/>
                <a:r>
                  <a:rPr lang="en-US" sz="2800" dirty="0"/>
                  <a:t>(The table for   </a:t>
                </a:r>
                <a:r>
                  <a:rPr lang="en-US" sz="2800" baseline="30000" dirty="0"/>
                  <a:t>2</a:t>
                </a:r>
                <a:r>
                  <a:rPr lang="en-US" sz="2800" dirty="0"/>
                  <a:t> is given at the end.)</a:t>
                </a:r>
              </a:p>
              <a:p>
                <a:pPr lvl="0"/>
                <a:r>
                  <a:rPr lang="en-US" sz="2800" dirty="0"/>
                  <a:t>If there is 1 sample and K categories, then </a:t>
                </a:r>
                <a:br>
                  <a:rPr lang="en-US" sz="2800" dirty="0"/>
                </a:br>
                <a:r>
                  <a:rPr lang="en-US" sz="2800" dirty="0"/>
                  <a:t>		</a:t>
                </a:r>
                <a:r>
                  <a:rPr lang="en-US" sz="2800" dirty="0" err="1"/>
                  <a:t>df</a:t>
                </a:r>
                <a:r>
                  <a:rPr lang="en-US" sz="2800" dirty="0"/>
                  <a:t> = K-1. </a:t>
                </a:r>
                <a:br>
                  <a:rPr lang="en-US" sz="2800" dirty="0"/>
                </a:br>
                <a:r>
                  <a:rPr lang="en-US" sz="2800" dirty="0"/>
                  <a:t>So here, </a:t>
                </a:r>
                <a:r>
                  <a:rPr lang="en-US" sz="2800" dirty="0" err="1">
                    <a:solidFill>
                      <a:schemeClr val="tx2"/>
                    </a:solidFill>
                  </a:rPr>
                  <a:t>df</a:t>
                </a:r>
                <a:r>
                  <a:rPr lang="en-US" sz="2800" dirty="0">
                    <a:solidFill>
                      <a:schemeClr val="tx2"/>
                    </a:solidFill>
                  </a:rPr>
                  <a:t> = </a:t>
                </a:r>
                <a:r>
                  <a:rPr lang="en-US" sz="2800" dirty="0"/>
                  <a:t>3-1 = </a:t>
                </a:r>
                <a:r>
                  <a:rPr lang="en-US" sz="2800" dirty="0">
                    <a:solidFill>
                      <a:schemeClr val="tx2"/>
                    </a:solidFill>
                  </a:rPr>
                  <a:t>2</a:t>
                </a:r>
                <a:r>
                  <a:rPr lang="en-US" sz="2800" dirty="0"/>
                  <a:t>.</a:t>
                </a:r>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457200" y="304800"/>
                <a:ext cx="8077200" cy="6324600"/>
              </a:xfrm>
              <a:blipFill rotWithShape="1">
                <a:blip r:embed="rId2"/>
                <a:stretch>
                  <a:fillRect l="-1509" b="-1252"/>
                </a:stretch>
              </a:blipFill>
            </p:spPr>
            <p:txBody>
              <a:bodyPr/>
              <a:lstStyle/>
              <a:p>
                <a:r>
                  <a:rPr lang="en-US">
                    <a:noFill/>
                  </a:rPr>
                  <a:t> </a:t>
                </a:r>
              </a:p>
            </p:txBody>
          </p:sp>
        </mc:Fallback>
      </mc:AlternateContent>
      <p:graphicFrame>
        <p:nvGraphicFramePr>
          <p:cNvPr id="6" name="Table 5"/>
          <p:cNvGraphicFramePr>
            <a:graphicFrameLocks noGrp="1"/>
          </p:cNvGraphicFramePr>
          <p:nvPr>
            <p:extLst>
              <p:ext uri="{D42A27DB-BD31-4B8C-83A1-F6EECF244321}">
                <p14:modId xmlns:p14="http://schemas.microsoft.com/office/powerpoint/2010/main" val="1827927358"/>
              </p:ext>
            </p:extLst>
          </p:nvPr>
        </p:nvGraphicFramePr>
        <p:xfrm>
          <a:off x="451104" y="396240"/>
          <a:ext cx="6483096" cy="1078734"/>
        </p:xfrm>
        <a:graphic>
          <a:graphicData uri="http://schemas.openxmlformats.org/drawingml/2006/table">
            <a:tbl>
              <a:tblPr firstRow="1" bandRow="1">
                <a:tableStyleId>{7DF18680-E054-41AD-8BC1-D1AEF772440D}</a:tableStyleId>
              </a:tblPr>
              <a:tblGrid>
                <a:gridCol w="2161032">
                  <a:extLst>
                    <a:ext uri="{9D8B030D-6E8A-4147-A177-3AD203B41FA5}">
                      <a16:colId xmlns:a16="http://schemas.microsoft.com/office/drawing/2014/main" val="20000"/>
                    </a:ext>
                  </a:extLst>
                </a:gridCol>
                <a:gridCol w="2161032">
                  <a:extLst>
                    <a:ext uri="{9D8B030D-6E8A-4147-A177-3AD203B41FA5}">
                      <a16:colId xmlns:a16="http://schemas.microsoft.com/office/drawing/2014/main" val="20001"/>
                    </a:ext>
                  </a:extLst>
                </a:gridCol>
                <a:gridCol w="2161032">
                  <a:extLst>
                    <a:ext uri="{9D8B030D-6E8A-4147-A177-3AD203B41FA5}">
                      <a16:colId xmlns:a16="http://schemas.microsoft.com/office/drawing/2014/main" val="20002"/>
                    </a:ext>
                  </a:extLst>
                </a:gridCol>
              </a:tblGrid>
              <a:tr h="438654">
                <a:tc>
                  <a:txBody>
                    <a:bodyPr/>
                    <a:lstStyle/>
                    <a:p>
                      <a:pPr algn="ctr"/>
                      <a:r>
                        <a:rPr lang="en-US" sz="1800" dirty="0"/>
                        <a:t>Cheerios</a:t>
                      </a:r>
                    </a:p>
                  </a:txBody>
                  <a:tcPr/>
                </a:tc>
                <a:tc>
                  <a:txBody>
                    <a:bodyPr/>
                    <a:lstStyle/>
                    <a:p>
                      <a:pPr algn="ctr"/>
                      <a:r>
                        <a:rPr lang="en-US" sz="1800" dirty="0"/>
                        <a:t>Honey Bunches</a:t>
                      </a:r>
                    </a:p>
                  </a:txBody>
                  <a:tcPr/>
                </a:tc>
                <a:tc>
                  <a:txBody>
                    <a:bodyPr/>
                    <a:lstStyle/>
                    <a:p>
                      <a:pPr algn="ctr"/>
                      <a:r>
                        <a:rPr lang="en-US" sz="1800" dirty="0"/>
                        <a:t>Raisin</a:t>
                      </a:r>
                      <a:r>
                        <a:rPr lang="en-US" sz="1800" baseline="0" dirty="0"/>
                        <a:t> Bran</a:t>
                      </a:r>
                      <a:endParaRPr lang="en-US" sz="1800" dirty="0"/>
                    </a:p>
                  </a:txBody>
                  <a:tcPr/>
                </a:tc>
                <a:extLst>
                  <a:ext uri="{0D108BD9-81ED-4DB2-BD59-A6C34878D82A}">
                    <a16:rowId xmlns:a16="http://schemas.microsoft.com/office/drawing/2014/main" val="10000"/>
                  </a:ext>
                </a:extLst>
              </a:tr>
              <a:tr h="536706">
                <a:tc>
                  <a:txBody>
                    <a:bodyPr/>
                    <a:lstStyle/>
                    <a:p>
                      <a:pPr algn="ctr"/>
                      <a:r>
                        <a:rPr lang="en-US" sz="1800" b="1" dirty="0"/>
                        <a:t>65</a:t>
                      </a:r>
                    </a:p>
                    <a:p>
                      <a:pPr algn="ctr"/>
                      <a:r>
                        <a:rPr lang="en-US" sz="1800" b="1" dirty="0"/>
                        <a:t>(50)</a:t>
                      </a:r>
                    </a:p>
                  </a:txBody>
                  <a:tcPr/>
                </a:tc>
                <a:tc>
                  <a:txBody>
                    <a:bodyPr/>
                    <a:lstStyle/>
                    <a:p>
                      <a:pPr algn="ctr"/>
                      <a:r>
                        <a:rPr lang="en-US" sz="1800" b="1" dirty="0"/>
                        <a:t>45</a:t>
                      </a:r>
                    </a:p>
                    <a:p>
                      <a:pPr algn="ctr"/>
                      <a:r>
                        <a:rPr lang="en-US" sz="1800" b="1" dirty="0"/>
                        <a:t>(50)</a:t>
                      </a:r>
                    </a:p>
                  </a:txBody>
                  <a:tcPr/>
                </a:tc>
                <a:tc>
                  <a:txBody>
                    <a:bodyPr/>
                    <a:lstStyle/>
                    <a:p>
                      <a:pPr algn="ctr"/>
                      <a:r>
                        <a:rPr lang="en-US" sz="1800" b="1" dirty="0"/>
                        <a:t>40</a:t>
                      </a:r>
                    </a:p>
                    <a:p>
                      <a:pPr algn="ctr"/>
                      <a:r>
                        <a:rPr lang="en-US" sz="1800" b="1" dirty="0"/>
                        <a:t>(50)</a:t>
                      </a:r>
                    </a:p>
                  </a:txBody>
                  <a:tcPr/>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3">
            <a:clrChange>
              <a:clrFrom>
                <a:srgbClr val="FFFFFF"/>
              </a:clrFrom>
              <a:clrTo>
                <a:srgbClr val="FFFFFF">
                  <a:alpha val="0"/>
                </a:srgbClr>
              </a:clrTo>
            </a:clrChange>
          </a:blip>
          <a:stretch>
            <a:fillRect/>
          </a:stretch>
        </p:blipFill>
        <p:spPr>
          <a:xfrm>
            <a:off x="990600" y="1958275"/>
            <a:ext cx="228600" cy="266700"/>
          </a:xfrm>
          <a:prstGeom prst="rect">
            <a:avLst/>
          </a:prstGeom>
        </p:spPr>
      </p:pic>
      <p:pic>
        <p:nvPicPr>
          <p:cNvPr id="7" name="Picture 6"/>
          <p:cNvPicPr>
            <a:picLocks noChangeAspect="1"/>
          </p:cNvPicPr>
          <p:nvPr/>
        </p:nvPicPr>
        <p:blipFill>
          <a:blip r:embed="rId3">
            <a:clrChange>
              <a:clrFrom>
                <a:srgbClr val="FFFFFF"/>
              </a:clrFrom>
              <a:clrTo>
                <a:srgbClr val="FFFFFF">
                  <a:alpha val="0"/>
                </a:srgbClr>
              </a:clrTo>
            </a:clrChange>
          </a:blip>
          <a:stretch>
            <a:fillRect/>
          </a:stretch>
        </p:blipFill>
        <p:spPr>
          <a:xfrm>
            <a:off x="3657600" y="4191000"/>
            <a:ext cx="228600" cy="266700"/>
          </a:xfrm>
          <a:prstGeom prst="rect">
            <a:avLst/>
          </a:prstGeom>
        </p:spPr>
      </p:pic>
      <p:pic>
        <p:nvPicPr>
          <p:cNvPr id="8" name="Picture 7"/>
          <p:cNvPicPr>
            <a:picLocks noChangeAspect="1"/>
          </p:cNvPicPr>
          <p:nvPr/>
        </p:nvPicPr>
        <p:blipFill>
          <a:blip r:embed="rId3">
            <a:clrChange>
              <a:clrFrom>
                <a:srgbClr val="FFFFFF"/>
              </a:clrFrom>
              <a:clrTo>
                <a:srgbClr val="FFFFFF">
                  <a:alpha val="0"/>
                </a:srgbClr>
              </a:clrTo>
            </a:clrChange>
          </a:blip>
          <a:stretch>
            <a:fillRect/>
          </a:stretch>
        </p:blipFill>
        <p:spPr>
          <a:xfrm>
            <a:off x="4495800" y="4191000"/>
            <a:ext cx="228600" cy="266700"/>
          </a:xfrm>
          <a:prstGeom prst="rect">
            <a:avLst/>
          </a:prstGeom>
        </p:spPr>
      </p:pic>
      <p:pic>
        <p:nvPicPr>
          <p:cNvPr id="9" name="Picture 8"/>
          <p:cNvPicPr>
            <a:picLocks noChangeAspect="1"/>
          </p:cNvPicPr>
          <p:nvPr/>
        </p:nvPicPr>
        <p:blipFill>
          <a:blip r:embed="rId3">
            <a:clrChange>
              <a:clrFrom>
                <a:srgbClr val="FFFFFF"/>
              </a:clrFrom>
              <a:clrTo>
                <a:srgbClr val="FFFFFF">
                  <a:alpha val="0"/>
                </a:srgbClr>
              </a:clrTo>
            </a:clrChange>
          </a:blip>
          <a:stretch>
            <a:fillRect/>
          </a:stretch>
        </p:blipFill>
        <p:spPr>
          <a:xfrm>
            <a:off x="2895600" y="4762500"/>
            <a:ext cx="228600" cy="266700"/>
          </a:xfrm>
          <a:prstGeom prst="rect">
            <a:avLst/>
          </a:prstGeom>
        </p:spPr>
      </p:pic>
    </p:spTree>
    <p:extLst>
      <p:ext uri="{BB962C8B-B14F-4D97-AF65-F5344CB8AC3E}">
        <p14:creationId xmlns:p14="http://schemas.microsoft.com/office/powerpoint/2010/main" val="275943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304800"/>
            <a:ext cx="8077200" cy="6324600"/>
          </a:xfrm>
        </p:spPr>
        <p:txBody>
          <a:bodyPr>
            <a:normAutofit/>
          </a:bodyPr>
          <a:lstStyle/>
          <a:p>
            <a:r>
              <a:rPr lang="en-US" sz="2800" dirty="0"/>
              <a:t>Values of the Chi-squared Distribution</a:t>
            </a:r>
          </a:p>
          <a:p>
            <a:r>
              <a:rPr lang="en-US" dirty="0">
                <a:solidFill>
                  <a:schemeClr val="accent2">
                    <a:lumMod val="60000"/>
                    <a:lumOff val="40000"/>
                  </a:schemeClr>
                </a:solidFill>
              </a:rPr>
              <a:t>From: </a:t>
            </a:r>
            <a:r>
              <a:rPr lang="en-US" u="sng" dirty="0">
                <a:solidFill>
                  <a:schemeClr val="tx2"/>
                </a:solidFill>
                <a:hlinkClick r:id="rId2"/>
              </a:rPr>
              <a:t>https://www.medcalc.org/manual/chi-square-table.php</a:t>
            </a:r>
            <a:endParaRPr lang="en-US" dirty="0">
              <a:solidFill>
                <a:schemeClr val="tx2"/>
              </a:solidFill>
            </a:endParaRPr>
          </a:p>
          <a:p>
            <a:pPr lvl="0"/>
            <a:endParaRPr lang="en-US" sz="2800" dirty="0"/>
          </a:p>
        </p:txBody>
      </p:sp>
      <p:graphicFrame>
        <p:nvGraphicFramePr>
          <p:cNvPr id="2" name="Table 1"/>
          <p:cNvGraphicFramePr>
            <a:graphicFrameLocks noGrp="1"/>
          </p:cNvGraphicFramePr>
          <p:nvPr>
            <p:extLst>
              <p:ext uri="{D42A27DB-BD31-4B8C-83A1-F6EECF244321}">
                <p14:modId xmlns:p14="http://schemas.microsoft.com/office/powerpoint/2010/main" val="2664581556"/>
              </p:ext>
            </p:extLst>
          </p:nvPr>
        </p:nvGraphicFramePr>
        <p:xfrm>
          <a:off x="152400" y="1524000"/>
          <a:ext cx="8839200" cy="4842276"/>
        </p:xfrm>
        <a:graphic>
          <a:graphicData uri="http://schemas.openxmlformats.org/drawingml/2006/table">
            <a:tbl>
              <a:tblPr>
                <a:tableStyleId>{3C2FFA5D-87B4-456A-9821-1D502468CF0F}</a:tableStyleId>
              </a:tblPr>
              <a:tblGrid>
                <a:gridCol w="7366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36600">
                  <a:extLst>
                    <a:ext uri="{9D8B030D-6E8A-4147-A177-3AD203B41FA5}">
                      <a16:colId xmlns:a16="http://schemas.microsoft.com/office/drawing/2014/main" val="20003"/>
                    </a:ext>
                  </a:extLst>
                </a:gridCol>
                <a:gridCol w="736600">
                  <a:extLst>
                    <a:ext uri="{9D8B030D-6E8A-4147-A177-3AD203B41FA5}">
                      <a16:colId xmlns:a16="http://schemas.microsoft.com/office/drawing/2014/main" val="20004"/>
                    </a:ext>
                  </a:extLst>
                </a:gridCol>
                <a:gridCol w="736600">
                  <a:extLst>
                    <a:ext uri="{9D8B030D-6E8A-4147-A177-3AD203B41FA5}">
                      <a16:colId xmlns:a16="http://schemas.microsoft.com/office/drawing/2014/main" val="20005"/>
                    </a:ext>
                  </a:extLst>
                </a:gridCol>
                <a:gridCol w="736600">
                  <a:extLst>
                    <a:ext uri="{9D8B030D-6E8A-4147-A177-3AD203B41FA5}">
                      <a16:colId xmlns:a16="http://schemas.microsoft.com/office/drawing/2014/main" val="20006"/>
                    </a:ext>
                  </a:extLst>
                </a:gridCol>
                <a:gridCol w="736600">
                  <a:extLst>
                    <a:ext uri="{9D8B030D-6E8A-4147-A177-3AD203B41FA5}">
                      <a16:colId xmlns:a16="http://schemas.microsoft.com/office/drawing/2014/main" val="20007"/>
                    </a:ext>
                  </a:extLst>
                </a:gridCol>
                <a:gridCol w="736600">
                  <a:extLst>
                    <a:ext uri="{9D8B030D-6E8A-4147-A177-3AD203B41FA5}">
                      <a16:colId xmlns:a16="http://schemas.microsoft.com/office/drawing/2014/main" val="20008"/>
                    </a:ext>
                  </a:extLst>
                </a:gridCol>
                <a:gridCol w="736600">
                  <a:extLst>
                    <a:ext uri="{9D8B030D-6E8A-4147-A177-3AD203B41FA5}">
                      <a16:colId xmlns:a16="http://schemas.microsoft.com/office/drawing/2014/main" val="20009"/>
                    </a:ext>
                  </a:extLst>
                </a:gridCol>
                <a:gridCol w="736600">
                  <a:extLst>
                    <a:ext uri="{9D8B030D-6E8A-4147-A177-3AD203B41FA5}">
                      <a16:colId xmlns:a16="http://schemas.microsoft.com/office/drawing/2014/main" val="20010"/>
                    </a:ext>
                  </a:extLst>
                </a:gridCol>
                <a:gridCol w="736600">
                  <a:extLst>
                    <a:ext uri="{9D8B030D-6E8A-4147-A177-3AD203B41FA5}">
                      <a16:colId xmlns:a16="http://schemas.microsoft.com/office/drawing/2014/main" val="20011"/>
                    </a:ext>
                  </a:extLst>
                </a:gridCol>
              </a:tblGrid>
              <a:tr h="244551">
                <a:tc>
                  <a:txBody>
                    <a:bodyPr/>
                    <a:lstStyle/>
                    <a:p>
                      <a:pPr algn="ctr"/>
                      <a:r>
                        <a:rPr lang="en-US" sz="1400" b="1" dirty="0">
                          <a:effectLst/>
                        </a:rPr>
                        <a:t> </a:t>
                      </a:r>
                    </a:p>
                  </a:txBody>
                  <a:tcPr marL="61138" marR="61138" marT="30569" marB="30569" anchor="ctr"/>
                </a:tc>
                <a:tc gridSpan="11">
                  <a:txBody>
                    <a:bodyPr/>
                    <a:lstStyle/>
                    <a:p>
                      <a:pPr algn="l"/>
                      <a:r>
                        <a:rPr lang="en-US" sz="1400" b="1">
                          <a:effectLst/>
                        </a:rPr>
                        <a:t> P</a:t>
                      </a:r>
                    </a:p>
                  </a:txBody>
                  <a:tcPr marL="61138" marR="61138" marT="30569" marB="30569"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27964">
                <a:tc>
                  <a:txBody>
                    <a:bodyPr/>
                    <a:lstStyle/>
                    <a:p>
                      <a:pPr algn="ctr"/>
                      <a:r>
                        <a:rPr lang="en-US" sz="1400" b="1">
                          <a:effectLst/>
                        </a:rPr>
                        <a:t>DF</a:t>
                      </a:r>
                    </a:p>
                  </a:txBody>
                  <a:tcPr marL="61138" marR="61138" marT="30569" marB="30569" anchor="ctr"/>
                </a:tc>
                <a:tc>
                  <a:txBody>
                    <a:bodyPr/>
                    <a:lstStyle/>
                    <a:p>
                      <a:pPr algn="ctr"/>
                      <a:r>
                        <a:rPr lang="en-US" sz="1400" b="1">
                          <a:effectLst/>
                        </a:rPr>
                        <a:t>0.995</a:t>
                      </a:r>
                    </a:p>
                  </a:txBody>
                  <a:tcPr marL="61138" marR="61138" marT="30569" marB="30569" anchor="ctr"/>
                </a:tc>
                <a:tc>
                  <a:txBody>
                    <a:bodyPr/>
                    <a:lstStyle/>
                    <a:p>
                      <a:pPr algn="ctr"/>
                      <a:r>
                        <a:rPr lang="en-US" sz="1400" b="1">
                          <a:effectLst/>
                        </a:rPr>
                        <a:t>0.975</a:t>
                      </a:r>
                    </a:p>
                  </a:txBody>
                  <a:tcPr marL="61138" marR="61138" marT="30569" marB="30569" anchor="ctr"/>
                </a:tc>
                <a:tc>
                  <a:txBody>
                    <a:bodyPr/>
                    <a:lstStyle/>
                    <a:p>
                      <a:pPr algn="ctr"/>
                      <a:r>
                        <a:rPr lang="en-US" sz="1400" b="1">
                          <a:effectLst/>
                        </a:rPr>
                        <a:t>0.20</a:t>
                      </a:r>
                    </a:p>
                  </a:txBody>
                  <a:tcPr marL="61138" marR="61138" marT="30569" marB="30569" anchor="ctr"/>
                </a:tc>
                <a:tc>
                  <a:txBody>
                    <a:bodyPr/>
                    <a:lstStyle/>
                    <a:p>
                      <a:pPr algn="ctr"/>
                      <a:r>
                        <a:rPr lang="en-US" sz="1400" b="1">
                          <a:effectLst/>
                        </a:rPr>
                        <a:t>0.10</a:t>
                      </a:r>
                    </a:p>
                  </a:txBody>
                  <a:tcPr marL="61138" marR="61138" marT="30569" marB="30569" anchor="ctr"/>
                </a:tc>
                <a:tc>
                  <a:txBody>
                    <a:bodyPr/>
                    <a:lstStyle/>
                    <a:p>
                      <a:pPr algn="ctr"/>
                      <a:r>
                        <a:rPr lang="en-US" sz="1400" b="1">
                          <a:effectLst/>
                        </a:rPr>
                        <a:t>0.05</a:t>
                      </a:r>
                    </a:p>
                  </a:txBody>
                  <a:tcPr marL="61138" marR="61138" marT="30569" marB="30569" anchor="ctr"/>
                </a:tc>
                <a:tc>
                  <a:txBody>
                    <a:bodyPr/>
                    <a:lstStyle/>
                    <a:p>
                      <a:pPr algn="ctr"/>
                      <a:r>
                        <a:rPr lang="en-US" sz="1400" b="1">
                          <a:effectLst/>
                        </a:rPr>
                        <a:t>0.025</a:t>
                      </a:r>
                    </a:p>
                  </a:txBody>
                  <a:tcPr marL="61138" marR="61138" marT="30569" marB="30569" anchor="ctr"/>
                </a:tc>
                <a:tc>
                  <a:txBody>
                    <a:bodyPr/>
                    <a:lstStyle/>
                    <a:p>
                      <a:pPr algn="ctr"/>
                      <a:r>
                        <a:rPr lang="en-US" sz="1400" b="1">
                          <a:effectLst/>
                        </a:rPr>
                        <a:t>0.02</a:t>
                      </a:r>
                    </a:p>
                  </a:txBody>
                  <a:tcPr marL="61138" marR="61138" marT="30569" marB="30569" anchor="ctr"/>
                </a:tc>
                <a:tc>
                  <a:txBody>
                    <a:bodyPr/>
                    <a:lstStyle/>
                    <a:p>
                      <a:pPr algn="ctr"/>
                      <a:r>
                        <a:rPr lang="en-US" sz="1400" b="1">
                          <a:effectLst/>
                        </a:rPr>
                        <a:t>0.01</a:t>
                      </a:r>
                    </a:p>
                  </a:txBody>
                  <a:tcPr marL="61138" marR="61138" marT="30569" marB="30569" anchor="ctr"/>
                </a:tc>
                <a:tc>
                  <a:txBody>
                    <a:bodyPr/>
                    <a:lstStyle/>
                    <a:p>
                      <a:pPr algn="ctr"/>
                      <a:r>
                        <a:rPr lang="en-US" sz="1400" b="1">
                          <a:effectLst/>
                        </a:rPr>
                        <a:t>0.005</a:t>
                      </a:r>
                    </a:p>
                  </a:txBody>
                  <a:tcPr marL="61138" marR="61138" marT="30569" marB="30569" anchor="ctr"/>
                </a:tc>
                <a:tc>
                  <a:txBody>
                    <a:bodyPr/>
                    <a:lstStyle/>
                    <a:p>
                      <a:pPr algn="ctr"/>
                      <a:r>
                        <a:rPr lang="en-US" sz="1400" b="1">
                          <a:effectLst/>
                        </a:rPr>
                        <a:t>0.002</a:t>
                      </a:r>
                    </a:p>
                  </a:txBody>
                  <a:tcPr marL="61138" marR="61138" marT="30569" marB="30569" anchor="ctr"/>
                </a:tc>
                <a:tc>
                  <a:txBody>
                    <a:bodyPr/>
                    <a:lstStyle/>
                    <a:p>
                      <a:pPr algn="ctr"/>
                      <a:r>
                        <a:rPr lang="en-US" sz="1400" b="1">
                          <a:effectLst/>
                        </a:rPr>
                        <a:t>0.001</a:t>
                      </a:r>
                    </a:p>
                  </a:txBody>
                  <a:tcPr marL="61138" marR="61138" marT="30569" marB="30569" anchor="ctr"/>
                </a:tc>
                <a:extLst>
                  <a:ext uri="{0D108BD9-81ED-4DB2-BD59-A6C34878D82A}">
                    <a16:rowId xmlns:a16="http://schemas.microsoft.com/office/drawing/2014/main" val="10001"/>
                  </a:ext>
                </a:extLst>
              </a:tr>
              <a:tr h="288138">
                <a:tc>
                  <a:txBody>
                    <a:bodyPr/>
                    <a:lstStyle/>
                    <a:p>
                      <a:pPr algn="ctr"/>
                      <a:r>
                        <a:rPr lang="en-US" sz="1400" b="1">
                          <a:effectLst/>
                        </a:rPr>
                        <a:t>1</a:t>
                      </a:r>
                    </a:p>
                  </a:txBody>
                  <a:tcPr marL="61138" marR="61138" marT="30569" marB="30569" anchor="ctr"/>
                </a:tc>
                <a:tc>
                  <a:txBody>
                    <a:bodyPr/>
                    <a:lstStyle/>
                    <a:p>
                      <a:pPr algn="ctr" fontAlgn="t"/>
                      <a:r>
                        <a:rPr lang="en-US" sz="900" b="1" dirty="0">
                          <a:effectLst/>
                        </a:rPr>
                        <a:t>0.0000393</a:t>
                      </a:r>
                    </a:p>
                  </a:txBody>
                  <a:tcPr marL="61138" marR="61138" marT="30569" marB="30569"/>
                </a:tc>
                <a:tc>
                  <a:txBody>
                    <a:bodyPr/>
                    <a:lstStyle/>
                    <a:p>
                      <a:pPr algn="ctr" fontAlgn="t"/>
                      <a:r>
                        <a:rPr lang="en-US" sz="900" b="1" dirty="0">
                          <a:effectLst/>
                        </a:rPr>
                        <a:t>0.000982</a:t>
                      </a:r>
                    </a:p>
                  </a:txBody>
                  <a:tcPr marL="61138" marR="61138" marT="30569" marB="30569"/>
                </a:tc>
                <a:tc>
                  <a:txBody>
                    <a:bodyPr/>
                    <a:lstStyle/>
                    <a:p>
                      <a:pPr algn="ctr" fontAlgn="t"/>
                      <a:r>
                        <a:rPr lang="en-US" sz="1400" b="1">
                          <a:effectLst/>
                        </a:rPr>
                        <a:t>1.642</a:t>
                      </a:r>
                    </a:p>
                  </a:txBody>
                  <a:tcPr marL="61138" marR="61138" marT="30569" marB="30569"/>
                </a:tc>
                <a:tc>
                  <a:txBody>
                    <a:bodyPr/>
                    <a:lstStyle/>
                    <a:p>
                      <a:pPr algn="ctr" fontAlgn="t"/>
                      <a:r>
                        <a:rPr lang="en-US" sz="1400" b="1">
                          <a:effectLst/>
                        </a:rPr>
                        <a:t>2.706</a:t>
                      </a:r>
                    </a:p>
                  </a:txBody>
                  <a:tcPr marL="61138" marR="61138" marT="30569" marB="30569"/>
                </a:tc>
                <a:tc>
                  <a:txBody>
                    <a:bodyPr/>
                    <a:lstStyle/>
                    <a:p>
                      <a:pPr algn="ctr" fontAlgn="t"/>
                      <a:r>
                        <a:rPr lang="en-US" sz="1400" b="1">
                          <a:effectLst/>
                        </a:rPr>
                        <a:t>3.841</a:t>
                      </a:r>
                    </a:p>
                  </a:txBody>
                  <a:tcPr marL="61138" marR="61138" marT="30569" marB="30569"/>
                </a:tc>
                <a:tc>
                  <a:txBody>
                    <a:bodyPr/>
                    <a:lstStyle/>
                    <a:p>
                      <a:pPr algn="ctr" fontAlgn="t"/>
                      <a:r>
                        <a:rPr lang="en-US" sz="1400" b="1">
                          <a:effectLst/>
                        </a:rPr>
                        <a:t>5.024</a:t>
                      </a:r>
                    </a:p>
                  </a:txBody>
                  <a:tcPr marL="61138" marR="61138" marT="30569" marB="30569"/>
                </a:tc>
                <a:tc>
                  <a:txBody>
                    <a:bodyPr/>
                    <a:lstStyle/>
                    <a:p>
                      <a:pPr algn="ctr" fontAlgn="t"/>
                      <a:r>
                        <a:rPr lang="en-US" sz="1400" b="1">
                          <a:effectLst/>
                        </a:rPr>
                        <a:t>5.412</a:t>
                      </a:r>
                    </a:p>
                  </a:txBody>
                  <a:tcPr marL="61138" marR="61138" marT="30569" marB="30569"/>
                </a:tc>
                <a:tc>
                  <a:txBody>
                    <a:bodyPr/>
                    <a:lstStyle/>
                    <a:p>
                      <a:pPr algn="ctr" fontAlgn="t"/>
                      <a:r>
                        <a:rPr lang="en-US" sz="1400" b="1">
                          <a:effectLst/>
                        </a:rPr>
                        <a:t>6.635</a:t>
                      </a:r>
                    </a:p>
                  </a:txBody>
                  <a:tcPr marL="61138" marR="61138" marT="30569" marB="30569"/>
                </a:tc>
                <a:tc>
                  <a:txBody>
                    <a:bodyPr/>
                    <a:lstStyle/>
                    <a:p>
                      <a:pPr algn="ctr" fontAlgn="t"/>
                      <a:r>
                        <a:rPr lang="en-US" sz="1400" b="1">
                          <a:effectLst/>
                        </a:rPr>
                        <a:t>7.879</a:t>
                      </a:r>
                    </a:p>
                  </a:txBody>
                  <a:tcPr marL="61138" marR="61138" marT="30569" marB="30569"/>
                </a:tc>
                <a:tc>
                  <a:txBody>
                    <a:bodyPr/>
                    <a:lstStyle/>
                    <a:p>
                      <a:pPr algn="ctr" fontAlgn="t"/>
                      <a:r>
                        <a:rPr lang="en-US" sz="1400" b="1">
                          <a:effectLst/>
                        </a:rPr>
                        <a:t>9.550</a:t>
                      </a:r>
                    </a:p>
                  </a:txBody>
                  <a:tcPr marL="61138" marR="61138" marT="30569" marB="30569"/>
                </a:tc>
                <a:tc>
                  <a:txBody>
                    <a:bodyPr/>
                    <a:lstStyle/>
                    <a:p>
                      <a:pPr algn="ctr" fontAlgn="t"/>
                      <a:r>
                        <a:rPr lang="en-US" sz="1400" b="1">
                          <a:effectLst/>
                        </a:rPr>
                        <a:t>10.828</a:t>
                      </a:r>
                    </a:p>
                  </a:txBody>
                  <a:tcPr marL="61138" marR="61138" marT="30569" marB="30569"/>
                </a:tc>
                <a:extLst>
                  <a:ext uri="{0D108BD9-81ED-4DB2-BD59-A6C34878D82A}">
                    <a16:rowId xmlns:a16="http://schemas.microsoft.com/office/drawing/2014/main" val="10002"/>
                  </a:ext>
                </a:extLst>
              </a:tr>
              <a:tr h="427964">
                <a:tc>
                  <a:txBody>
                    <a:bodyPr/>
                    <a:lstStyle/>
                    <a:p>
                      <a:pPr algn="ctr"/>
                      <a:r>
                        <a:rPr lang="en-US" sz="1400" b="1">
                          <a:effectLst/>
                        </a:rPr>
                        <a:t>2</a:t>
                      </a:r>
                    </a:p>
                  </a:txBody>
                  <a:tcPr marL="61138" marR="61138" marT="30569" marB="30569" anchor="ctr"/>
                </a:tc>
                <a:tc>
                  <a:txBody>
                    <a:bodyPr/>
                    <a:lstStyle/>
                    <a:p>
                      <a:pPr algn="ctr" fontAlgn="t"/>
                      <a:r>
                        <a:rPr lang="en-US" sz="1400" b="1">
                          <a:effectLst/>
                        </a:rPr>
                        <a:t>0.0100</a:t>
                      </a:r>
                    </a:p>
                  </a:txBody>
                  <a:tcPr marL="61138" marR="61138" marT="30569" marB="30569"/>
                </a:tc>
                <a:tc>
                  <a:txBody>
                    <a:bodyPr/>
                    <a:lstStyle/>
                    <a:p>
                      <a:pPr algn="ctr" fontAlgn="t"/>
                      <a:r>
                        <a:rPr lang="en-US" sz="1400" b="1">
                          <a:effectLst/>
                        </a:rPr>
                        <a:t>0.0506</a:t>
                      </a:r>
                    </a:p>
                  </a:txBody>
                  <a:tcPr marL="61138" marR="61138" marT="30569" marB="30569"/>
                </a:tc>
                <a:tc>
                  <a:txBody>
                    <a:bodyPr/>
                    <a:lstStyle/>
                    <a:p>
                      <a:pPr algn="ctr" fontAlgn="t"/>
                      <a:r>
                        <a:rPr lang="en-US" sz="1400" b="1">
                          <a:effectLst/>
                        </a:rPr>
                        <a:t>3.219</a:t>
                      </a:r>
                    </a:p>
                  </a:txBody>
                  <a:tcPr marL="61138" marR="61138" marT="30569" marB="30569"/>
                </a:tc>
                <a:tc>
                  <a:txBody>
                    <a:bodyPr/>
                    <a:lstStyle/>
                    <a:p>
                      <a:pPr algn="ctr" fontAlgn="t"/>
                      <a:r>
                        <a:rPr lang="en-US" sz="1400" b="1">
                          <a:effectLst/>
                        </a:rPr>
                        <a:t>4.605</a:t>
                      </a:r>
                    </a:p>
                  </a:txBody>
                  <a:tcPr marL="61138" marR="61138" marT="30569" marB="30569"/>
                </a:tc>
                <a:tc>
                  <a:txBody>
                    <a:bodyPr/>
                    <a:lstStyle/>
                    <a:p>
                      <a:pPr algn="ctr" fontAlgn="t"/>
                      <a:r>
                        <a:rPr lang="en-US" sz="1400" b="1">
                          <a:effectLst/>
                        </a:rPr>
                        <a:t>5.991</a:t>
                      </a:r>
                    </a:p>
                  </a:txBody>
                  <a:tcPr marL="61138" marR="61138" marT="30569" marB="30569"/>
                </a:tc>
                <a:tc>
                  <a:txBody>
                    <a:bodyPr/>
                    <a:lstStyle/>
                    <a:p>
                      <a:pPr algn="ctr" fontAlgn="t"/>
                      <a:r>
                        <a:rPr lang="en-US" sz="1400" b="1">
                          <a:effectLst/>
                        </a:rPr>
                        <a:t>7.378</a:t>
                      </a:r>
                    </a:p>
                  </a:txBody>
                  <a:tcPr marL="61138" marR="61138" marT="30569" marB="30569"/>
                </a:tc>
                <a:tc>
                  <a:txBody>
                    <a:bodyPr/>
                    <a:lstStyle/>
                    <a:p>
                      <a:pPr algn="ctr" fontAlgn="t"/>
                      <a:r>
                        <a:rPr lang="en-US" sz="1400" b="1">
                          <a:effectLst/>
                        </a:rPr>
                        <a:t>7.824</a:t>
                      </a:r>
                    </a:p>
                  </a:txBody>
                  <a:tcPr marL="61138" marR="61138" marT="30569" marB="30569"/>
                </a:tc>
                <a:tc>
                  <a:txBody>
                    <a:bodyPr/>
                    <a:lstStyle/>
                    <a:p>
                      <a:pPr algn="ctr" fontAlgn="t"/>
                      <a:r>
                        <a:rPr lang="en-US" sz="1400" b="1">
                          <a:effectLst/>
                        </a:rPr>
                        <a:t>9.210</a:t>
                      </a:r>
                    </a:p>
                  </a:txBody>
                  <a:tcPr marL="61138" marR="61138" marT="30569" marB="30569"/>
                </a:tc>
                <a:tc>
                  <a:txBody>
                    <a:bodyPr/>
                    <a:lstStyle/>
                    <a:p>
                      <a:pPr algn="ctr" fontAlgn="t"/>
                      <a:r>
                        <a:rPr lang="en-US" sz="1400" b="1">
                          <a:effectLst/>
                        </a:rPr>
                        <a:t>10.597</a:t>
                      </a:r>
                    </a:p>
                  </a:txBody>
                  <a:tcPr marL="61138" marR="61138" marT="30569" marB="30569"/>
                </a:tc>
                <a:tc>
                  <a:txBody>
                    <a:bodyPr/>
                    <a:lstStyle/>
                    <a:p>
                      <a:pPr algn="ctr" fontAlgn="t"/>
                      <a:r>
                        <a:rPr lang="en-US" sz="1400" b="1">
                          <a:effectLst/>
                        </a:rPr>
                        <a:t>12.429</a:t>
                      </a:r>
                    </a:p>
                  </a:txBody>
                  <a:tcPr marL="61138" marR="61138" marT="30569" marB="30569"/>
                </a:tc>
                <a:tc>
                  <a:txBody>
                    <a:bodyPr/>
                    <a:lstStyle/>
                    <a:p>
                      <a:pPr algn="ctr" fontAlgn="t"/>
                      <a:r>
                        <a:rPr lang="en-US" sz="1400" b="1">
                          <a:effectLst/>
                        </a:rPr>
                        <a:t>13.816</a:t>
                      </a:r>
                    </a:p>
                  </a:txBody>
                  <a:tcPr marL="61138" marR="61138" marT="30569" marB="30569"/>
                </a:tc>
                <a:extLst>
                  <a:ext uri="{0D108BD9-81ED-4DB2-BD59-A6C34878D82A}">
                    <a16:rowId xmlns:a16="http://schemas.microsoft.com/office/drawing/2014/main" val="10003"/>
                  </a:ext>
                </a:extLst>
              </a:tr>
              <a:tr h="427964">
                <a:tc>
                  <a:txBody>
                    <a:bodyPr/>
                    <a:lstStyle/>
                    <a:p>
                      <a:pPr algn="ctr"/>
                      <a:r>
                        <a:rPr lang="en-US" sz="1400" b="1">
                          <a:effectLst/>
                        </a:rPr>
                        <a:t>3</a:t>
                      </a:r>
                    </a:p>
                  </a:txBody>
                  <a:tcPr marL="61138" marR="61138" marT="30569" marB="30569" anchor="ctr"/>
                </a:tc>
                <a:tc>
                  <a:txBody>
                    <a:bodyPr/>
                    <a:lstStyle/>
                    <a:p>
                      <a:pPr algn="ctr" fontAlgn="t"/>
                      <a:r>
                        <a:rPr lang="en-US" sz="1400" b="1">
                          <a:effectLst/>
                        </a:rPr>
                        <a:t>0.0717</a:t>
                      </a:r>
                    </a:p>
                  </a:txBody>
                  <a:tcPr marL="61138" marR="61138" marT="30569" marB="30569"/>
                </a:tc>
                <a:tc>
                  <a:txBody>
                    <a:bodyPr/>
                    <a:lstStyle/>
                    <a:p>
                      <a:pPr algn="ctr" fontAlgn="t"/>
                      <a:r>
                        <a:rPr lang="en-US" sz="1400" b="1">
                          <a:effectLst/>
                        </a:rPr>
                        <a:t>0.216</a:t>
                      </a:r>
                    </a:p>
                  </a:txBody>
                  <a:tcPr marL="61138" marR="61138" marT="30569" marB="30569"/>
                </a:tc>
                <a:tc>
                  <a:txBody>
                    <a:bodyPr/>
                    <a:lstStyle/>
                    <a:p>
                      <a:pPr algn="ctr" fontAlgn="t"/>
                      <a:r>
                        <a:rPr lang="en-US" sz="1400" b="1">
                          <a:effectLst/>
                        </a:rPr>
                        <a:t>4.642</a:t>
                      </a:r>
                    </a:p>
                  </a:txBody>
                  <a:tcPr marL="61138" marR="61138" marT="30569" marB="30569"/>
                </a:tc>
                <a:tc>
                  <a:txBody>
                    <a:bodyPr/>
                    <a:lstStyle/>
                    <a:p>
                      <a:pPr algn="ctr" fontAlgn="t"/>
                      <a:r>
                        <a:rPr lang="en-US" sz="1400" b="1">
                          <a:effectLst/>
                        </a:rPr>
                        <a:t>6.251</a:t>
                      </a:r>
                    </a:p>
                  </a:txBody>
                  <a:tcPr marL="61138" marR="61138" marT="30569" marB="30569"/>
                </a:tc>
                <a:tc>
                  <a:txBody>
                    <a:bodyPr/>
                    <a:lstStyle/>
                    <a:p>
                      <a:pPr algn="ctr" fontAlgn="t"/>
                      <a:r>
                        <a:rPr lang="en-US" sz="1400" b="1">
                          <a:effectLst/>
                        </a:rPr>
                        <a:t>7.815</a:t>
                      </a:r>
                    </a:p>
                  </a:txBody>
                  <a:tcPr marL="61138" marR="61138" marT="30569" marB="30569"/>
                </a:tc>
                <a:tc>
                  <a:txBody>
                    <a:bodyPr/>
                    <a:lstStyle/>
                    <a:p>
                      <a:pPr algn="ctr" fontAlgn="t"/>
                      <a:r>
                        <a:rPr lang="en-US" sz="1400" b="1">
                          <a:effectLst/>
                        </a:rPr>
                        <a:t>9.348</a:t>
                      </a:r>
                    </a:p>
                  </a:txBody>
                  <a:tcPr marL="61138" marR="61138" marT="30569" marB="30569"/>
                </a:tc>
                <a:tc>
                  <a:txBody>
                    <a:bodyPr/>
                    <a:lstStyle/>
                    <a:p>
                      <a:pPr algn="ctr" fontAlgn="t"/>
                      <a:r>
                        <a:rPr lang="en-US" sz="1400" b="1">
                          <a:effectLst/>
                        </a:rPr>
                        <a:t>9.837</a:t>
                      </a:r>
                    </a:p>
                  </a:txBody>
                  <a:tcPr marL="61138" marR="61138" marT="30569" marB="30569"/>
                </a:tc>
                <a:tc>
                  <a:txBody>
                    <a:bodyPr/>
                    <a:lstStyle/>
                    <a:p>
                      <a:pPr algn="ctr" fontAlgn="t"/>
                      <a:r>
                        <a:rPr lang="en-US" sz="1400" b="1">
                          <a:effectLst/>
                        </a:rPr>
                        <a:t>11.345</a:t>
                      </a:r>
                    </a:p>
                  </a:txBody>
                  <a:tcPr marL="61138" marR="61138" marT="30569" marB="30569"/>
                </a:tc>
                <a:tc>
                  <a:txBody>
                    <a:bodyPr/>
                    <a:lstStyle/>
                    <a:p>
                      <a:pPr algn="ctr" fontAlgn="t"/>
                      <a:r>
                        <a:rPr lang="en-US" sz="1400" b="1">
                          <a:effectLst/>
                        </a:rPr>
                        <a:t>12.838</a:t>
                      </a:r>
                    </a:p>
                  </a:txBody>
                  <a:tcPr marL="61138" marR="61138" marT="30569" marB="30569"/>
                </a:tc>
                <a:tc>
                  <a:txBody>
                    <a:bodyPr/>
                    <a:lstStyle/>
                    <a:p>
                      <a:pPr algn="ctr" fontAlgn="t"/>
                      <a:r>
                        <a:rPr lang="en-US" sz="1400" b="1">
                          <a:effectLst/>
                        </a:rPr>
                        <a:t>14.796</a:t>
                      </a:r>
                    </a:p>
                  </a:txBody>
                  <a:tcPr marL="61138" marR="61138" marT="30569" marB="30569"/>
                </a:tc>
                <a:tc>
                  <a:txBody>
                    <a:bodyPr/>
                    <a:lstStyle/>
                    <a:p>
                      <a:pPr algn="ctr" fontAlgn="t"/>
                      <a:r>
                        <a:rPr lang="en-US" sz="1400" b="1">
                          <a:effectLst/>
                        </a:rPr>
                        <a:t>16.266</a:t>
                      </a:r>
                    </a:p>
                  </a:txBody>
                  <a:tcPr marL="61138" marR="61138" marT="30569" marB="30569"/>
                </a:tc>
                <a:extLst>
                  <a:ext uri="{0D108BD9-81ED-4DB2-BD59-A6C34878D82A}">
                    <a16:rowId xmlns:a16="http://schemas.microsoft.com/office/drawing/2014/main" val="10004"/>
                  </a:ext>
                </a:extLst>
              </a:tr>
              <a:tr h="427964">
                <a:tc>
                  <a:txBody>
                    <a:bodyPr/>
                    <a:lstStyle/>
                    <a:p>
                      <a:pPr algn="ctr"/>
                      <a:r>
                        <a:rPr lang="en-US" sz="1400" b="1">
                          <a:effectLst/>
                        </a:rPr>
                        <a:t>4</a:t>
                      </a:r>
                    </a:p>
                  </a:txBody>
                  <a:tcPr marL="61138" marR="61138" marT="30569" marB="30569" anchor="ctr"/>
                </a:tc>
                <a:tc>
                  <a:txBody>
                    <a:bodyPr/>
                    <a:lstStyle/>
                    <a:p>
                      <a:pPr algn="ctr" fontAlgn="t"/>
                      <a:r>
                        <a:rPr lang="en-US" sz="1400" b="1">
                          <a:effectLst/>
                        </a:rPr>
                        <a:t>0.207</a:t>
                      </a:r>
                    </a:p>
                  </a:txBody>
                  <a:tcPr marL="61138" marR="61138" marT="30569" marB="30569"/>
                </a:tc>
                <a:tc>
                  <a:txBody>
                    <a:bodyPr/>
                    <a:lstStyle/>
                    <a:p>
                      <a:pPr algn="ctr" fontAlgn="t"/>
                      <a:r>
                        <a:rPr lang="en-US" sz="1400" b="1">
                          <a:effectLst/>
                        </a:rPr>
                        <a:t>0.484</a:t>
                      </a:r>
                    </a:p>
                  </a:txBody>
                  <a:tcPr marL="61138" marR="61138" marT="30569" marB="30569"/>
                </a:tc>
                <a:tc>
                  <a:txBody>
                    <a:bodyPr/>
                    <a:lstStyle/>
                    <a:p>
                      <a:pPr algn="ctr" fontAlgn="t"/>
                      <a:r>
                        <a:rPr lang="en-US" sz="1400" b="1">
                          <a:effectLst/>
                        </a:rPr>
                        <a:t>5.989</a:t>
                      </a:r>
                    </a:p>
                  </a:txBody>
                  <a:tcPr marL="61138" marR="61138" marT="30569" marB="30569"/>
                </a:tc>
                <a:tc>
                  <a:txBody>
                    <a:bodyPr/>
                    <a:lstStyle/>
                    <a:p>
                      <a:pPr algn="ctr" fontAlgn="t"/>
                      <a:r>
                        <a:rPr lang="en-US" sz="1400" b="1">
                          <a:effectLst/>
                        </a:rPr>
                        <a:t>7.779</a:t>
                      </a:r>
                    </a:p>
                  </a:txBody>
                  <a:tcPr marL="61138" marR="61138" marT="30569" marB="30569"/>
                </a:tc>
                <a:tc>
                  <a:txBody>
                    <a:bodyPr/>
                    <a:lstStyle/>
                    <a:p>
                      <a:pPr algn="ctr" fontAlgn="t"/>
                      <a:r>
                        <a:rPr lang="en-US" sz="1400" b="1">
                          <a:effectLst/>
                        </a:rPr>
                        <a:t>9.488</a:t>
                      </a:r>
                    </a:p>
                  </a:txBody>
                  <a:tcPr marL="61138" marR="61138" marT="30569" marB="30569"/>
                </a:tc>
                <a:tc>
                  <a:txBody>
                    <a:bodyPr/>
                    <a:lstStyle/>
                    <a:p>
                      <a:pPr algn="ctr" fontAlgn="t"/>
                      <a:r>
                        <a:rPr lang="en-US" sz="1400" b="1">
                          <a:effectLst/>
                        </a:rPr>
                        <a:t>11.143</a:t>
                      </a:r>
                    </a:p>
                  </a:txBody>
                  <a:tcPr marL="61138" marR="61138" marT="30569" marB="30569"/>
                </a:tc>
                <a:tc>
                  <a:txBody>
                    <a:bodyPr/>
                    <a:lstStyle/>
                    <a:p>
                      <a:pPr algn="ctr" fontAlgn="t"/>
                      <a:r>
                        <a:rPr lang="en-US" sz="1400" b="1">
                          <a:effectLst/>
                        </a:rPr>
                        <a:t>11.668</a:t>
                      </a:r>
                    </a:p>
                  </a:txBody>
                  <a:tcPr marL="61138" marR="61138" marT="30569" marB="30569"/>
                </a:tc>
                <a:tc>
                  <a:txBody>
                    <a:bodyPr/>
                    <a:lstStyle/>
                    <a:p>
                      <a:pPr algn="ctr" fontAlgn="t"/>
                      <a:r>
                        <a:rPr lang="en-US" sz="1400" b="1">
                          <a:effectLst/>
                        </a:rPr>
                        <a:t>13.277</a:t>
                      </a:r>
                    </a:p>
                  </a:txBody>
                  <a:tcPr marL="61138" marR="61138" marT="30569" marB="30569"/>
                </a:tc>
                <a:tc>
                  <a:txBody>
                    <a:bodyPr/>
                    <a:lstStyle/>
                    <a:p>
                      <a:pPr algn="ctr" fontAlgn="t"/>
                      <a:r>
                        <a:rPr lang="en-US" sz="1400" b="1">
                          <a:effectLst/>
                        </a:rPr>
                        <a:t>14.860</a:t>
                      </a:r>
                    </a:p>
                  </a:txBody>
                  <a:tcPr marL="61138" marR="61138" marT="30569" marB="30569"/>
                </a:tc>
                <a:tc>
                  <a:txBody>
                    <a:bodyPr/>
                    <a:lstStyle/>
                    <a:p>
                      <a:pPr algn="ctr" fontAlgn="t"/>
                      <a:r>
                        <a:rPr lang="en-US" sz="1400" b="1">
                          <a:effectLst/>
                        </a:rPr>
                        <a:t>16.924</a:t>
                      </a:r>
                    </a:p>
                  </a:txBody>
                  <a:tcPr marL="61138" marR="61138" marT="30569" marB="30569"/>
                </a:tc>
                <a:tc>
                  <a:txBody>
                    <a:bodyPr/>
                    <a:lstStyle/>
                    <a:p>
                      <a:pPr algn="ctr" fontAlgn="t"/>
                      <a:r>
                        <a:rPr lang="en-US" sz="1400" b="1">
                          <a:effectLst/>
                        </a:rPr>
                        <a:t>18.467</a:t>
                      </a:r>
                    </a:p>
                  </a:txBody>
                  <a:tcPr marL="61138" marR="61138" marT="30569" marB="30569"/>
                </a:tc>
                <a:extLst>
                  <a:ext uri="{0D108BD9-81ED-4DB2-BD59-A6C34878D82A}">
                    <a16:rowId xmlns:a16="http://schemas.microsoft.com/office/drawing/2014/main" val="10005"/>
                  </a:ext>
                </a:extLst>
              </a:tr>
              <a:tr h="427964">
                <a:tc>
                  <a:txBody>
                    <a:bodyPr/>
                    <a:lstStyle/>
                    <a:p>
                      <a:pPr algn="ctr"/>
                      <a:r>
                        <a:rPr lang="en-US" sz="1400" b="1">
                          <a:effectLst/>
                        </a:rPr>
                        <a:t>5</a:t>
                      </a:r>
                    </a:p>
                  </a:txBody>
                  <a:tcPr marL="61138" marR="61138" marT="30569" marB="30569" anchor="ctr"/>
                </a:tc>
                <a:tc>
                  <a:txBody>
                    <a:bodyPr/>
                    <a:lstStyle/>
                    <a:p>
                      <a:pPr algn="ctr" fontAlgn="t"/>
                      <a:r>
                        <a:rPr lang="en-US" sz="1400" b="1">
                          <a:effectLst/>
                        </a:rPr>
                        <a:t>0.412</a:t>
                      </a:r>
                    </a:p>
                  </a:txBody>
                  <a:tcPr marL="61138" marR="61138" marT="30569" marB="30569"/>
                </a:tc>
                <a:tc>
                  <a:txBody>
                    <a:bodyPr/>
                    <a:lstStyle/>
                    <a:p>
                      <a:pPr algn="ctr" fontAlgn="t"/>
                      <a:r>
                        <a:rPr lang="en-US" sz="1400" b="1">
                          <a:effectLst/>
                        </a:rPr>
                        <a:t>0.831</a:t>
                      </a:r>
                    </a:p>
                  </a:txBody>
                  <a:tcPr marL="61138" marR="61138" marT="30569" marB="30569"/>
                </a:tc>
                <a:tc>
                  <a:txBody>
                    <a:bodyPr/>
                    <a:lstStyle/>
                    <a:p>
                      <a:pPr algn="ctr" fontAlgn="t"/>
                      <a:r>
                        <a:rPr lang="en-US" sz="1400" b="1">
                          <a:effectLst/>
                        </a:rPr>
                        <a:t>7.289</a:t>
                      </a:r>
                    </a:p>
                  </a:txBody>
                  <a:tcPr marL="61138" marR="61138" marT="30569" marB="30569"/>
                </a:tc>
                <a:tc>
                  <a:txBody>
                    <a:bodyPr/>
                    <a:lstStyle/>
                    <a:p>
                      <a:pPr algn="ctr" fontAlgn="t"/>
                      <a:r>
                        <a:rPr lang="en-US" sz="1400" b="1">
                          <a:effectLst/>
                        </a:rPr>
                        <a:t>9.236</a:t>
                      </a:r>
                    </a:p>
                  </a:txBody>
                  <a:tcPr marL="61138" marR="61138" marT="30569" marB="30569"/>
                </a:tc>
                <a:tc>
                  <a:txBody>
                    <a:bodyPr/>
                    <a:lstStyle/>
                    <a:p>
                      <a:pPr algn="ctr" fontAlgn="t"/>
                      <a:r>
                        <a:rPr lang="en-US" sz="1400" b="1">
                          <a:effectLst/>
                        </a:rPr>
                        <a:t>11.070</a:t>
                      </a:r>
                    </a:p>
                  </a:txBody>
                  <a:tcPr marL="61138" marR="61138" marT="30569" marB="30569"/>
                </a:tc>
                <a:tc>
                  <a:txBody>
                    <a:bodyPr/>
                    <a:lstStyle/>
                    <a:p>
                      <a:pPr algn="ctr" fontAlgn="t"/>
                      <a:r>
                        <a:rPr lang="en-US" sz="1400" b="1">
                          <a:effectLst/>
                        </a:rPr>
                        <a:t>12.833</a:t>
                      </a:r>
                    </a:p>
                  </a:txBody>
                  <a:tcPr marL="61138" marR="61138" marT="30569" marB="30569"/>
                </a:tc>
                <a:tc>
                  <a:txBody>
                    <a:bodyPr/>
                    <a:lstStyle/>
                    <a:p>
                      <a:pPr algn="ctr" fontAlgn="t"/>
                      <a:r>
                        <a:rPr lang="en-US" sz="1400" b="1">
                          <a:effectLst/>
                        </a:rPr>
                        <a:t>13.388</a:t>
                      </a:r>
                    </a:p>
                  </a:txBody>
                  <a:tcPr marL="61138" marR="61138" marT="30569" marB="30569"/>
                </a:tc>
                <a:tc>
                  <a:txBody>
                    <a:bodyPr/>
                    <a:lstStyle/>
                    <a:p>
                      <a:pPr algn="ctr" fontAlgn="t"/>
                      <a:r>
                        <a:rPr lang="en-US" sz="1400" b="1">
                          <a:effectLst/>
                        </a:rPr>
                        <a:t>15.086</a:t>
                      </a:r>
                    </a:p>
                  </a:txBody>
                  <a:tcPr marL="61138" marR="61138" marT="30569" marB="30569"/>
                </a:tc>
                <a:tc>
                  <a:txBody>
                    <a:bodyPr/>
                    <a:lstStyle/>
                    <a:p>
                      <a:pPr algn="ctr" fontAlgn="t"/>
                      <a:r>
                        <a:rPr lang="en-US" sz="1400" b="1">
                          <a:effectLst/>
                        </a:rPr>
                        <a:t>16.750</a:t>
                      </a:r>
                    </a:p>
                  </a:txBody>
                  <a:tcPr marL="61138" marR="61138" marT="30569" marB="30569"/>
                </a:tc>
                <a:tc>
                  <a:txBody>
                    <a:bodyPr/>
                    <a:lstStyle/>
                    <a:p>
                      <a:pPr algn="ctr" fontAlgn="t"/>
                      <a:r>
                        <a:rPr lang="en-US" sz="1400" b="1">
                          <a:effectLst/>
                        </a:rPr>
                        <a:t>18.907</a:t>
                      </a:r>
                    </a:p>
                  </a:txBody>
                  <a:tcPr marL="61138" marR="61138" marT="30569" marB="30569"/>
                </a:tc>
                <a:tc>
                  <a:txBody>
                    <a:bodyPr/>
                    <a:lstStyle/>
                    <a:p>
                      <a:pPr algn="ctr" fontAlgn="t"/>
                      <a:r>
                        <a:rPr lang="en-US" sz="1400" b="1">
                          <a:effectLst/>
                        </a:rPr>
                        <a:t>20.515</a:t>
                      </a:r>
                    </a:p>
                  </a:txBody>
                  <a:tcPr marL="61138" marR="61138" marT="30569" marB="30569"/>
                </a:tc>
                <a:extLst>
                  <a:ext uri="{0D108BD9-81ED-4DB2-BD59-A6C34878D82A}">
                    <a16:rowId xmlns:a16="http://schemas.microsoft.com/office/drawing/2014/main" val="10006"/>
                  </a:ext>
                </a:extLst>
              </a:tr>
              <a:tr h="427964">
                <a:tc>
                  <a:txBody>
                    <a:bodyPr/>
                    <a:lstStyle/>
                    <a:p>
                      <a:pPr algn="ctr"/>
                      <a:r>
                        <a:rPr lang="en-US" sz="1400" b="1">
                          <a:effectLst/>
                        </a:rPr>
                        <a:t>6</a:t>
                      </a:r>
                    </a:p>
                  </a:txBody>
                  <a:tcPr marL="61138" marR="61138" marT="30569" marB="30569" anchor="ctr"/>
                </a:tc>
                <a:tc>
                  <a:txBody>
                    <a:bodyPr/>
                    <a:lstStyle/>
                    <a:p>
                      <a:pPr algn="ctr" fontAlgn="t"/>
                      <a:r>
                        <a:rPr lang="en-US" sz="1400" b="1">
                          <a:effectLst/>
                        </a:rPr>
                        <a:t>0.676</a:t>
                      </a:r>
                    </a:p>
                  </a:txBody>
                  <a:tcPr marL="61138" marR="61138" marT="30569" marB="30569"/>
                </a:tc>
                <a:tc>
                  <a:txBody>
                    <a:bodyPr/>
                    <a:lstStyle/>
                    <a:p>
                      <a:pPr algn="ctr" fontAlgn="t"/>
                      <a:r>
                        <a:rPr lang="en-US" sz="1400" b="1">
                          <a:effectLst/>
                        </a:rPr>
                        <a:t>1.237</a:t>
                      </a:r>
                    </a:p>
                  </a:txBody>
                  <a:tcPr marL="61138" marR="61138" marT="30569" marB="30569"/>
                </a:tc>
                <a:tc>
                  <a:txBody>
                    <a:bodyPr/>
                    <a:lstStyle/>
                    <a:p>
                      <a:pPr algn="ctr" fontAlgn="t"/>
                      <a:r>
                        <a:rPr lang="en-US" sz="1400" b="1">
                          <a:effectLst/>
                        </a:rPr>
                        <a:t>8.558</a:t>
                      </a:r>
                    </a:p>
                  </a:txBody>
                  <a:tcPr marL="61138" marR="61138" marT="30569" marB="30569"/>
                </a:tc>
                <a:tc>
                  <a:txBody>
                    <a:bodyPr/>
                    <a:lstStyle/>
                    <a:p>
                      <a:pPr algn="ctr" fontAlgn="t"/>
                      <a:r>
                        <a:rPr lang="en-US" sz="1400" b="1">
                          <a:effectLst/>
                        </a:rPr>
                        <a:t>10.645</a:t>
                      </a:r>
                    </a:p>
                  </a:txBody>
                  <a:tcPr marL="61138" marR="61138" marT="30569" marB="30569"/>
                </a:tc>
                <a:tc>
                  <a:txBody>
                    <a:bodyPr/>
                    <a:lstStyle/>
                    <a:p>
                      <a:pPr algn="ctr" fontAlgn="t"/>
                      <a:r>
                        <a:rPr lang="en-US" sz="1400" b="1">
                          <a:effectLst/>
                        </a:rPr>
                        <a:t>12.592</a:t>
                      </a:r>
                    </a:p>
                  </a:txBody>
                  <a:tcPr marL="61138" marR="61138" marT="30569" marB="30569"/>
                </a:tc>
                <a:tc>
                  <a:txBody>
                    <a:bodyPr/>
                    <a:lstStyle/>
                    <a:p>
                      <a:pPr algn="ctr" fontAlgn="t"/>
                      <a:r>
                        <a:rPr lang="en-US" sz="1400" b="1">
                          <a:effectLst/>
                        </a:rPr>
                        <a:t>14.449</a:t>
                      </a:r>
                    </a:p>
                  </a:txBody>
                  <a:tcPr marL="61138" marR="61138" marT="30569" marB="30569"/>
                </a:tc>
                <a:tc>
                  <a:txBody>
                    <a:bodyPr/>
                    <a:lstStyle/>
                    <a:p>
                      <a:pPr algn="ctr" fontAlgn="t"/>
                      <a:r>
                        <a:rPr lang="en-US" sz="1400" b="1">
                          <a:effectLst/>
                        </a:rPr>
                        <a:t>15.033</a:t>
                      </a:r>
                    </a:p>
                  </a:txBody>
                  <a:tcPr marL="61138" marR="61138" marT="30569" marB="30569"/>
                </a:tc>
                <a:tc>
                  <a:txBody>
                    <a:bodyPr/>
                    <a:lstStyle/>
                    <a:p>
                      <a:pPr algn="ctr" fontAlgn="t"/>
                      <a:r>
                        <a:rPr lang="en-US" sz="1400" b="1">
                          <a:effectLst/>
                        </a:rPr>
                        <a:t>16.812</a:t>
                      </a:r>
                    </a:p>
                  </a:txBody>
                  <a:tcPr marL="61138" marR="61138" marT="30569" marB="30569"/>
                </a:tc>
                <a:tc>
                  <a:txBody>
                    <a:bodyPr/>
                    <a:lstStyle/>
                    <a:p>
                      <a:pPr algn="ctr" fontAlgn="t"/>
                      <a:r>
                        <a:rPr lang="en-US" sz="1400" b="1">
                          <a:effectLst/>
                        </a:rPr>
                        <a:t>18.548</a:t>
                      </a:r>
                    </a:p>
                  </a:txBody>
                  <a:tcPr marL="61138" marR="61138" marT="30569" marB="30569"/>
                </a:tc>
                <a:tc>
                  <a:txBody>
                    <a:bodyPr/>
                    <a:lstStyle/>
                    <a:p>
                      <a:pPr algn="ctr" fontAlgn="t"/>
                      <a:r>
                        <a:rPr lang="en-US" sz="1400" b="1">
                          <a:effectLst/>
                        </a:rPr>
                        <a:t>20.791</a:t>
                      </a:r>
                    </a:p>
                  </a:txBody>
                  <a:tcPr marL="61138" marR="61138" marT="30569" marB="30569"/>
                </a:tc>
                <a:tc>
                  <a:txBody>
                    <a:bodyPr/>
                    <a:lstStyle/>
                    <a:p>
                      <a:pPr algn="ctr" fontAlgn="t"/>
                      <a:r>
                        <a:rPr lang="en-US" sz="1400" b="1">
                          <a:effectLst/>
                        </a:rPr>
                        <a:t>22.458</a:t>
                      </a:r>
                    </a:p>
                  </a:txBody>
                  <a:tcPr marL="61138" marR="61138" marT="30569" marB="30569"/>
                </a:tc>
                <a:extLst>
                  <a:ext uri="{0D108BD9-81ED-4DB2-BD59-A6C34878D82A}">
                    <a16:rowId xmlns:a16="http://schemas.microsoft.com/office/drawing/2014/main" val="10007"/>
                  </a:ext>
                </a:extLst>
              </a:tr>
              <a:tr h="427964">
                <a:tc>
                  <a:txBody>
                    <a:bodyPr/>
                    <a:lstStyle/>
                    <a:p>
                      <a:pPr algn="ctr"/>
                      <a:r>
                        <a:rPr lang="en-US" sz="1400" b="1">
                          <a:effectLst/>
                        </a:rPr>
                        <a:t>7</a:t>
                      </a:r>
                    </a:p>
                  </a:txBody>
                  <a:tcPr marL="61138" marR="61138" marT="30569" marB="30569" anchor="ctr"/>
                </a:tc>
                <a:tc>
                  <a:txBody>
                    <a:bodyPr/>
                    <a:lstStyle/>
                    <a:p>
                      <a:pPr algn="ctr" fontAlgn="t"/>
                      <a:r>
                        <a:rPr lang="en-US" sz="1400" b="1">
                          <a:effectLst/>
                        </a:rPr>
                        <a:t>0.989</a:t>
                      </a:r>
                    </a:p>
                  </a:txBody>
                  <a:tcPr marL="61138" marR="61138" marT="30569" marB="30569"/>
                </a:tc>
                <a:tc>
                  <a:txBody>
                    <a:bodyPr/>
                    <a:lstStyle/>
                    <a:p>
                      <a:pPr algn="ctr" fontAlgn="t"/>
                      <a:r>
                        <a:rPr lang="en-US" sz="1400" b="1">
                          <a:effectLst/>
                        </a:rPr>
                        <a:t>1.690</a:t>
                      </a:r>
                    </a:p>
                  </a:txBody>
                  <a:tcPr marL="61138" marR="61138" marT="30569" marB="30569"/>
                </a:tc>
                <a:tc>
                  <a:txBody>
                    <a:bodyPr/>
                    <a:lstStyle/>
                    <a:p>
                      <a:pPr algn="ctr" fontAlgn="t"/>
                      <a:r>
                        <a:rPr lang="en-US" sz="1400" b="1">
                          <a:effectLst/>
                        </a:rPr>
                        <a:t>9.803</a:t>
                      </a:r>
                    </a:p>
                  </a:txBody>
                  <a:tcPr marL="61138" marR="61138" marT="30569" marB="30569"/>
                </a:tc>
                <a:tc>
                  <a:txBody>
                    <a:bodyPr/>
                    <a:lstStyle/>
                    <a:p>
                      <a:pPr algn="ctr" fontAlgn="t"/>
                      <a:r>
                        <a:rPr lang="en-US" sz="1400" b="1">
                          <a:effectLst/>
                        </a:rPr>
                        <a:t>12.017</a:t>
                      </a:r>
                    </a:p>
                  </a:txBody>
                  <a:tcPr marL="61138" marR="61138" marT="30569" marB="30569"/>
                </a:tc>
                <a:tc>
                  <a:txBody>
                    <a:bodyPr/>
                    <a:lstStyle/>
                    <a:p>
                      <a:pPr algn="ctr" fontAlgn="t"/>
                      <a:r>
                        <a:rPr lang="en-US" sz="1400" b="1">
                          <a:effectLst/>
                        </a:rPr>
                        <a:t>14.067</a:t>
                      </a:r>
                    </a:p>
                  </a:txBody>
                  <a:tcPr marL="61138" marR="61138" marT="30569" marB="30569"/>
                </a:tc>
                <a:tc>
                  <a:txBody>
                    <a:bodyPr/>
                    <a:lstStyle/>
                    <a:p>
                      <a:pPr algn="ctr" fontAlgn="t"/>
                      <a:r>
                        <a:rPr lang="en-US" sz="1400" b="1">
                          <a:effectLst/>
                        </a:rPr>
                        <a:t>16.013</a:t>
                      </a:r>
                    </a:p>
                  </a:txBody>
                  <a:tcPr marL="61138" marR="61138" marT="30569" marB="30569"/>
                </a:tc>
                <a:tc>
                  <a:txBody>
                    <a:bodyPr/>
                    <a:lstStyle/>
                    <a:p>
                      <a:pPr algn="ctr" fontAlgn="t"/>
                      <a:r>
                        <a:rPr lang="en-US" sz="1400" b="1">
                          <a:effectLst/>
                        </a:rPr>
                        <a:t>16.622</a:t>
                      </a:r>
                    </a:p>
                  </a:txBody>
                  <a:tcPr marL="61138" marR="61138" marT="30569" marB="30569"/>
                </a:tc>
                <a:tc>
                  <a:txBody>
                    <a:bodyPr/>
                    <a:lstStyle/>
                    <a:p>
                      <a:pPr algn="ctr" fontAlgn="t"/>
                      <a:r>
                        <a:rPr lang="en-US" sz="1400" b="1">
                          <a:effectLst/>
                        </a:rPr>
                        <a:t>18.475</a:t>
                      </a:r>
                    </a:p>
                  </a:txBody>
                  <a:tcPr marL="61138" marR="61138" marT="30569" marB="30569"/>
                </a:tc>
                <a:tc>
                  <a:txBody>
                    <a:bodyPr/>
                    <a:lstStyle/>
                    <a:p>
                      <a:pPr algn="ctr" fontAlgn="t"/>
                      <a:r>
                        <a:rPr lang="en-US" sz="1400" b="1">
                          <a:effectLst/>
                        </a:rPr>
                        <a:t>20.278</a:t>
                      </a:r>
                    </a:p>
                  </a:txBody>
                  <a:tcPr marL="61138" marR="61138" marT="30569" marB="30569"/>
                </a:tc>
                <a:tc>
                  <a:txBody>
                    <a:bodyPr/>
                    <a:lstStyle/>
                    <a:p>
                      <a:pPr algn="ctr" fontAlgn="t"/>
                      <a:r>
                        <a:rPr lang="en-US" sz="1400" b="1">
                          <a:effectLst/>
                        </a:rPr>
                        <a:t>22.601</a:t>
                      </a:r>
                    </a:p>
                  </a:txBody>
                  <a:tcPr marL="61138" marR="61138" marT="30569" marB="30569"/>
                </a:tc>
                <a:tc>
                  <a:txBody>
                    <a:bodyPr/>
                    <a:lstStyle/>
                    <a:p>
                      <a:pPr algn="ctr" fontAlgn="t"/>
                      <a:r>
                        <a:rPr lang="en-US" sz="1400" b="1">
                          <a:effectLst/>
                        </a:rPr>
                        <a:t>24.322</a:t>
                      </a:r>
                    </a:p>
                  </a:txBody>
                  <a:tcPr marL="61138" marR="61138" marT="30569" marB="30569"/>
                </a:tc>
                <a:extLst>
                  <a:ext uri="{0D108BD9-81ED-4DB2-BD59-A6C34878D82A}">
                    <a16:rowId xmlns:a16="http://schemas.microsoft.com/office/drawing/2014/main" val="10008"/>
                  </a:ext>
                </a:extLst>
              </a:tr>
              <a:tr h="427964">
                <a:tc>
                  <a:txBody>
                    <a:bodyPr/>
                    <a:lstStyle/>
                    <a:p>
                      <a:pPr algn="ctr"/>
                      <a:r>
                        <a:rPr lang="en-US" sz="1400" b="1">
                          <a:effectLst/>
                        </a:rPr>
                        <a:t>8</a:t>
                      </a:r>
                    </a:p>
                  </a:txBody>
                  <a:tcPr marL="61138" marR="61138" marT="30569" marB="30569" anchor="ctr"/>
                </a:tc>
                <a:tc>
                  <a:txBody>
                    <a:bodyPr/>
                    <a:lstStyle/>
                    <a:p>
                      <a:pPr algn="ctr" fontAlgn="t"/>
                      <a:r>
                        <a:rPr lang="en-US" sz="1400" b="1">
                          <a:effectLst/>
                        </a:rPr>
                        <a:t>1.344</a:t>
                      </a:r>
                    </a:p>
                  </a:txBody>
                  <a:tcPr marL="61138" marR="61138" marT="30569" marB="30569"/>
                </a:tc>
                <a:tc>
                  <a:txBody>
                    <a:bodyPr/>
                    <a:lstStyle/>
                    <a:p>
                      <a:pPr algn="ctr" fontAlgn="t"/>
                      <a:r>
                        <a:rPr lang="en-US" sz="1400" b="1">
                          <a:effectLst/>
                        </a:rPr>
                        <a:t>2.180</a:t>
                      </a:r>
                    </a:p>
                  </a:txBody>
                  <a:tcPr marL="61138" marR="61138" marT="30569" marB="30569"/>
                </a:tc>
                <a:tc>
                  <a:txBody>
                    <a:bodyPr/>
                    <a:lstStyle/>
                    <a:p>
                      <a:pPr algn="ctr" fontAlgn="t"/>
                      <a:r>
                        <a:rPr lang="en-US" sz="1400" b="1">
                          <a:effectLst/>
                        </a:rPr>
                        <a:t>11.030</a:t>
                      </a:r>
                    </a:p>
                  </a:txBody>
                  <a:tcPr marL="61138" marR="61138" marT="30569" marB="30569"/>
                </a:tc>
                <a:tc>
                  <a:txBody>
                    <a:bodyPr/>
                    <a:lstStyle/>
                    <a:p>
                      <a:pPr algn="ctr" fontAlgn="t"/>
                      <a:r>
                        <a:rPr lang="en-US" sz="1400" b="1">
                          <a:effectLst/>
                        </a:rPr>
                        <a:t>13.362</a:t>
                      </a:r>
                    </a:p>
                  </a:txBody>
                  <a:tcPr marL="61138" marR="61138" marT="30569" marB="30569"/>
                </a:tc>
                <a:tc>
                  <a:txBody>
                    <a:bodyPr/>
                    <a:lstStyle/>
                    <a:p>
                      <a:pPr algn="ctr" fontAlgn="t"/>
                      <a:r>
                        <a:rPr lang="en-US" sz="1400" b="1">
                          <a:effectLst/>
                        </a:rPr>
                        <a:t>15.507</a:t>
                      </a:r>
                    </a:p>
                  </a:txBody>
                  <a:tcPr marL="61138" marR="61138" marT="30569" marB="30569"/>
                </a:tc>
                <a:tc>
                  <a:txBody>
                    <a:bodyPr/>
                    <a:lstStyle/>
                    <a:p>
                      <a:pPr algn="ctr" fontAlgn="t"/>
                      <a:r>
                        <a:rPr lang="en-US" sz="1400" b="1">
                          <a:effectLst/>
                        </a:rPr>
                        <a:t>17.535</a:t>
                      </a:r>
                    </a:p>
                  </a:txBody>
                  <a:tcPr marL="61138" marR="61138" marT="30569" marB="30569"/>
                </a:tc>
                <a:tc>
                  <a:txBody>
                    <a:bodyPr/>
                    <a:lstStyle/>
                    <a:p>
                      <a:pPr algn="ctr" fontAlgn="t"/>
                      <a:r>
                        <a:rPr lang="en-US" sz="1400" b="1">
                          <a:effectLst/>
                        </a:rPr>
                        <a:t>18.168</a:t>
                      </a:r>
                    </a:p>
                  </a:txBody>
                  <a:tcPr marL="61138" marR="61138" marT="30569" marB="30569"/>
                </a:tc>
                <a:tc>
                  <a:txBody>
                    <a:bodyPr/>
                    <a:lstStyle/>
                    <a:p>
                      <a:pPr algn="ctr" fontAlgn="t"/>
                      <a:r>
                        <a:rPr lang="en-US" sz="1400" b="1">
                          <a:effectLst/>
                        </a:rPr>
                        <a:t>20.090</a:t>
                      </a:r>
                    </a:p>
                  </a:txBody>
                  <a:tcPr marL="61138" marR="61138" marT="30569" marB="30569"/>
                </a:tc>
                <a:tc>
                  <a:txBody>
                    <a:bodyPr/>
                    <a:lstStyle/>
                    <a:p>
                      <a:pPr algn="ctr" fontAlgn="t"/>
                      <a:r>
                        <a:rPr lang="en-US" sz="1400" b="1">
                          <a:effectLst/>
                        </a:rPr>
                        <a:t>21.955</a:t>
                      </a:r>
                    </a:p>
                  </a:txBody>
                  <a:tcPr marL="61138" marR="61138" marT="30569" marB="30569"/>
                </a:tc>
                <a:tc>
                  <a:txBody>
                    <a:bodyPr/>
                    <a:lstStyle/>
                    <a:p>
                      <a:pPr algn="ctr" fontAlgn="t"/>
                      <a:r>
                        <a:rPr lang="en-US" sz="1400" b="1">
                          <a:effectLst/>
                        </a:rPr>
                        <a:t>24.352</a:t>
                      </a:r>
                    </a:p>
                  </a:txBody>
                  <a:tcPr marL="61138" marR="61138" marT="30569" marB="30569"/>
                </a:tc>
                <a:tc>
                  <a:txBody>
                    <a:bodyPr/>
                    <a:lstStyle/>
                    <a:p>
                      <a:pPr algn="ctr" fontAlgn="t"/>
                      <a:r>
                        <a:rPr lang="en-US" sz="1400" b="1">
                          <a:effectLst/>
                        </a:rPr>
                        <a:t>26.124</a:t>
                      </a:r>
                    </a:p>
                  </a:txBody>
                  <a:tcPr marL="61138" marR="61138" marT="30569" marB="30569"/>
                </a:tc>
                <a:extLst>
                  <a:ext uri="{0D108BD9-81ED-4DB2-BD59-A6C34878D82A}">
                    <a16:rowId xmlns:a16="http://schemas.microsoft.com/office/drawing/2014/main" val="10009"/>
                  </a:ext>
                </a:extLst>
              </a:tr>
              <a:tr h="427964">
                <a:tc>
                  <a:txBody>
                    <a:bodyPr/>
                    <a:lstStyle/>
                    <a:p>
                      <a:pPr algn="ctr"/>
                      <a:r>
                        <a:rPr lang="en-US" sz="1400" b="1">
                          <a:effectLst/>
                        </a:rPr>
                        <a:t>9</a:t>
                      </a:r>
                    </a:p>
                  </a:txBody>
                  <a:tcPr marL="61138" marR="61138" marT="30569" marB="30569" anchor="ctr"/>
                </a:tc>
                <a:tc>
                  <a:txBody>
                    <a:bodyPr/>
                    <a:lstStyle/>
                    <a:p>
                      <a:pPr algn="ctr" fontAlgn="t"/>
                      <a:r>
                        <a:rPr lang="en-US" sz="1400" b="1">
                          <a:effectLst/>
                        </a:rPr>
                        <a:t>1.735</a:t>
                      </a:r>
                    </a:p>
                  </a:txBody>
                  <a:tcPr marL="61138" marR="61138" marT="30569" marB="30569"/>
                </a:tc>
                <a:tc>
                  <a:txBody>
                    <a:bodyPr/>
                    <a:lstStyle/>
                    <a:p>
                      <a:pPr algn="ctr" fontAlgn="t"/>
                      <a:r>
                        <a:rPr lang="en-US" sz="1400" b="1">
                          <a:effectLst/>
                        </a:rPr>
                        <a:t>2.700</a:t>
                      </a:r>
                    </a:p>
                  </a:txBody>
                  <a:tcPr marL="61138" marR="61138" marT="30569" marB="30569"/>
                </a:tc>
                <a:tc>
                  <a:txBody>
                    <a:bodyPr/>
                    <a:lstStyle/>
                    <a:p>
                      <a:pPr algn="ctr" fontAlgn="t"/>
                      <a:r>
                        <a:rPr lang="en-US" sz="1400" b="1">
                          <a:effectLst/>
                        </a:rPr>
                        <a:t>12.242</a:t>
                      </a:r>
                    </a:p>
                  </a:txBody>
                  <a:tcPr marL="61138" marR="61138" marT="30569" marB="30569"/>
                </a:tc>
                <a:tc>
                  <a:txBody>
                    <a:bodyPr/>
                    <a:lstStyle/>
                    <a:p>
                      <a:pPr algn="ctr" fontAlgn="t"/>
                      <a:r>
                        <a:rPr lang="en-US" sz="1400" b="1">
                          <a:effectLst/>
                        </a:rPr>
                        <a:t>14.684</a:t>
                      </a:r>
                    </a:p>
                  </a:txBody>
                  <a:tcPr marL="61138" marR="61138" marT="30569" marB="30569"/>
                </a:tc>
                <a:tc>
                  <a:txBody>
                    <a:bodyPr/>
                    <a:lstStyle/>
                    <a:p>
                      <a:pPr algn="ctr" fontAlgn="t"/>
                      <a:r>
                        <a:rPr lang="en-US" sz="1400" b="1">
                          <a:effectLst/>
                        </a:rPr>
                        <a:t>16.919</a:t>
                      </a:r>
                    </a:p>
                  </a:txBody>
                  <a:tcPr marL="61138" marR="61138" marT="30569" marB="30569"/>
                </a:tc>
                <a:tc>
                  <a:txBody>
                    <a:bodyPr/>
                    <a:lstStyle/>
                    <a:p>
                      <a:pPr algn="ctr" fontAlgn="t"/>
                      <a:r>
                        <a:rPr lang="en-US" sz="1400" b="1">
                          <a:effectLst/>
                        </a:rPr>
                        <a:t>19.023</a:t>
                      </a:r>
                    </a:p>
                  </a:txBody>
                  <a:tcPr marL="61138" marR="61138" marT="30569" marB="30569"/>
                </a:tc>
                <a:tc>
                  <a:txBody>
                    <a:bodyPr/>
                    <a:lstStyle/>
                    <a:p>
                      <a:pPr algn="ctr" fontAlgn="t"/>
                      <a:r>
                        <a:rPr lang="en-US" sz="1400" b="1">
                          <a:effectLst/>
                        </a:rPr>
                        <a:t>19.679</a:t>
                      </a:r>
                    </a:p>
                  </a:txBody>
                  <a:tcPr marL="61138" marR="61138" marT="30569" marB="30569"/>
                </a:tc>
                <a:tc>
                  <a:txBody>
                    <a:bodyPr/>
                    <a:lstStyle/>
                    <a:p>
                      <a:pPr algn="ctr" fontAlgn="t"/>
                      <a:r>
                        <a:rPr lang="en-US" sz="1400" b="1">
                          <a:effectLst/>
                        </a:rPr>
                        <a:t>21.666</a:t>
                      </a:r>
                    </a:p>
                  </a:txBody>
                  <a:tcPr marL="61138" marR="61138" marT="30569" marB="30569"/>
                </a:tc>
                <a:tc>
                  <a:txBody>
                    <a:bodyPr/>
                    <a:lstStyle/>
                    <a:p>
                      <a:pPr algn="ctr" fontAlgn="t"/>
                      <a:r>
                        <a:rPr lang="en-US" sz="1400" b="1">
                          <a:effectLst/>
                        </a:rPr>
                        <a:t>23.589</a:t>
                      </a:r>
                    </a:p>
                  </a:txBody>
                  <a:tcPr marL="61138" marR="61138" marT="30569" marB="30569"/>
                </a:tc>
                <a:tc>
                  <a:txBody>
                    <a:bodyPr/>
                    <a:lstStyle/>
                    <a:p>
                      <a:pPr algn="ctr" fontAlgn="t"/>
                      <a:r>
                        <a:rPr lang="en-US" sz="1400" b="1">
                          <a:effectLst/>
                        </a:rPr>
                        <a:t>26.056</a:t>
                      </a:r>
                    </a:p>
                  </a:txBody>
                  <a:tcPr marL="61138" marR="61138" marT="30569" marB="30569"/>
                </a:tc>
                <a:tc>
                  <a:txBody>
                    <a:bodyPr/>
                    <a:lstStyle/>
                    <a:p>
                      <a:pPr algn="ctr" fontAlgn="t"/>
                      <a:r>
                        <a:rPr lang="en-US" sz="1400" b="1">
                          <a:effectLst/>
                        </a:rPr>
                        <a:t>27.877</a:t>
                      </a:r>
                    </a:p>
                  </a:txBody>
                  <a:tcPr marL="61138" marR="61138" marT="30569" marB="30569"/>
                </a:tc>
                <a:extLst>
                  <a:ext uri="{0D108BD9-81ED-4DB2-BD59-A6C34878D82A}">
                    <a16:rowId xmlns:a16="http://schemas.microsoft.com/office/drawing/2014/main" val="10010"/>
                  </a:ext>
                </a:extLst>
              </a:tr>
              <a:tr h="427964">
                <a:tc>
                  <a:txBody>
                    <a:bodyPr/>
                    <a:lstStyle/>
                    <a:p>
                      <a:pPr algn="ctr"/>
                      <a:r>
                        <a:rPr lang="en-US" sz="1400" b="1">
                          <a:effectLst/>
                        </a:rPr>
                        <a:t>10</a:t>
                      </a:r>
                    </a:p>
                  </a:txBody>
                  <a:tcPr marL="61138" marR="61138" marT="30569" marB="30569" anchor="ctr"/>
                </a:tc>
                <a:tc>
                  <a:txBody>
                    <a:bodyPr/>
                    <a:lstStyle/>
                    <a:p>
                      <a:pPr algn="ctr" fontAlgn="t"/>
                      <a:r>
                        <a:rPr lang="en-US" sz="1400" b="1">
                          <a:effectLst/>
                        </a:rPr>
                        <a:t>2.156</a:t>
                      </a:r>
                    </a:p>
                  </a:txBody>
                  <a:tcPr marL="61138" marR="61138" marT="30569" marB="30569"/>
                </a:tc>
                <a:tc>
                  <a:txBody>
                    <a:bodyPr/>
                    <a:lstStyle/>
                    <a:p>
                      <a:pPr algn="ctr" fontAlgn="t"/>
                      <a:r>
                        <a:rPr lang="en-US" sz="1400" b="1">
                          <a:effectLst/>
                        </a:rPr>
                        <a:t>3.247</a:t>
                      </a:r>
                    </a:p>
                  </a:txBody>
                  <a:tcPr marL="61138" marR="61138" marT="30569" marB="30569"/>
                </a:tc>
                <a:tc>
                  <a:txBody>
                    <a:bodyPr/>
                    <a:lstStyle/>
                    <a:p>
                      <a:pPr algn="ctr" fontAlgn="t"/>
                      <a:r>
                        <a:rPr lang="en-US" sz="1400" b="1" dirty="0">
                          <a:effectLst/>
                        </a:rPr>
                        <a:t>13.442</a:t>
                      </a:r>
                    </a:p>
                  </a:txBody>
                  <a:tcPr marL="61138" marR="61138" marT="30569" marB="30569"/>
                </a:tc>
                <a:tc>
                  <a:txBody>
                    <a:bodyPr/>
                    <a:lstStyle/>
                    <a:p>
                      <a:pPr algn="ctr" fontAlgn="t"/>
                      <a:r>
                        <a:rPr lang="en-US" sz="1400" b="1">
                          <a:effectLst/>
                        </a:rPr>
                        <a:t>15.987</a:t>
                      </a:r>
                    </a:p>
                  </a:txBody>
                  <a:tcPr marL="61138" marR="61138" marT="30569" marB="30569"/>
                </a:tc>
                <a:tc>
                  <a:txBody>
                    <a:bodyPr/>
                    <a:lstStyle/>
                    <a:p>
                      <a:pPr algn="ctr" fontAlgn="t"/>
                      <a:r>
                        <a:rPr lang="en-US" sz="1400" b="1">
                          <a:effectLst/>
                        </a:rPr>
                        <a:t>18.307</a:t>
                      </a:r>
                    </a:p>
                  </a:txBody>
                  <a:tcPr marL="61138" marR="61138" marT="30569" marB="30569"/>
                </a:tc>
                <a:tc>
                  <a:txBody>
                    <a:bodyPr/>
                    <a:lstStyle/>
                    <a:p>
                      <a:pPr algn="ctr" fontAlgn="t"/>
                      <a:r>
                        <a:rPr lang="en-US" sz="1400" b="1">
                          <a:effectLst/>
                        </a:rPr>
                        <a:t>20.483</a:t>
                      </a:r>
                    </a:p>
                  </a:txBody>
                  <a:tcPr marL="61138" marR="61138" marT="30569" marB="30569"/>
                </a:tc>
                <a:tc>
                  <a:txBody>
                    <a:bodyPr/>
                    <a:lstStyle/>
                    <a:p>
                      <a:pPr algn="ctr" fontAlgn="t"/>
                      <a:r>
                        <a:rPr lang="en-US" sz="1400" b="1">
                          <a:effectLst/>
                        </a:rPr>
                        <a:t>21.161</a:t>
                      </a:r>
                    </a:p>
                  </a:txBody>
                  <a:tcPr marL="61138" marR="61138" marT="30569" marB="30569"/>
                </a:tc>
                <a:tc>
                  <a:txBody>
                    <a:bodyPr/>
                    <a:lstStyle/>
                    <a:p>
                      <a:pPr algn="ctr" fontAlgn="t"/>
                      <a:r>
                        <a:rPr lang="en-US" sz="1400" b="1">
                          <a:effectLst/>
                        </a:rPr>
                        <a:t>23.209</a:t>
                      </a:r>
                    </a:p>
                  </a:txBody>
                  <a:tcPr marL="61138" marR="61138" marT="30569" marB="30569"/>
                </a:tc>
                <a:tc>
                  <a:txBody>
                    <a:bodyPr/>
                    <a:lstStyle/>
                    <a:p>
                      <a:pPr algn="ctr" fontAlgn="t"/>
                      <a:r>
                        <a:rPr lang="en-US" sz="1400" b="1">
                          <a:effectLst/>
                        </a:rPr>
                        <a:t>25.188</a:t>
                      </a:r>
                    </a:p>
                  </a:txBody>
                  <a:tcPr marL="61138" marR="61138" marT="30569" marB="30569"/>
                </a:tc>
                <a:tc>
                  <a:txBody>
                    <a:bodyPr/>
                    <a:lstStyle/>
                    <a:p>
                      <a:pPr algn="ctr" fontAlgn="t"/>
                      <a:r>
                        <a:rPr lang="en-US" sz="1400" b="1">
                          <a:effectLst/>
                        </a:rPr>
                        <a:t>27.722</a:t>
                      </a:r>
                    </a:p>
                  </a:txBody>
                  <a:tcPr marL="61138" marR="61138" marT="30569" marB="30569"/>
                </a:tc>
                <a:tc>
                  <a:txBody>
                    <a:bodyPr/>
                    <a:lstStyle/>
                    <a:p>
                      <a:pPr algn="ctr" fontAlgn="t"/>
                      <a:r>
                        <a:rPr lang="en-US" sz="1400" b="1" dirty="0">
                          <a:effectLst/>
                        </a:rPr>
                        <a:t>29.588</a:t>
                      </a:r>
                    </a:p>
                  </a:txBody>
                  <a:tcPr marL="61138" marR="61138" marT="30569" marB="30569"/>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40512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lnSpcReduction="10000"/>
          </a:bodyPr>
          <a:lstStyle/>
          <a:p>
            <a:pPr marL="514350" lvl="0" indent="-514350">
              <a:buFont typeface="+mj-lt"/>
              <a:buAutoNum type="arabicPeriod"/>
            </a:pPr>
            <a:r>
              <a:rPr lang="en-US" sz="2800" dirty="0"/>
              <a:t>What is   </a:t>
            </a:r>
            <a:r>
              <a:rPr lang="en-US" sz="2800" baseline="30000" dirty="0"/>
              <a:t>2</a:t>
            </a:r>
            <a:r>
              <a:rPr lang="en-US" sz="2800" dirty="0"/>
              <a:t> measuring when comparing </a:t>
            </a:r>
            <a:r>
              <a:rPr lang="en-US" sz="2800" dirty="0" err="1"/>
              <a:t>f</a:t>
            </a:r>
            <a:r>
              <a:rPr lang="en-US" sz="2800" baseline="-25000" dirty="0" err="1"/>
              <a:t>o</a:t>
            </a:r>
            <a:r>
              <a:rPr lang="en-US" sz="2800" dirty="0"/>
              <a:t> and </a:t>
            </a:r>
            <a:r>
              <a:rPr lang="en-US" sz="2800" dirty="0" err="1"/>
              <a:t>f</a:t>
            </a:r>
            <a:r>
              <a:rPr lang="en-US" sz="2800" baseline="-25000" dirty="0" err="1"/>
              <a:t>e</a:t>
            </a:r>
            <a:r>
              <a:rPr lang="en-US" sz="2800" dirty="0"/>
              <a:t>?</a:t>
            </a:r>
          </a:p>
          <a:p>
            <a:pPr marL="514350" lvl="0" indent="-514350">
              <a:buFont typeface="+mj-lt"/>
              <a:buAutoNum type="arabicPeriod"/>
            </a:pPr>
            <a:r>
              <a:rPr lang="en-US" sz="2800" dirty="0"/>
              <a:t>As the discrepancy between </a:t>
            </a:r>
            <a:r>
              <a:rPr lang="en-US" sz="2800" dirty="0" err="1"/>
              <a:t>f</a:t>
            </a:r>
            <a:r>
              <a:rPr lang="en-US" sz="2800" baseline="-25000" dirty="0" err="1"/>
              <a:t>o</a:t>
            </a:r>
            <a:r>
              <a:rPr lang="en-US" sz="2800" dirty="0"/>
              <a:t> and </a:t>
            </a:r>
            <a:r>
              <a:rPr lang="en-US" sz="2800" dirty="0" err="1"/>
              <a:t>f</a:t>
            </a:r>
            <a:r>
              <a:rPr lang="en-US" sz="2800" baseline="-25000" dirty="0" err="1"/>
              <a:t>e</a:t>
            </a:r>
            <a:r>
              <a:rPr lang="en-US" sz="2800" dirty="0"/>
              <a:t> increases, what happens to   </a:t>
            </a:r>
            <a:r>
              <a:rPr lang="en-US" sz="2800" baseline="30000" dirty="0"/>
              <a:t>2</a:t>
            </a:r>
            <a:r>
              <a:rPr lang="en-US" sz="2800" dirty="0"/>
              <a:t> ?</a:t>
            </a:r>
          </a:p>
          <a:p>
            <a:pPr marL="514350" lvl="0" indent="-514350">
              <a:buFont typeface="+mj-lt"/>
              <a:buAutoNum type="arabicPeriod"/>
            </a:pPr>
            <a:r>
              <a:rPr lang="en-US" sz="2800" dirty="0"/>
              <a:t>Looking at the Table,   </a:t>
            </a:r>
            <a:r>
              <a:rPr lang="en-US" sz="2800" baseline="30000" dirty="0"/>
              <a:t>2</a:t>
            </a:r>
            <a:r>
              <a:rPr lang="en-US" sz="2800" dirty="0"/>
              <a:t> for </a:t>
            </a:r>
            <a:r>
              <a:rPr lang="en-US" sz="2800" dirty="0" err="1"/>
              <a:t>df</a:t>
            </a:r>
            <a:r>
              <a:rPr lang="en-US" sz="2800" dirty="0"/>
              <a:t> = 2 is what value? So this is the value for   </a:t>
            </a:r>
            <a:r>
              <a:rPr lang="en-US" sz="2800" baseline="30000" dirty="0"/>
              <a:t>2</a:t>
            </a:r>
            <a:r>
              <a:rPr lang="en-US" sz="2800" baseline="-25000" dirty="0"/>
              <a:t>crit.</a:t>
            </a:r>
          </a:p>
          <a:p>
            <a:pPr marL="514350" indent="-514350">
              <a:buFont typeface="+mj-lt"/>
              <a:buAutoNum type="arabicPeriod"/>
            </a:pPr>
            <a:r>
              <a:rPr lang="en-US" sz="2800" dirty="0"/>
              <a:t>If   </a:t>
            </a:r>
            <a:r>
              <a:rPr lang="en-US" sz="2800" baseline="30000" dirty="0"/>
              <a:t>2</a:t>
            </a:r>
            <a:r>
              <a:rPr lang="en-US" sz="2800" dirty="0"/>
              <a:t> ≥   </a:t>
            </a:r>
            <a:r>
              <a:rPr lang="en-US" sz="2800" baseline="30000" dirty="0"/>
              <a:t>2</a:t>
            </a:r>
            <a:r>
              <a:rPr lang="en-US" sz="2800" baseline="-25000" dirty="0"/>
              <a:t>crit.  </a:t>
            </a:r>
            <a:r>
              <a:rPr lang="en-US" sz="2800" dirty="0"/>
              <a:t>we assume the results are not due to chance but are significant. </a:t>
            </a:r>
            <a:br>
              <a:rPr lang="en-US" sz="2800" dirty="0"/>
            </a:br>
            <a:r>
              <a:rPr lang="en-US" sz="2800" dirty="0"/>
              <a:t>The amount of chance we are willing to accept is called the </a:t>
            </a:r>
            <a:r>
              <a:rPr lang="el-GR" sz="2800" dirty="0"/>
              <a:t>α</a:t>
            </a:r>
            <a:r>
              <a:rPr lang="en-US" sz="2800" dirty="0"/>
              <a:t> level. So if we take </a:t>
            </a:r>
            <a:r>
              <a:rPr lang="el-GR" sz="2800" dirty="0"/>
              <a:t>α</a:t>
            </a:r>
            <a:r>
              <a:rPr lang="en-US" sz="2800" dirty="0"/>
              <a:t>=.05, are our results here due to chance? Explain your reasoning.</a:t>
            </a:r>
            <a:endParaRPr lang="en-US" sz="2800" baseline="-25000" dirty="0"/>
          </a:p>
        </p:txBody>
      </p:sp>
      <p:sp>
        <p:nvSpPr>
          <p:cNvPr id="5" name="Title 4"/>
          <p:cNvSpPr>
            <a:spLocks noGrp="1"/>
          </p:cNvSpPr>
          <p:nvPr>
            <p:ph type="title"/>
          </p:nvPr>
        </p:nvSpPr>
        <p:spPr>
          <a:xfrm>
            <a:off x="457200" y="381000"/>
            <a:ext cx="8305800" cy="761682"/>
          </a:xfrm>
        </p:spPr>
        <p:txBody>
          <a:bodyPr>
            <a:normAutofit/>
          </a:bodyPr>
          <a:lstStyle/>
          <a:p>
            <a:r>
              <a:rPr lang="en-US" dirty="0"/>
              <a:t>EXERCISES</a:t>
            </a:r>
          </a:p>
        </p:txBody>
      </p:sp>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2438400" y="1485900"/>
            <a:ext cx="228600" cy="266700"/>
          </a:xfrm>
          <a:prstGeom prst="rect">
            <a:avLst/>
          </a:prstGeom>
        </p:spPr>
      </p:pic>
      <p:pic>
        <p:nvPicPr>
          <p:cNvPr id="6" name="Picture 5"/>
          <p:cNvPicPr>
            <a:picLocks noChangeAspect="1"/>
          </p:cNvPicPr>
          <p:nvPr/>
        </p:nvPicPr>
        <p:blipFill>
          <a:blip r:embed="rId2">
            <a:clrChange>
              <a:clrFrom>
                <a:srgbClr val="FFFFFF"/>
              </a:clrFrom>
              <a:clrTo>
                <a:srgbClr val="FFFFFF">
                  <a:alpha val="0"/>
                </a:srgbClr>
              </a:clrTo>
            </a:clrChange>
          </a:blip>
          <a:stretch>
            <a:fillRect/>
          </a:stretch>
        </p:blipFill>
        <p:spPr>
          <a:xfrm>
            <a:off x="5791200" y="2743200"/>
            <a:ext cx="228600" cy="266700"/>
          </a:xfrm>
          <a:prstGeom prst="rect">
            <a:avLst/>
          </a:prstGeom>
        </p:spPr>
      </p:pic>
      <p:pic>
        <p:nvPicPr>
          <p:cNvPr id="7" name="Picture 6"/>
          <p:cNvPicPr>
            <a:picLocks noChangeAspect="1"/>
          </p:cNvPicPr>
          <p:nvPr/>
        </p:nvPicPr>
        <p:blipFill>
          <a:blip r:embed="rId2">
            <a:clrChange>
              <a:clrFrom>
                <a:srgbClr val="FFFFFF"/>
              </a:clrFrom>
              <a:clrTo>
                <a:srgbClr val="FFFFFF">
                  <a:alpha val="0"/>
                </a:srgbClr>
              </a:clrTo>
            </a:clrChange>
          </a:blip>
          <a:stretch>
            <a:fillRect/>
          </a:stretch>
        </p:blipFill>
        <p:spPr>
          <a:xfrm>
            <a:off x="4648200" y="3352800"/>
            <a:ext cx="228600" cy="266700"/>
          </a:xfrm>
          <a:prstGeom prst="rect">
            <a:avLst/>
          </a:prstGeom>
        </p:spPr>
      </p:pic>
      <p:pic>
        <p:nvPicPr>
          <p:cNvPr id="8" name="Picture 7"/>
          <p:cNvPicPr>
            <a:picLocks noChangeAspect="1"/>
          </p:cNvPicPr>
          <p:nvPr/>
        </p:nvPicPr>
        <p:blipFill>
          <a:blip r:embed="rId2">
            <a:clrChange>
              <a:clrFrom>
                <a:srgbClr val="FFFFFF"/>
              </a:clrFrom>
              <a:clrTo>
                <a:srgbClr val="FFFFFF">
                  <a:alpha val="0"/>
                </a:srgbClr>
              </a:clrTo>
            </a:clrChange>
          </a:blip>
          <a:stretch>
            <a:fillRect/>
          </a:stretch>
        </p:blipFill>
        <p:spPr>
          <a:xfrm>
            <a:off x="6172200" y="3695700"/>
            <a:ext cx="228600" cy="266700"/>
          </a:xfrm>
          <a:prstGeom prst="rect">
            <a:avLst/>
          </a:prstGeom>
        </p:spPr>
      </p:pic>
      <p:pic>
        <p:nvPicPr>
          <p:cNvPr id="9" name="Picture 8"/>
          <p:cNvPicPr>
            <a:picLocks noChangeAspect="1"/>
          </p:cNvPicPr>
          <p:nvPr/>
        </p:nvPicPr>
        <p:blipFill>
          <a:blip r:embed="rId2">
            <a:clrChange>
              <a:clrFrom>
                <a:srgbClr val="FFFFFF"/>
              </a:clrFrom>
              <a:clrTo>
                <a:srgbClr val="FFFFFF">
                  <a:alpha val="0"/>
                </a:srgbClr>
              </a:clrTo>
            </a:clrChange>
          </a:blip>
          <a:stretch>
            <a:fillRect/>
          </a:stretch>
        </p:blipFill>
        <p:spPr>
          <a:xfrm>
            <a:off x="1371600" y="4267200"/>
            <a:ext cx="228600" cy="266700"/>
          </a:xfrm>
          <a:prstGeom prst="rect">
            <a:avLst/>
          </a:prstGeom>
        </p:spPr>
      </p:pic>
      <p:pic>
        <p:nvPicPr>
          <p:cNvPr id="10" name="Picture 9"/>
          <p:cNvPicPr>
            <a:picLocks noChangeAspect="1"/>
          </p:cNvPicPr>
          <p:nvPr/>
        </p:nvPicPr>
        <p:blipFill>
          <a:blip r:embed="rId2">
            <a:clrChange>
              <a:clrFrom>
                <a:srgbClr val="FFFFFF"/>
              </a:clrFrom>
              <a:clrTo>
                <a:srgbClr val="FFFFFF">
                  <a:alpha val="0"/>
                </a:srgbClr>
              </a:clrTo>
            </a:clrChange>
          </a:blip>
          <a:stretch>
            <a:fillRect/>
          </a:stretch>
        </p:blipFill>
        <p:spPr>
          <a:xfrm>
            <a:off x="2057400" y="4290770"/>
            <a:ext cx="228600" cy="266700"/>
          </a:xfrm>
          <a:prstGeom prst="rect">
            <a:avLst/>
          </a:prstGeom>
        </p:spPr>
      </p:pic>
    </p:spTree>
    <p:extLst>
      <p:ext uri="{BB962C8B-B14F-4D97-AF65-F5344CB8AC3E}">
        <p14:creationId xmlns:p14="http://schemas.microsoft.com/office/powerpoint/2010/main" val="180685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1030</TotalTime>
  <Words>668</Words>
  <Application>Microsoft Office PowerPoint</Application>
  <PresentationFormat>On-screen Show (4:3)</PresentationFormat>
  <Paragraphs>190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Arial Black</vt:lpstr>
      <vt:lpstr>Calibri</vt:lpstr>
      <vt:lpstr>Cambria Math</vt:lpstr>
      <vt:lpstr>Essential</vt:lpstr>
      <vt:lpstr>Chi-Square Tests</vt:lpstr>
      <vt:lpstr>MOTIVATION</vt:lpstr>
      <vt:lpstr>LEARNING OBJECTIVES</vt:lpstr>
      <vt:lpstr>INFORMATION</vt:lpstr>
      <vt:lpstr>PowerPoint Presentation</vt:lpstr>
      <vt:lpstr>PowerPoint Presentation</vt:lpstr>
      <vt:lpstr>PowerPoint Presentation</vt:lpstr>
      <vt:lpstr>PowerPoint Presentation</vt:lpstr>
      <vt:lpstr>EXERCISES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145</cp:revision>
  <dcterms:created xsi:type="dcterms:W3CDTF">2012-11-05T21:40:56Z</dcterms:created>
  <dcterms:modified xsi:type="dcterms:W3CDTF">2021-01-04T02:51:54Z</dcterms:modified>
</cp:coreProperties>
</file>