
<file path=[Content_Types].xml><?xml version="1.0" encoding="utf-8"?>
<Types xmlns="http://schemas.openxmlformats.org/package/2006/content-type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handoutMasterIdLst>
    <p:handoutMasterId r:id="rId11"/>
  </p:handoutMasterIdLst>
  <p:sldIdLst>
    <p:sldId id="258" r:id="rId2"/>
    <p:sldId id="257" r:id="rId3"/>
    <p:sldId id="259" r:id="rId4"/>
    <p:sldId id="260" r:id="rId5"/>
    <p:sldId id="261" r:id="rId6"/>
    <p:sldId id="262" r:id="rId7"/>
    <p:sldId id="263" r:id="rId8"/>
    <p:sldId id="264" r:id="rId9"/>
    <p:sldId id="265"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3" d="100"/>
          <a:sy n="73" d="100"/>
        </p:scale>
        <p:origin x="1080" y="5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Sheet1!$B$1</c:f>
              <c:strCache>
                <c:ptCount val="1"/>
                <c:pt idx="0">
                  <c:v>Medication</c:v>
                </c:pt>
              </c:strCache>
            </c:strRef>
          </c:tx>
          <c:invertIfNegative val="0"/>
          <c:cat>
            <c:strRef>
              <c:f>Sheet1!$A$2:$A$3</c:f>
              <c:strCache>
                <c:ptCount val="2"/>
                <c:pt idx="0">
                  <c:v>No Walk</c:v>
                </c:pt>
                <c:pt idx="1">
                  <c:v>Yes Walk</c:v>
                </c:pt>
              </c:strCache>
            </c:strRef>
          </c:cat>
          <c:val>
            <c:numRef>
              <c:f>Sheet1!$B$2:$B$3</c:f>
              <c:numCache>
                <c:formatCode>General</c:formatCode>
                <c:ptCount val="2"/>
                <c:pt idx="0">
                  <c:v>10</c:v>
                </c:pt>
                <c:pt idx="1">
                  <c:v>10</c:v>
                </c:pt>
              </c:numCache>
            </c:numRef>
          </c:val>
          <c:extLst>
            <c:ext xmlns:c16="http://schemas.microsoft.com/office/drawing/2014/chart" uri="{C3380CC4-5D6E-409C-BE32-E72D297353CC}">
              <c16:uniqueId val="{00000000-E065-4DDB-9C62-0E4AB38A686C}"/>
            </c:ext>
          </c:extLst>
        </c:ser>
        <c:ser>
          <c:idx val="1"/>
          <c:order val="1"/>
          <c:tx>
            <c:strRef>
              <c:f>Sheet1!$C$1</c:f>
              <c:strCache>
                <c:ptCount val="1"/>
                <c:pt idx="0">
                  <c:v>No Medication</c:v>
                </c:pt>
              </c:strCache>
            </c:strRef>
          </c:tx>
          <c:invertIfNegative val="0"/>
          <c:cat>
            <c:strRef>
              <c:f>Sheet1!$A$2:$A$3</c:f>
              <c:strCache>
                <c:ptCount val="2"/>
                <c:pt idx="0">
                  <c:v>No Walk</c:v>
                </c:pt>
                <c:pt idx="1">
                  <c:v>Yes Walk</c:v>
                </c:pt>
              </c:strCache>
            </c:strRef>
          </c:cat>
          <c:val>
            <c:numRef>
              <c:f>Sheet1!$C$2:$C$3</c:f>
              <c:numCache>
                <c:formatCode>General</c:formatCode>
                <c:ptCount val="2"/>
                <c:pt idx="0">
                  <c:v>2</c:v>
                </c:pt>
                <c:pt idx="1">
                  <c:v>10</c:v>
                </c:pt>
              </c:numCache>
            </c:numRef>
          </c:val>
          <c:extLst>
            <c:ext xmlns:c16="http://schemas.microsoft.com/office/drawing/2014/chart" uri="{C3380CC4-5D6E-409C-BE32-E72D297353CC}">
              <c16:uniqueId val="{00000001-E065-4DDB-9C62-0E4AB38A686C}"/>
            </c:ext>
          </c:extLst>
        </c:ser>
        <c:dLbls>
          <c:showLegendKey val="0"/>
          <c:showVal val="0"/>
          <c:showCatName val="0"/>
          <c:showSerName val="0"/>
          <c:showPercent val="0"/>
          <c:showBubbleSize val="0"/>
        </c:dLbls>
        <c:gapWidth val="150"/>
        <c:axId val="52649984"/>
        <c:axId val="52651520"/>
      </c:barChart>
      <c:catAx>
        <c:axId val="52649984"/>
        <c:scaling>
          <c:orientation val="minMax"/>
        </c:scaling>
        <c:delete val="0"/>
        <c:axPos val="b"/>
        <c:numFmt formatCode="General" sourceLinked="0"/>
        <c:majorTickMark val="out"/>
        <c:minorTickMark val="none"/>
        <c:tickLblPos val="nextTo"/>
        <c:crossAx val="52651520"/>
        <c:crosses val="autoZero"/>
        <c:auto val="1"/>
        <c:lblAlgn val="ctr"/>
        <c:lblOffset val="100"/>
        <c:noMultiLvlLbl val="0"/>
      </c:catAx>
      <c:valAx>
        <c:axId val="52651520"/>
        <c:scaling>
          <c:orientation val="minMax"/>
        </c:scaling>
        <c:delete val="0"/>
        <c:axPos val="l"/>
        <c:majorGridlines/>
        <c:title>
          <c:tx>
            <c:rich>
              <a:bodyPr rot="0" vert="horz"/>
              <a:lstStyle/>
              <a:p>
                <a:pPr algn="l">
                  <a:defRPr sz="2000"/>
                </a:pPr>
                <a:r>
                  <a:rPr lang="en-US" sz="2000" dirty="0"/>
                  <a:t>Number of symptoms of depression that are now reported as reduced</a:t>
                </a:r>
              </a:p>
            </c:rich>
          </c:tx>
          <c:layout>
            <c:manualLayout>
              <c:xMode val="edge"/>
              <c:yMode val="edge"/>
              <c:x val="0"/>
              <c:y val="0.13429417606582961"/>
            </c:manualLayout>
          </c:layout>
          <c:overlay val="0"/>
        </c:title>
        <c:numFmt formatCode="General" sourceLinked="0"/>
        <c:majorTickMark val="out"/>
        <c:minorTickMark val="none"/>
        <c:tickLblPos val="none"/>
        <c:crossAx val="52649984"/>
        <c:crosses val="autoZero"/>
        <c:crossBetween val="between"/>
      </c:valAx>
    </c:plotArea>
    <c:legend>
      <c:legendPos val="r"/>
      <c:overlay val="0"/>
    </c:legend>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Sheet1!$B$1</c:f>
              <c:strCache>
                <c:ptCount val="1"/>
                <c:pt idx="0">
                  <c:v>Medication</c:v>
                </c:pt>
              </c:strCache>
            </c:strRef>
          </c:tx>
          <c:invertIfNegative val="0"/>
          <c:cat>
            <c:strRef>
              <c:f>Sheet1!$A$2:$A$3</c:f>
              <c:strCache>
                <c:ptCount val="2"/>
                <c:pt idx="0">
                  <c:v>No Walk</c:v>
                </c:pt>
                <c:pt idx="1">
                  <c:v>Yes Walk</c:v>
                </c:pt>
              </c:strCache>
            </c:strRef>
          </c:cat>
          <c:val>
            <c:numRef>
              <c:f>Sheet1!$B$2:$B$3</c:f>
              <c:numCache>
                <c:formatCode>General</c:formatCode>
                <c:ptCount val="2"/>
                <c:pt idx="0">
                  <c:v>10</c:v>
                </c:pt>
                <c:pt idx="1">
                  <c:v>10</c:v>
                </c:pt>
              </c:numCache>
            </c:numRef>
          </c:val>
          <c:extLst>
            <c:ext xmlns:c16="http://schemas.microsoft.com/office/drawing/2014/chart" uri="{C3380CC4-5D6E-409C-BE32-E72D297353CC}">
              <c16:uniqueId val="{00000000-0841-4548-BB8B-502C7971767F}"/>
            </c:ext>
          </c:extLst>
        </c:ser>
        <c:ser>
          <c:idx val="1"/>
          <c:order val="1"/>
          <c:tx>
            <c:strRef>
              <c:f>Sheet1!$C$1</c:f>
              <c:strCache>
                <c:ptCount val="1"/>
                <c:pt idx="0">
                  <c:v>No Medication</c:v>
                </c:pt>
              </c:strCache>
            </c:strRef>
          </c:tx>
          <c:invertIfNegative val="0"/>
          <c:cat>
            <c:strRef>
              <c:f>Sheet1!$A$2:$A$3</c:f>
              <c:strCache>
                <c:ptCount val="2"/>
                <c:pt idx="0">
                  <c:v>No Walk</c:v>
                </c:pt>
                <c:pt idx="1">
                  <c:v>Yes Walk</c:v>
                </c:pt>
              </c:strCache>
            </c:strRef>
          </c:cat>
          <c:val>
            <c:numRef>
              <c:f>Sheet1!$C$2:$C$3</c:f>
              <c:numCache>
                <c:formatCode>General</c:formatCode>
                <c:ptCount val="2"/>
                <c:pt idx="0">
                  <c:v>2</c:v>
                </c:pt>
                <c:pt idx="1">
                  <c:v>10</c:v>
                </c:pt>
              </c:numCache>
            </c:numRef>
          </c:val>
          <c:extLst>
            <c:ext xmlns:c16="http://schemas.microsoft.com/office/drawing/2014/chart" uri="{C3380CC4-5D6E-409C-BE32-E72D297353CC}">
              <c16:uniqueId val="{00000001-0841-4548-BB8B-502C7971767F}"/>
            </c:ext>
          </c:extLst>
        </c:ser>
        <c:dLbls>
          <c:showLegendKey val="0"/>
          <c:showVal val="0"/>
          <c:showCatName val="0"/>
          <c:showSerName val="0"/>
          <c:showPercent val="0"/>
          <c:showBubbleSize val="0"/>
        </c:dLbls>
        <c:gapWidth val="150"/>
        <c:axId val="56420992"/>
        <c:axId val="19607936"/>
      </c:barChart>
      <c:catAx>
        <c:axId val="56420992"/>
        <c:scaling>
          <c:orientation val="minMax"/>
        </c:scaling>
        <c:delete val="0"/>
        <c:axPos val="b"/>
        <c:numFmt formatCode="General" sourceLinked="0"/>
        <c:majorTickMark val="out"/>
        <c:minorTickMark val="none"/>
        <c:tickLblPos val="nextTo"/>
        <c:crossAx val="19607936"/>
        <c:crosses val="autoZero"/>
        <c:auto val="1"/>
        <c:lblAlgn val="ctr"/>
        <c:lblOffset val="100"/>
        <c:noMultiLvlLbl val="0"/>
      </c:catAx>
      <c:valAx>
        <c:axId val="19607936"/>
        <c:scaling>
          <c:orientation val="minMax"/>
        </c:scaling>
        <c:delete val="0"/>
        <c:axPos val="l"/>
        <c:majorGridlines/>
        <c:title>
          <c:tx>
            <c:rich>
              <a:bodyPr rot="0" vert="horz"/>
              <a:lstStyle/>
              <a:p>
                <a:pPr algn="l">
                  <a:defRPr sz="2000"/>
                </a:pPr>
                <a:r>
                  <a:rPr lang="en-US" sz="1400" dirty="0"/>
                  <a:t>Number of symptoms of depression that are now reported as reduced</a:t>
                </a:r>
              </a:p>
            </c:rich>
          </c:tx>
          <c:layout>
            <c:manualLayout>
              <c:xMode val="edge"/>
              <c:yMode val="edge"/>
              <c:x val="0"/>
              <c:y val="0.13429417606582961"/>
            </c:manualLayout>
          </c:layout>
          <c:overlay val="0"/>
        </c:title>
        <c:numFmt formatCode="General" sourceLinked="0"/>
        <c:majorTickMark val="out"/>
        <c:minorTickMark val="none"/>
        <c:tickLblPos val="none"/>
        <c:crossAx val="56420992"/>
        <c:crosses val="autoZero"/>
        <c:crossBetween val="between"/>
      </c:valAx>
    </c:plotArea>
    <c:legend>
      <c:legendPos val="r"/>
      <c:overlay val="0"/>
    </c:legend>
    <c:plotVisOnly val="1"/>
    <c:dispBlanksAs val="gap"/>
    <c:showDLblsOverMax val="0"/>
  </c:chart>
  <c:txPr>
    <a:bodyPr/>
    <a:lstStyle/>
    <a:p>
      <a:pPr>
        <a:defRPr sz="18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Sheet1!$B$1</c:f>
              <c:strCache>
                <c:ptCount val="1"/>
                <c:pt idx="0">
                  <c:v>Medication</c:v>
                </c:pt>
              </c:strCache>
            </c:strRef>
          </c:tx>
          <c:invertIfNegative val="0"/>
          <c:cat>
            <c:strRef>
              <c:f>Sheet1!$A$2:$A$3</c:f>
              <c:strCache>
                <c:ptCount val="2"/>
                <c:pt idx="0">
                  <c:v>No Walk</c:v>
                </c:pt>
                <c:pt idx="1">
                  <c:v>Yes Walk</c:v>
                </c:pt>
              </c:strCache>
            </c:strRef>
          </c:cat>
          <c:val>
            <c:numRef>
              <c:f>Sheet1!$B$2:$B$3</c:f>
              <c:numCache>
                <c:formatCode>General</c:formatCode>
                <c:ptCount val="2"/>
                <c:pt idx="0">
                  <c:v>10</c:v>
                </c:pt>
                <c:pt idx="1">
                  <c:v>10</c:v>
                </c:pt>
              </c:numCache>
            </c:numRef>
          </c:val>
          <c:extLst>
            <c:ext xmlns:c16="http://schemas.microsoft.com/office/drawing/2014/chart" uri="{C3380CC4-5D6E-409C-BE32-E72D297353CC}">
              <c16:uniqueId val="{00000000-A380-49D9-BCAA-9CD2DF709A6A}"/>
            </c:ext>
          </c:extLst>
        </c:ser>
        <c:ser>
          <c:idx val="1"/>
          <c:order val="1"/>
          <c:tx>
            <c:strRef>
              <c:f>Sheet1!$C$1</c:f>
              <c:strCache>
                <c:ptCount val="1"/>
                <c:pt idx="0">
                  <c:v>No Medication</c:v>
                </c:pt>
              </c:strCache>
            </c:strRef>
          </c:tx>
          <c:invertIfNegative val="0"/>
          <c:cat>
            <c:strRef>
              <c:f>Sheet1!$A$2:$A$3</c:f>
              <c:strCache>
                <c:ptCount val="2"/>
                <c:pt idx="0">
                  <c:v>No Walk</c:v>
                </c:pt>
                <c:pt idx="1">
                  <c:v>Yes Walk</c:v>
                </c:pt>
              </c:strCache>
            </c:strRef>
          </c:cat>
          <c:val>
            <c:numRef>
              <c:f>Sheet1!$C$2:$C$3</c:f>
              <c:numCache>
                <c:formatCode>General</c:formatCode>
                <c:ptCount val="2"/>
                <c:pt idx="0">
                  <c:v>2</c:v>
                </c:pt>
                <c:pt idx="1">
                  <c:v>10</c:v>
                </c:pt>
              </c:numCache>
            </c:numRef>
          </c:val>
          <c:extLst>
            <c:ext xmlns:c16="http://schemas.microsoft.com/office/drawing/2014/chart" uri="{C3380CC4-5D6E-409C-BE32-E72D297353CC}">
              <c16:uniqueId val="{00000001-A380-49D9-BCAA-9CD2DF709A6A}"/>
            </c:ext>
          </c:extLst>
        </c:ser>
        <c:dLbls>
          <c:showLegendKey val="0"/>
          <c:showVal val="0"/>
          <c:showCatName val="0"/>
          <c:showSerName val="0"/>
          <c:showPercent val="0"/>
          <c:showBubbleSize val="0"/>
        </c:dLbls>
        <c:gapWidth val="150"/>
        <c:axId val="19577088"/>
        <c:axId val="19582976"/>
      </c:barChart>
      <c:catAx>
        <c:axId val="19577088"/>
        <c:scaling>
          <c:orientation val="minMax"/>
        </c:scaling>
        <c:delete val="0"/>
        <c:axPos val="b"/>
        <c:numFmt formatCode="General" sourceLinked="0"/>
        <c:majorTickMark val="out"/>
        <c:minorTickMark val="none"/>
        <c:tickLblPos val="nextTo"/>
        <c:txPr>
          <a:bodyPr/>
          <a:lstStyle/>
          <a:p>
            <a:pPr>
              <a:defRPr b="1"/>
            </a:pPr>
            <a:endParaRPr lang="en-US"/>
          </a:p>
        </c:txPr>
        <c:crossAx val="19582976"/>
        <c:crosses val="autoZero"/>
        <c:auto val="1"/>
        <c:lblAlgn val="ctr"/>
        <c:lblOffset val="100"/>
        <c:noMultiLvlLbl val="0"/>
      </c:catAx>
      <c:valAx>
        <c:axId val="19582976"/>
        <c:scaling>
          <c:orientation val="minMax"/>
        </c:scaling>
        <c:delete val="0"/>
        <c:axPos val="l"/>
        <c:majorGridlines/>
        <c:title>
          <c:tx>
            <c:rich>
              <a:bodyPr rot="0" vert="horz"/>
              <a:lstStyle/>
              <a:p>
                <a:pPr algn="l">
                  <a:defRPr sz="2000"/>
                </a:pPr>
                <a:r>
                  <a:rPr lang="en-US" sz="1600" dirty="0"/>
                  <a:t>Number of symptoms of depression that are now reported as reduced</a:t>
                </a:r>
              </a:p>
            </c:rich>
          </c:tx>
          <c:layout>
            <c:manualLayout>
              <c:xMode val="edge"/>
              <c:yMode val="edge"/>
              <c:x val="0"/>
              <c:y val="0.13429417606582961"/>
            </c:manualLayout>
          </c:layout>
          <c:overlay val="0"/>
        </c:title>
        <c:numFmt formatCode="General" sourceLinked="0"/>
        <c:majorTickMark val="out"/>
        <c:minorTickMark val="none"/>
        <c:tickLblPos val="none"/>
        <c:crossAx val="19577088"/>
        <c:crosses val="autoZero"/>
        <c:crossBetween val="between"/>
      </c:valAx>
    </c:plotArea>
    <c:legend>
      <c:legendPos val="r"/>
      <c:overlay val="0"/>
      <c:txPr>
        <a:bodyPr/>
        <a:lstStyle/>
        <a:p>
          <a:pPr>
            <a:defRPr b="1"/>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Men</c:v>
                </c:pt>
              </c:strCache>
            </c:strRef>
          </c:tx>
          <c:invertIfNegative val="0"/>
          <c:cat>
            <c:strRef>
              <c:f>Sheet1!$A$2:$A$3</c:f>
              <c:strCache>
                <c:ptCount val="2"/>
                <c:pt idx="0">
                  <c:v>Gender difference was expected</c:v>
                </c:pt>
                <c:pt idx="1">
                  <c:v>Gender difference was not expected</c:v>
                </c:pt>
              </c:strCache>
            </c:strRef>
          </c:cat>
          <c:val>
            <c:numRef>
              <c:f>Sheet1!$B$2:$B$3</c:f>
              <c:numCache>
                <c:formatCode>General</c:formatCode>
                <c:ptCount val="2"/>
                <c:pt idx="0">
                  <c:v>26</c:v>
                </c:pt>
                <c:pt idx="1">
                  <c:v>18.5</c:v>
                </c:pt>
              </c:numCache>
            </c:numRef>
          </c:val>
          <c:extLst>
            <c:ext xmlns:c16="http://schemas.microsoft.com/office/drawing/2014/chart" uri="{C3380CC4-5D6E-409C-BE32-E72D297353CC}">
              <c16:uniqueId val="{00000000-BF65-4792-BD8B-1788D443C16E}"/>
            </c:ext>
          </c:extLst>
        </c:ser>
        <c:ser>
          <c:idx val="1"/>
          <c:order val="1"/>
          <c:tx>
            <c:strRef>
              <c:f>Sheet1!$C$1</c:f>
              <c:strCache>
                <c:ptCount val="1"/>
                <c:pt idx="0">
                  <c:v>Women</c:v>
                </c:pt>
              </c:strCache>
            </c:strRef>
          </c:tx>
          <c:invertIfNegative val="0"/>
          <c:cat>
            <c:strRef>
              <c:f>Sheet1!$A$2:$A$3</c:f>
              <c:strCache>
                <c:ptCount val="2"/>
                <c:pt idx="0">
                  <c:v>Gender difference was expected</c:v>
                </c:pt>
                <c:pt idx="1">
                  <c:v>Gender difference was not expected</c:v>
                </c:pt>
              </c:strCache>
            </c:strRef>
          </c:cat>
          <c:val>
            <c:numRef>
              <c:f>Sheet1!$C$2:$C$3</c:f>
              <c:numCache>
                <c:formatCode>General</c:formatCode>
                <c:ptCount val="2"/>
                <c:pt idx="0">
                  <c:v>6</c:v>
                </c:pt>
                <c:pt idx="1">
                  <c:v>17</c:v>
                </c:pt>
              </c:numCache>
            </c:numRef>
          </c:val>
          <c:extLst>
            <c:ext xmlns:c16="http://schemas.microsoft.com/office/drawing/2014/chart" uri="{C3380CC4-5D6E-409C-BE32-E72D297353CC}">
              <c16:uniqueId val="{00000001-BF65-4792-BD8B-1788D443C16E}"/>
            </c:ext>
          </c:extLst>
        </c:ser>
        <c:dLbls>
          <c:showLegendKey val="0"/>
          <c:showVal val="0"/>
          <c:showCatName val="0"/>
          <c:showSerName val="0"/>
          <c:showPercent val="0"/>
          <c:showBubbleSize val="0"/>
        </c:dLbls>
        <c:gapWidth val="150"/>
        <c:axId val="19707776"/>
        <c:axId val="19709312"/>
      </c:barChart>
      <c:catAx>
        <c:axId val="19707776"/>
        <c:scaling>
          <c:orientation val="minMax"/>
        </c:scaling>
        <c:delete val="0"/>
        <c:axPos val="b"/>
        <c:numFmt formatCode="General" sourceLinked="0"/>
        <c:majorTickMark val="out"/>
        <c:minorTickMark val="none"/>
        <c:tickLblPos val="nextTo"/>
        <c:crossAx val="19709312"/>
        <c:crosses val="autoZero"/>
        <c:auto val="1"/>
        <c:lblAlgn val="ctr"/>
        <c:lblOffset val="100"/>
        <c:noMultiLvlLbl val="0"/>
      </c:catAx>
      <c:valAx>
        <c:axId val="19709312"/>
        <c:scaling>
          <c:orientation val="minMax"/>
        </c:scaling>
        <c:delete val="0"/>
        <c:axPos val="l"/>
        <c:majorGridlines/>
        <c:title>
          <c:tx>
            <c:rich>
              <a:bodyPr rot="0" vert="horz"/>
              <a:lstStyle/>
              <a:p>
                <a:pPr>
                  <a:defRPr/>
                </a:pPr>
                <a:r>
                  <a:rPr lang="en-US" dirty="0"/>
                  <a:t>Math Score </a:t>
                </a:r>
                <a:br>
                  <a:rPr lang="en-US" dirty="0"/>
                </a:br>
                <a:r>
                  <a:rPr lang="en-US" dirty="0"/>
                  <a:t>(0 to 100)</a:t>
                </a:r>
              </a:p>
            </c:rich>
          </c:tx>
          <c:overlay val="0"/>
        </c:title>
        <c:numFmt formatCode="General" sourceLinked="0"/>
        <c:majorTickMark val="out"/>
        <c:minorTickMark val="none"/>
        <c:tickLblPos val="nextTo"/>
        <c:crossAx val="19707776"/>
        <c:crosses val="autoZero"/>
        <c:crossBetween val="between"/>
        <c:majorUnit val="5"/>
      </c:valAx>
    </c:plotArea>
    <c:legend>
      <c:legendPos val="t"/>
      <c:layout>
        <c:manualLayout>
          <c:xMode val="edge"/>
          <c:yMode val="edge"/>
          <c:x val="0.77719279408255781"/>
          <c:y val="7.1428571428571425E-2"/>
          <c:w val="0.22050601629341787"/>
          <c:h val="0.19011467316585426"/>
        </c:manualLayout>
      </c:layout>
      <c:overlay val="1"/>
      <c:spPr>
        <a:solidFill>
          <a:schemeClr val="bg1"/>
        </a:solidFill>
      </c:spPr>
    </c:legend>
    <c:plotVisOnly val="1"/>
    <c:dispBlanksAs val="gap"/>
    <c:showDLblsOverMax val="0"/>
  </c:chart>
  <c:txPr>
    <a:bodyPr/>
    <a:lstStyle/>
    <a:p>
      <a:pPr>
        <a:defRPr sz="1800"/>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Men</c:v>
                </c:pt>
              </c:strCache>
            </c:strRef>
          </c:tx>
          <c:invertIfNegative val="0"/>
          <c:cat>
            <c:strRef>
              <c:f>Sheet1!$A$2:$A$3</c:f>
              <c:strCache>
                <c:ptCount val="2"/>
                <c:pt idx="0">
                  <c:v>Gender difference was expected</c:v>
                </c:pt>
                <c:pt idx="1">
                  <c:v>Gender difference was not expected</c:v>
                </c:pt>
              </c:strCache>
            </c:strRef>
          </c:cat>
          <c:val>
            <c:numRef>
              <c:f>Sheet1!$B$2:$B$3</c:f>
              <c:numCache>
                <c:formatCode>General</c:formatCode>
                <c:ptCount val="2"/>
                <c:pt idx="0">
                  <c:v>26</c:v>
                </c:pt>
                <c:pt idx="1">
                  <c:v>18.5</c:v>
                </c:pt>
              </c:numCache>
            </c:numRef>
          </c:val>
          <c:extLst>
            <c:ext xmlns:c16="http://schemas.microsoft.com/office/drawing/2014/chart" uri="{C3380CC4-5D6E-409C-BE32-E72D297353CC}">
              <c16:uniqueId val="{00000000-24A3-46C2-AF4A-B73C1341C88B}"/>
            </c:ext>
          </c:extLst>
        </c:ser>
        <c:ser>
          <c:idx val="1"/>
          <c:order val="1"/>
          <c:tx>
            <c:strRef>
              <c:f>Sheet1!$C$1</c:f>
              <c:strCache>
                <c:ptCount val="1"/>
                <c:pt idx="0">
                  <c:v>Women</c:v>
                </c:pt>
              </c:strCache>
            </c:strRef>
          </c:tx>
          <c:invertIfNegative val="0"/>
          <c:cat>
            <c:strRef>
              <c:f>Sheet1!$A$2:$A$3</c:f>
              <c:strCache>
                <c:ptCount val="2"/>
                <c:pt idx="0">
                  <c:v>Gender difference was expected</c:v>
                </c:pt>
                <c:pt idx="1">
                  <c:v>Gender difference was not expected</c:v>
                </c:pt>
              </c:strCache>
            </c:strRef>
          </c:cat>
          <c:val>
            <c:numRef>
              <c:f>Sheet1!$C$2:$C$3</c:f>
              <c:numCache>
                <c:formatCode>General</c:formatCode>
                <c:ptCount val="2"/>
                <c:pt idx="0">
                  <c:v>6</c:v>
                </c:pt>
                <c:pt idx="1">
                  <c:v>17</c:v>
                </c:pt>
              </c:numCache>
            </c:numRef>
          </c:val>
          <c:extLst>
            <c:ext xmlns:c16="http://schemas.microsoft.com/office/drawing/2014/chart" uri="{C3380CC4-5D6E-409C-BE32-E72D297353CC}">
              <c16:uniqueId val="{00000001-24A3-46C2-AF4A-B73C1341C88B}"/>
            </c:ext>
          </c:extLst>
        </c:ser>
        <c:dLbls>
          <c:showLegendKey val="0"/>
          <c:showVal val="0"/>
          <c:showCatName val="0"/>
          <c:showSerName val="0"/>
          <c:showPercent val="0"/>
          <c:showBubbleSize val="0"/>
        </c:dLbls>
        <c:gapWidth val="150"/>
        <c:axId val="52272512"/>
        <c:axId val="52274304"/>
      </c:barChart>
      <c:catAx>
        <c:axId val="52272512"/>
        <c:scaling>
          <c:orientation val="minMax"/>
        </c:scaling>
        <c:delete val="0"/>
        <c:axPos val="b"/>
        <c:numFmt formatCode="General" sourceLinked="0"/>
        <c:majorTickMark val="out"/>
        <c:minorTickMark val="none"/>
        <c:tickLblPos val="nextTo"/>
        <c:crossAx val="52274304"/>
        <c:crosses val="autoZero"/>
        <c:auto val="1"/>
        <c:lblAlgn val="ctr"/>
        <c:lblOffset val="100"/>
        <c:noMultiLvlLbl val="0"/>
      </c:catAx>
      <c:valAx>
        <c:axId val="52274304"/>
        <c:scaling>
          <c:orientation val="minMax"/>
        </c:scaling>
        <c:delete val="0"/>
        <c:axPos val="l"/>
        <c:majorGridlines/>
        <c:title>
          <c:tx>
            <c:rich>
              <a:bodyPr rot="0" vert="horz"/>
              <a:lstStyle/>
              <a:p>
                <a:pPr>
                  <a:defRPr/>
                </a:pPr>
                <a:r>
                  <a:rPr lang="en-US" dirty="0"/>
                  <a:t>Math Score </a:t>
                </a:r>
                <a:br>
                  <a:rPr lang="en-US" dirty="0"/>
                </a:br>
                <a:r>
                  <a:rPr lang="en-US" dirty="0"/>
                  <a:t>(0 to 100)</a:t>
                </a:r>
              </a:p>
            </c:rich>
          </c:tx>
          <c:overlay val="0"/>
        </c:title>
        <c:numFmt formatCode="General" sourceLinked="0"/>
        <c:majorTickMark val="out"/>
        <c:minorTickMark val="none"/>
        <c:tickLblPos val="nextTo"/>
        <c:crossAx val="52272512"/>
        <c:crosses val="autoZero"/>
        <c:crossBetween val="between"/>
        <c:majorUnit val="5"/>
      </c:valAx>
    </c:plotArea>
    <c:legend>
      <c:legendPos val="t"/>
      <c:layout>
        <c:manualLayout>
          <c:xMode val="edge"/>
          <c:yMode val="edge"/>
          <c:x val="0.77719279408255781"/>
          <c:y val="7.1428571428571425E-2"/>
          <c:w val="0.22050601629341787"/>
          <c:h val="0.19011467316585426"/>
        </c:manualLayout>
      </c:layout>
      <c:overlay val="1"/>
      <c:spPr>
        <a:solidFill>
          <a:schemeClr val="bg1"/>
        </a:solidFill>
      </c:spPr>
    </c:legend>
    <c:plotVisOnly val="1"/>
    <c:dispBlanksAs val="gap"/>
    <c:showDLblsOverMax val="0"/>
  </c:chart>
  <c:txPr>
    <a:bodyPr/>
    <a:lstStyle/>
    <a:p>
      <a:pPr>
        <a:defRPr sz="1800"/>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Men</c:v>
                </c:pt>
              </c:strCache>
            </c:strRef>
          </c:tx>
          <c:invertIfNegative val="0"/>
          <c:cat>
            <c:strRef>
              <c:f>Sheet1!$A$2:$A$3</c:f>
              <c:strCache>
                <c:ptCount val="2"/>
                <c:pt idx="0">
                  <c:v>Gender difference was expected</c:v>
                </c:pt>
                <c:pt idx="1">
                  <c:v>Gender difference was not expected</c:v>
                </c:pt>
              </c:strCache>
            </c:strRef>
          </c:cat>
          <c:val>
            <c:numRef>
              <c:f>Sheet1!$B$2:$B$3</c:f>
              <c:numCache>
                <c:formatCode>General</c:formatCode>
                <c:ptCount val="2"/>
                <c:pt idx="0">
                  <c:v>26</c:v>
                </c:pt>
                <c:pt idx="1">
                  <c:v>18.5</c:v>
                </c:pt>
              </c:numCache>
            </c:numRef>
          </c:val>
          <c:extLst>
            <c:ext xmlns:c16="http://schemas.microsoft.com/office/drawing/2014/chart" uri="{C3380CC4-5D6E-409C-BE32-E72D297353CC}">
              <c16:uniqueId val="{00000000-B5AC-476E-9145-1373B5B85949}"/>
            </c:ext>
          </c:extLst>
        </c:ser>
        <c:ser>
          <c:idx val="1"/>
          <c:order val="1"/>
          <c:tx>
            <c:strRef>
              <c:f>Sheet1!$C$1</c:f>
              <c:strCache>
                <c:ptCount val="1"/>
                <c:pt idx="0">
                  <c:v>Women</c:v>
                </c:pt>
              </c:strCache>
            </c:strRef>
          </c:tx>
          <c:invertIfNegative val="0"/>
          <c:cat>
            <c:strRef>
              <c:f>Sheet1!$A$2:$A$3</c:f>
              <c:strCache>
                <c:ptCount val="2"/>
                <c:pt idx="0">
                  <c:v>Gender difference was expected</c:v>
                </c:pt>
                <c:pt idx="1">
                  <c:v>Gender difference was not expected</c:v>
                </c:pt>
              </c:strCache>
            </c:strRef>
          </c:cat>
          <c:val>
            <c:numRef>
              <c:f>Sheet1!$C$2:$C$3</c:f>
              <c:numCache>
                <c:formatCode>General</c:formatCode>
                <c:ptCount val="2"/>
                <c:pt idx="0">
                  <c:v>6</c:v>
                </c:pt>
                <c:pt idx="1">
                  <c:v>17</c:v>
                </c:pt>
              </c:numCache>
            </c:numRef>
          </c:val>
          <c:extLst>
            <c:ext xmlns:c16="http://schemas.microsoft.com/office/drawing/2014/chart" uri="{C3380CC4-5D6E-409C-BE32-E72D297353CC}">
              <c16:uniqueId val="{00000001-B5AC-476E-9145-1373B5B85949}"/>
            </c:ext>
          </c:extLst>
        </c:ser>
        <c:dLbls>
          <c:showLegendKey val="0"/>
          <c:showVal val="0"/>
          <c:showCatName val="0"/>
          <c:showSerName val="0"/>
          <c:showPercent val="0"/>
          <c:showBubbleSize val="0"/>
        </c:dLbls>
        <c:gapWidth val="150"/>
        <c:axId val="19831808"/>
        <c:axId val="19852288"/>
      </c:barChart>
      <c:catAx>
        <c:axId val="19831808"/>
        <c:scaling>
          <c:orientation val="minMax"/>
        </c:scaling>
        <c:delete val="0"/>
        <c:axPos val="b"/>
        <c:numFmt formatCode="General" sourceLinked="0"/>
        <c:majorTickMark val="out"/>
        <c:minorTickMark val="none"/>
        <c:tickLblPos val="nextTo"/>
        <c:crossAx val="19852288"/>
        <c:crosses val="autoZero"/>
        <c:auto val="1"/>
        <c:lblAlgn val="ctr"/>
        <c:lblOffset val="100"/>
        <c:noMultiLvlLbl val="0"/>
      </c:catAx>
      <c:valAx>
        <c:axId val="19852288"/>
        <c:scaling>
          <c:orientation val="minMax"/>
        </c:scaling>
        <c:delete val="0"/>
        <c:axPos val="l"/>
        <c:majorGridlines/>
        <c:title>
          <c:tx>
            <c:rich>
              <a:bodyPr rot="0" vert="horz"/>
              <a:lstStyle/>
              <a:p>
                <a:pPr>
                  <a:defRPr/>
                </a:pPr>
                <a:r>
                  <a:rPr lang="en-US" dirty="0"/>
                  <a:t>Math Score </a:t>
                </a:r>
                <a:br>
                  <a:rPr lang="en-US" dirty="0"/>
                </a:br>
                <a:r>
                  <a:rPr lang="en-US" dirty="0"/>
                  <a:t>(0 to 100)</a:t>
                </a:r>
              </a:p>
            </c:rich>
          </c:tx>
          <c:overlay val="0"/>
        </c:title>
        <c:numFmt formatCode="General" sourceLinked="0"/>
        <c:majorTickMark val="out"/>
        <c:minorTickMark val="none"/>
        <c:tickLblPos val="nextTo"/>
        <c:crossAx val="19831808"/>
        <c:crosses val="autoZero"/>
        <c:crossBetween val="between"/>
        <c:majorUnit val="5"/>
      </c:valAx>
    </c:plotArea>
    <c:legend>
      <c:legendPos val="t"/>
      <c:layout>
        <c:manualLayout>
          <c:xMode val="edge"/>
          <c:yMode val="edge"/>
          <c:x val="0.77719279408255781"/>
          <c:y val="7.1428571428571425E-2"/>
          <c:w val="0.22050601629341787"/>
          <c:h val="0.19011467316585426"/>
        </c:manualLayout>
      </c:layout>
      <c:overlay val="1"/>
      <c:spPr>
        <a:solidFill>
          <a:schemeClr val="bg1"/>
        </a:solidFill>
      </c:spPr>
    </c:legend>
    <c:plotVisOnly val="1"/>
    <c:dispBlanksAs val="gap"/>
    <c:showDLblsOverMax val="0"/>
  </c:chart>
  <c:txPr>
    <a:bodyPr/>
    <a:lstStyle/>
    <a:p>
      <a:pPr>
        <a:defRPr sz="1800"/>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Men</c:v>
                </c:pt>
              </c:strCache>
            </c:strRef>
          </c:tx>
          <c:invertIfNegative val="0"/>
          <c:cat>
            <c:strRef>
              <c:f>Sheet1!$A$2:$A$3</c:f>
              <c:strCache>
                <c:ptCount val="2"/>
                <c:pt idx="0">
                  <c:v>Gender difference was expected</c:v>
                </c:pt>
                <c:pt idx="1">
                  <c:v>Gender difference was not expected</c:v>
                </c:pt>
              </c:strCache>
            </c:strRef>
          </c:cat>
          <c:val>
            <c:numRef>
              <c:f>Sheet1!$B$2:$B$3</c:f>
              <c:numCache>
                <c:formatCode>General</c:formatCode>
                <c:ptCount val="2"/>
                <c:pt idx="0">
                  <c:v>26</c:v>
                </c:pt>
                <c:pt idx="1">
                  <c:v>18.5</c:v>
                </c:pt>
              </c:numCache>
            </c:numRef>
          </c:val>
          <c:extLst>
            <c:ext xmlns:c16="http://schemas.microsoft.com/office/drawing/2014/chart" uri="{C3380CC4-5D6E-409C-BE32-E72D297353CC}">
              <c16:uniqueId val="{00000000-BF22-4ED5-B86C-A3AF9D390863}"/>
            </c:ext>
          </c:extLst>
        </c:ser>
        <c:ser>
          <c:idx val="1"/>
          <c:order val="1"/>
          <c:tx>
            <c:strRef>
              <c:f>Sheet1!$C$1</c:f>
              <c:strCache>
                <c:ptCount val="1"/>
                <c:pt idx="0">
                  <c:v>Women</c:v>
                </c:pt>
              </c:strCache>
            </c:strRef>
          </c:tx>
          <c:invertIfNegative val="0"/>
          <c:cat>
            <c:strRef>
              <c:f>Sheet1!$A$2:$A$3</c:f>
              <c:strCache>
                <c:ptCount val="2"/>
                <c:pt idx="0">
                  <c:v>Gender difference was expected</c:v>
                </c:pt>
                <c:pt idx="1">
                  <c:v>Gender difference was not expected</c:v>
                </c:pt>
              </c:strCache>
            </c:strRef>
          </c:cat>
          <c:val>
            <c:numRef>
              <c:f>Sheet1!$C$2:$C$3</c:f>
              <c:numCache>
                <c:formatCode>General</c:formatCode>
                <c:ptCount val="2"/>
                <c:pt idx="0">
                  <c:v>6</c:v>
                </c:pt>
                <c:pt idx="1">
                  <c:v>17</c:v>
                </c:pt>
              </c:numCache>
            </c:numRef>
          </c:val>
          <c:extLst>
            <c:ext xmlns:c16="http://schemas.microsoft.com/office/drawing/2014/chart" uri="{C3380CC4-5D6E-409C-BE32-E72D297353CC}">
              <c16:uniqueId val="{00000001-BF22-4ED5-B86C-A3AF9D390863}"/>
            </c:ext>
          </c:extLst>
        </c:ser>
        <c:dLbls>
          <c:showLegendKey val="0"/>
          <c:showVal val="0"/>
          <c:showCatName val="0"/>
          <c:showSerName val="0"/>
          <c:showPercent val="0"/>
          <c:showBubbleSize val="0"/>
        </c:dLbls>
        <c:gapWidth val="150"/>
        <c:axId val="20087552"/>
        <c:axId val="20089088"/>
      </c:barChart>
      <c:catAx>
        <c:axId val="20087552"/>
        <c:scaling>
          <c:orientation val="minMax"/>
        </c:scaling>
        <c:delete val="0"/>
        <c:axPos val="b"/>
        <c:numFmt formatCode="General" sourceLinked="0"/>
        <c:majorTickMark val="out"/>
        <c:minorTickMark val="none"/>
        <c:tickLblPos val="nextTo"/>
        <c:crossAx val="20089088"/>
        <c:crosses val="autoZero"/>
        <c:auto val="1"/>
        <c:lblAlgn val="ctr"/>
        <c:lblOffset val="100"/>
        <c:noMultiLvlLbl val="0"/>
      </c:catAx>
      <c:valAx>
        <c:axId val="20089088"/>
        <c:scaling>
          <c:orientation val="minMax"/>
        </c:scaling>
        <c:delete val="0"/>
        <c:axPos val="l"/>
        <c:majorGridlines/>
        <c:title>
          <c:tx>
            <c:rich>
              <a:bodyPr rot="0" vert="horz"/>
              <a:lstStyle/>
              <a:p>
                <a:pPr>
                  <a:defRPr/>
                </a:pPr>
                <a:r>
                  <a:rPr lang="en-US" dirty="0"/>
                  <a:t>Math Score </a:t>
                </a:r>
                <a:br>
                  <a:rPr lang="en-US" dirty="0"/>
                </a:br>
                <a:r>
                  <a:rPr lang="en-US" dirty="0"/>
                  <a:t>(0 to 100)</a:t>
                </a:r>
              </a:p>
            </c:rich>
          </c:tx>
          <c:overlay val="0"/>
        </c:title>
        <c:numFmt formatCode="General" sourceLinked="0"/>
        <c:majorTickMark val="out"/>
        <c:minorTickMark val="none"/>
        <c:tickLblPos val="nextTo"/>
        <c:crossAx val="20087552"/>
        <c:crosses val="autoZero"/>
        <c:crossBetween val="between"/>
        <c:majorUnit val="5"/>
      </c:valAx>
    </c:plotArea>
    <c:legend>
      <c:legendPos val="t"/>
      <c:layout>
        <c:manualLayout>
          <c:xMode val="edge"/>
          <c:yMode val="edge"/>
          <c:x val="0.77719279408255781"/>
          <c:y val="7.1428571428571425E-2"/>
          <c:w val="0.22050601629341787"/>
          <c:h val="0.19011467316585426"/>
        </c:manualLayout>
      </c:layout>
      <c:overlay val="1"/>
      <c:spPr>
        <a:solidFill>
          <a:schemeClr val="bg1"/>
        </a:solidFill>
      </c:spPr>
    </c:legend>
    <c:plotVisOnly val="1"/>
    <c:dispBlanksAs val="gap"/>
    <c:showDLblsOverMax val="0"/>
  </c:chart>
  <c:txPr>
    <a:bodyPr/>
    <a:lstStyle/>
    <a:p>
      <a:pPr>
        <a:defRPr sz="1800"/>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Men</c:v>
                </c:pt>
              </c:strCache>
            </c:strRef>
          </c:tx>
          <c:invertIfNegative val="0"/>
          <c:cat>
            <c:strRef>
              <c:f>Sheet1!$A$2:$A$3</c:f>
              <c:strCache>
                <c:ptCount val="2"/>
                <c:pt idx="0">
                  <c:v>Gender difference was expected</c:v>
                </c:pt>
                <c:pt idx="1">
                  <c:v>Gender difference was not expected</c:v>
                </c:pt>
              </c:strCache>
            </c:strRef>
          </c:cat>
          <c:val>
            <c:numRef>
              <c:f>Sheet1!$B$2:$B$3</c:f>
              <c:numCache>
                <c:formatCode>General</c:formatCode>
                <c:ptCount val="2"/>
                <c:pt idx="0">
                  <c:v>26</c:v>
                </c:pt>
                <c:pt idx="1">
                  <c:v>18.5</c:v>
                </c:pt>
              </c:numCache>
            </c:numRef>
          </c:val>
          <c:extLst>
            <c:ext xmlns:c16="http://schemas.microsoft.com/office/drawing/2014/chart" uri="{C3380CC4-5D6E-409C-BE32-E72D297353CC}">
              <c16:uniqueId val="{00000000-C89A-44AD-A329-90E55E835D96}"/>
            </c:ext>
          </c:extLst>
        </c:ser>
        <c:ser>
          <c:idx val="1"/>
          <c:order val="1"/>
          <c:tx>
            <c:strRef>
              <c:f>Sheet1!$C$1</c:f>
              <c:strCache>
                <c:ptCount val="1"/>
                <c:pt idx="0">
                  <c:v>Women</c:v>
                </c:pt>
              </c:strCache>
            </c:strRef>
          </c:tx>
          <c:invertIfNegative val="0"/>
          <c:cat>
            <c:strRef>
              <c:f>Sheet1!$A$2:$A$3</c:f>
              <c:strCache>
                <c:ptCount val="2"/>
                <c:pt idx="0">
                  <c:v>Gender difference was expected</c:v>
                </c:pt>
                <c:pt idx="1">
                  <c:v>Gender difference was not expected</c:v>
                </c:pt>
              </c:strCache>
            </c:strRef>
          </c:cat>
          <c:val>
            <c:numRef>
              <c:f>Sheet1!$C$2:$C$3</c:f>
              <c:numCache>
                <c:formatCode>General</c:formatCode>
                <c:ptCount val="2"/>
                <c:pt idx="0">
                  <c:v>6</c:v>
                </c:pt>
                <c:pt idx="1">
                  <c:v>17</c:v>
                </c:pt>
              </c:numCache>
            </c:numRef>
          </c:val>
          <c:extLst>
            <c:ext xmlns:c16="http://schemas.microsoft.com/office/drawing/2014/chart" uri="{C3380CC4-5D6E-409C-BE32-E72D297353CC}">
              <c16:uniqueId val="{00000001-C89A-44AD-A329-90E55E835D96}"/>
            </c:ext>
          </c:extLst>
        </c:ser>
        <c:dLbls>
          <c:showLegendKey val="0"/>
          <c:showVal val="0"/>
          <c:showCatName val="0"/>
          <c:showSerName val="0"/>
          <c:showPercent val="0"/>
          <c:showBubbleSize val="0"/>
        </c:dLbls>
        <c:gapWidth val="150"/>
        <c:axId val="20369792"/>
        <c:axId val="20371328"/>
      </c:barChart>
      <c:catAx>
        <c:axId val="20369792"/>
        <c:scaling>
          <c:orientation val="minMax"/>
        </c:scaling>
        <c:delete val="0"/>
        <c:axPos val="b"/>
        <c:numFmt formatCode="General" sourceLinked="0"/>
        <c:majorTickMark val="out"/>
        <c:minorTickMark val="none"/>
        <c:tickLblPos val="nextTo"/>
        <c:crossAx val="20371328"/>
        <c:crosses val="autoZero"/>
        <c:auto val="1"/>
        <c:lblAlgn val="ctr"/>
        <c:lblOffset val="100"/>
        <c:noMultiLvlLbl val="0"/>
      </c:catAx>
      <c:valAx>
        <c:axId val="20371328"/>
        <c:scaling>
          <c:orientation val="minMax"/>
        </c:scaling>
        <c:delete val="0"/>
        <c:axPos val="l"/>
        <c:majorGridlines/>
        <c:title>
          <c:tx>
            <c:rich>
              <a:bodyPr rot="0" vert="horz"/>
              <a:lstStyle/>
              <a:p>
                <a:pPr>
                  <a:defRPr/>
                </a:pPr>
                <a:r>
                  <a:rPr lang="en-US" dirty="0"/>
                  <a:t>Math Score </a:t>
                </a:r>
                <a:br>
                  <a:rPr lang="en-US" dirty="0"/>
                </a:br>
                <a:r>
                  <a:rPr lang="en-US" dirty="0"/>
                  <a:t>(0 to 100)</a:t>
                </a:r>
              </a:p>
            </c:rich>
          </c:tx>
          <c:overlay val="0"/>
        </c:title>
        <c:numFmt formatCode="General" sourceLinked="0"/>
        <c:majorTickMark val="out"/>
        <c:minorTickMark val="none"/>
        <c:tickLblPos val="nextTo"/>
        <c:crossAx val="20369792"/>
        <c:crosses val="autoZero"/>
        <c:crossBetween val="between"/>
        <c:majorUnit val="5"/>
      </c:valAx>
    </c:plotArea>
    <c:legend>
      <c:legendPos val="t"/>
      <c:layout>
        <c:manualLayout>
          <c:xMode val="edge"/>
          <c:yMode val="edge"/>
          <c:x val="0.77719279408255781"/>
          <c:y val="7.1428571428571425E-2"/>
          <c:w val="0.22050601629341787"/>
          <c:h val="0.19011467316585426"/>
        </c:manualLayout>
      </c:layout>
      <c:overlay val="1"/>
      <c:spPr>
        <a:solidFill>
          <a:schemeClr val="bg1"/>
        </a:solidFill>
      </c:spPr>
    </c:legend>
    <c:plotVisOnly val="1"/>
    <c:dispBlanksAs val="gap"/>
    <c:showDLblsOverMax val="0"/>
  </c:chart>
  <c:txPr>
    <a:bodyPr/>
    <a:lstStyle/>
    <a:p>
      <a:pPr>
        <a:defRPr sz="1800"/>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3C77909-CE49-4BE3-8825-F4A887516598}" type="datetimeFigureOut">
              <a:rPr lang="en-US" smtClean="0"/>
              <a:t>1/3/2021</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C78E1D3-EA0A-4448-932E-ECB22744DAD0}" type="slidenum">
              <a:rPr lang="en-US" smtClean="0"/>
              <a:t>‹#›</a:t>
            </a:fld>
            <a:endParaRPr lang="en-US" dirty="0"/>
          </a:p>
        </p:txBody>
      </p:sp>
    </p:spTree>
    <p:extLst>
      <p:ext uri="{BB962C8B-B14F-4D97-AF65-F5344CB8AC3E}">
        <p14:creationId xmlns:p14="http://schemas.microsoft.com/office/powerpoint/2010/main" val="1646424659"/>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28600"/>
            <a:ext cx="7772400" cy="4571999"/>
          </a:xfrm>
        </p:spPr>
        <p:txBody>
          <a:bodyPr anchor="ctr">
            <a:noAutofit/>
          </a:bodyPr>
          <a:lstStyle>
            <a:lvl1pPr>
              <a:lnSpc>
                <a:spcPct val="100000"/>
              </a:lnSpc>
              <a:defRPr sz="8800" cap="none" spc="-8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457200" y="4800600"/>
            <a:ext cx="6858000" cy="914400"/>
          </a:xfrm>
        </p:spPr>
        <p:txBody>
          <a:bodyPr/>
          <a:lstStyle>
            <a:lvl1pPr marL="0" indent="0" algn="l">
              <a:buNone/>
              <a:defRPr b="0" cap="all" spc="120" baseline="0">
                <a:solidFill>
                  <a:schemeClr val="tx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9" name="Rectangle 8"/>
          <p:cNvSpPr/>
          <p:nvPr/>
        </p:nvSpPr>
        <p:spPr>
          <a:xfrm>
            <a:off x="9001124" y="4846320"/>
            <a:ext cx="142876" cy="20116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9001124" y="0"/>
            <a:ext cx="142876" cy="4846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D8F82F48-BC74-4313-872B-BBC4F09586F4}"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endParaRPr lang="en-US" dirty="0"/>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7200" y="1447800"/>
            <a:ext cx="7772400" cy="4321175"/>
          </a:xfrm>
        </p:spPr>
        <p:txBody>
          <a:bodyPr anchor="ctr">
            <a:noAutofit/>
          </a:bodyPr>
          <a:lstStyle>
            <a:lvl1pPr algn="l">
              <a:lnSpc>
                <a:spcPct val="100000"/>
              </a:lnSpc>
              <a:defRPr sz="8800" b="0" cap="all" spc="-80"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457200" y="228601"/>
            <a:ext cx="7772400" cy="1066800"/>
          </a:xfrm>
        </p:spPr>
        <p:txBody>
          <a:bodyPr anchor="b"/>
          <a:lstStyle>
            <a:lvl1pPr marL="0" indent="0">
              <a:buNone/>
              <a:defRPr sz="2000" b="0" cap="all" spc="12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8" name="Slide Number Placeholder 7"/>
          <p:cNvSpPr>
            <a:spLocks noGrp="1"/>
          </p:cNvSpPr>
          <p:nvPr>
            <p:ph type="sldNum" sz="quarter" idx="11"/>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630680" y="1574800"/>
            <a:ext cx="329184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90160" y="1574800"/>
            <a:ext cx="329184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627632" y="1572768"/>
            <a:ext cx="3291840" cy="639762"/>
          </a:xfrm>
        </p:spPr>
        <p:txBody>
          <a:bodyPr anchor="b">
            <a:noAutofit/>
          </a:bodyPr>
          <a:lstStyle>
            <a:lvl1pPr marL="0" indent="0">
              <a:buNone/>
              <a:defRPr sz="1800" b="0" cap="all" spc="10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627632" y="2259366"/>
            <a:ext cx="329184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93208" y="1572768"/>
            <a:ext cx="3291840" cy="639762"/>
          </a:xfrm>
        </p:spPr>
        <p:txBody>
          <a:bodyPr anchor="b">
            <a:noAutofit/>
          </a:bodyPr>
          <a:lstStyle>
            <a:lvl1pPr marL="0" indent="0">
              <a:buNone/>
              <a:defRPr lang="en-US" sz="1800" b="0" kern="1200" cap="all" spc="100" baseline="0" dirty="0" smtClean="0">
                <a:solidFill>
                  <a:schemeClr val="tx1"/>
                </a:solidFill>
                <a:latin typeface="+mj-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spcBef>
                <a:spcPct val="20000"/>
              </a:spcBef>
              <a:buFont typeface="Arial" pitchFamily="34" charset="0"/>
              <a:buNone/>
            </a:pPr>
            <a:r>
              <a:rPr lang="en-US"/>
              <a:t>Click to edit Master text styles</a:t>
            </a:r>
          </a:p>
        </p:txBody>
      </p:sp>
      <p:sp>
        <p:nvSpPr>
          <p:cNvPr id="6" name="Content Placeholder 5"/>
          <p:cNvSpPr>
            <a:spLocks noGrp="1"/>
          </p:cNvSpPr>
          <p:nvPr>
            <p:ph sz="quarter" idx="4"/>
          </p:nvPr>
        </p:nvSpPr>
        <p:spPr>
          <a:xfrm>
            <a:off x="5093208" y="2259366"/>
            <a:ext cx="329184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8"/>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D8F82F48-BC74-4313-872B-BBC4F09586F4}" type="slidenum">
              <a:rPr lang="en-US" smtClean="0"/>
              <a:t>‹#›</a:t>
            </a:fld>
            <a:endParaRPr lang="en-US" dirty="0"/>
          </a:p>
        </p:txBody>
      </p:sp>
      <p:sp>
        <p:nvSpPr>
          <p:cNvPr id="8" name="Title 7"/>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Rectangle 8"/>
          <p:cNvSpPr/>
          <p:nvPr/>
        </p:nvSpPr>
        <p:spPr>
          <a:xfrm>
            <a:off x="9001124" y="4846320"/>
            <a:ext cx="142876" cy="20116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icture Placeholder 2"/>
          <p:cNvSpPr>
            <a:spLocks noGrp="1"/>
          </p:cNvSpPr>
          <p:nvPr>
            <p:ph type="pic" idx="1"/>
          </p:nvPr>
        </p:nvSpPr>
        <p:spPr>
          <a:xfrm>
            <a:off x="-1" y="0"/>
            <a:ext cx="9000877" cy="4846320"/>
          </a:xfrm>
          <a:solidFill>
            <a:schemeClr val="bg1">
              <a:lumMod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457200" y="5715000"/>
            <a:ext cx="8153400" cy="457200"/>
          </a:xfrm>
        </p:spPr>
        <p:txBody>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D8F82F48-BC74-4313-872B-BBC4F09586F4}" type="slidenum">
              <a:rPr lang="en-US" smtClean="0"/>
              <a:t>‹#›</a:t>
            </a:fld>
            <a:endParaRPr lang="en-US" dirty="0"/>
          </a:p>
        </p:txBody>
      </p:sp>
      <p:sp>
        <p:nvSpPr>
          <p:cNvPr id="8" name="Title 7"/>
          <p:cNvSpPr>
            <a:spLocks noGrp="1"/>
          </p:cNvSpPr>
          <p:nvPr>
            <p:ph type="title"/>
          </p:nvPr>
        </p:nvSpPr>
        <p:spPr>
          <a:xfrm>
            <a:off x="457200" y="4953000"/>
            <a:ext cx="8153400" cy="762000"/>
          </a:xfrm>
        </p:spPr>
        <p:txBody>
          <a:bodyPr anchor="t">
            <a:normAutofit/>
          </a:bodyPr>
          <a:lstStyle>
            <a:lvl1pPr>
              <a:defRPr sz="3200"/>
            </a:lvl1pPr>
          </a:lstStyle>
          <a:p>
            <a:r>
              <a:rPr lang="en-US"/>
              <a:t>Click to edit Master title style</a:t>
            </a:r>
            <a:endParaRPr lang="en-US" dirty="0"/>
          </a:p>
        </p:txBody>
      </p:sp>
      <p:sp>
        <p:nvSpPr>
          <p:cNvPr id="10" name="Rectangle 9"/>
          <p:cNvSpPr/>
          <p:nvPr/>
        </p:nvSpPr>
        <p:spPr>
          <a:xfrm>
            <a:off x="9001124" y="0"/>
            <a:ext cx="142876" cy="4846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8000">
              <a:schemeClr val="bg2"/>
            </a:gs>
            <a:gs pos="100000">
              <a:schemeClr val="tx2">
                <a:lumMod val="60000"/>
                <a:lumOff val="40000"/>
              </a:schemeClr>
            </a:gs>
            <a:gs pos="100000">
              <a:schemeClr val="accent1">
                <a:tint val="23500"/>
                <a:satMod val="160000"/>
              </a:schemeClr>
            </a:gs>
          </a:gsLst>
          <a:lin ang="27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8305800" cy="761682"/>
          </a:xfrm>
          <a:prstGeom prst="rect">
            <a:avLst/>
          </a:prstGeom>
        </p:spPr>
        <p:txBody>
          <a:bodyPr vert="horz" lIns="91440" tIns="45720" rIns="91440" bIns="45720" rtlCol="0" anchor="b">
            <a:normAutofit/>
          </a:bodyPr>
          <a:lstStyle/>
          <a:p>
            <a:endParaRPr lang="en-US" dirty="0"/>
          </a:p>
        </p:txBody>
      </p:sp>
      <p:sp>
        <p:nvSpPr>
          <p:cNvPr id="3" name="Text Placeholder 2"/>
          <p:cNvSpPr>
            <a:spLocks noGrp="1"/>
          </p:cNvSpPr>
          <p:nvPr>
            <p:ph type="body" idx="1"/>
          </p:nvPr>
        </p:nvSpPr>
        <p:spPr>
          <a:xfrm>
            <a:off x="457200" y="990600"/>
            <a:ext cx="7620000" cy="51355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rot="16200000">
            <a:off x="8227377" y="5885497"/>
            <a:ext cx="1315721" cy="365125"/>
          </a:xfrm>
          <a:prstGeom prst="rect">
            <a:avLst/>
          </a:prstGeom>
        </p:spPr>
        <p:txBody>
          <a:bodyPr vert="horz" lIns="91440" tIns="45720" rIns="91440" bIns="45720" rtlCol="0" anchor="ctr"/>
          <a:lstStyle>
            <a:lvl1pPr algn="l">
              <a:defRPr sz="2400" b="1">
                <a:solidFill>
                  <a:schemeClr val="tx2"/>
                </a:solidFill>
              </a:defRPr>
            </a:lvl1pPr>
          </a:lstStyle>
          <a:p>
            <a:fld id="{D8F82F48-BC74-4313-872B-BBC4F09586F4}" type="slidenum">
              <a:rPr lang="en-US" smtClean="0"/>
              <a:t>‹#›</a:t>
            </a:fld>
            <a:endParaRPr lang="en-US" dirty="0"/>
          </a:p>
        </p:txBody>
      </p:sp>
      <p:sp>
        <p:nvSpPr>
          <p:cNvPr id="7" name="Rectangle 6"/>
          <p:cNvSpPr/>
          <p:nvPr/>
        </p:nvSpPr>
        <p:spPr>
          <a:xfrm>
            <a:off x="9001124" y="0"/>
            <a:ext cx="142876" cy="1371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9001124" y="1371600"/>
            <a:ext cx="142876" cy="5486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spcBef>
          <a:spcPct val="0"/>
        </a:spcBef>
        <a:buNone/>
        <a:defRPr sz="3600" kern="1200" cap="none" spc="-60" baseline="0">
          <a:solidFill>
            <a:schemeClr val="tx2"/>
          </a:solidFill>
          <a:latin typeface="+mj-lt"/>
          <a:ea typeface="+mj-ea"/>
          <a:cs typeface="+mj-cs"/>
        </a:defRPr>
      </a:lvl1pPr>
    </p:titleStyle>
    <p:bodyStyle>
      <a:lvl1pPr marL="0" indent="0" algn="l" defTabSz="914400" rtl="0" eaLnBrk="1" latinLnBrk="0" hangingPunct="1">
        <a:spcBef>
          <a:spcPct val="20000"/>
        </a:spcBef>
        <a:spcAft>
          <a:spcPts val="600"/>
        </a:spcAft>
        <a:buFont typeface="Arial" pitchFamily="34" charset="0"/>
        <a:buNone/>
        <a:defRPr sz="2000" b="1" kern="1200">
          <a:solidFill>
            <a:schemeClr val="tx1"/>
          </a:solidFill>
          <a:latin typeface="+mn-lt"/>
          <a:ea typeface="+mn-ea"/>
          <a:cs typeface="+mn-cs"/>
        </a:defRPr>
      </a:lvl1pPr>
      <a:lvl2pPr marL="457200" indent="-182880" algn="l" defTabSz="914400" rtl="0" eaLnBrk="1" latinLnBrk="0" hangingPunct="1">
        <a:spcBef>
          <a:spcPct val="20000"/>
        </a:spcBef>
        <a:buClr>
          <a:schemeClr val="tx2"/>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Arial" pitchFamily="34" charset="0"/>
        <a:buChar cha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dirty="0"/>
              <a:t>Common Types of Interactions</a:t>
            </a:r>
          </a:p>
        </p:txBody>
      </p:sp>
      <p:sp>
        <p:nvSpPr>
          <p:cNvPr id="3" name="Subtitle 2"/>
          <p:cNvSpPr>
            <a:spLocks noGrp="1"/>
          </p:cNvSpPr>
          <p:nvPr>
            <p:ph type="subTitle" idx="1"/>
          </p:nvPr>
        </p:nvSpPr>
        <p:spPr>
          <a:xfrm>
            <a:off x="457200" y="4343400"/>
            <a:ext cx="8001000" cy="1295400"/>
          </a:xfrm>
        </p:spPr>
        <p:txBody>
          <a:bodyPr>
            <a:normAutofit/>
          </a:bodyPr>
          <a:lstStyle/>
          <a:p>
            <a:r>
              <a:rPr lang="en-US" sz="2400" dirty="0"/>
              <a:t>Experimental psychology </a:t>
            </a:r>
            <a:br>
              <a:rPr lang="en-US" sz="2400" dirty="0"/>
            </a:br>
            <a:r>
              <a:rPr lang="en-US" sz="2400" dirty="0"/>
              <a:t>guided-inquiry learning</a:t>
            </a:r>
          </a:p>
          <a:p>
            <a:endParaRPr lang="en-US" dirty="0"/>
          </a:p>
          <a:p>
            <a:endParaRPr lang="en-US" dirty="0"/>
          </a:p>
        </p:txBody>
      </p:sp>
      <p:sp>
        <p:nvSpPr>
          <p:cNvPr id="4" name="TextBox 3"/>
          <p:cNvSpPr txBox="1"/>
          <p:nvPr/>
        </p:nvSpPr>
        <p:spPr>
          <a:xfrm>
            <a:off x="505691" y="5928293"/>
            <a:ext cx="7543800" cy="461665"/>
          </a:xfrm>
          <a:prstGeom prst="rect">
            <a:avLst/>
          </a:prstGeom>
          <a:noFill/>
        </p:spPr>
        <p:txBody>
          <a:bodyPr wrap="square" rtlCol="0">
            <a:spAutoFit/>
          </a:bodyPr>
          <a:lstStyle/>
          <a:p>
            <a:r>
              <a:rPr lang="en-US" sz="1200"/>
              <a:t>Module: </a:t>
            </a:r>
            <a:r>
              <a:rPr lang="en-US" sz="1200" dirty="0"/>
              <a:t>Common Types of Interactions</a:t>
            </a:r>
          </a:p>
          <a:p>
            <a:r>
              <a:rPr lang="en-US" sz="1200" dirty="0"/>
              <a:t>©2017, </a:t>
            </a:r>
            <a:r>
              <a:rPr lang="de-DE" sz="1200" dirty="0"/>
              <a:t>Dr. B. Rumain &amp; Dr. A. Geliebter, Touro College &amp; University System</a:t>
            </a:r>
            <a:endParaRPr lang="en-US" sz="1200" dirty="0"/>
          </a:p>
        </p:txBody>
      </p:sp>
    </p:spTree>
    <p:extLst>
      <p:ext uri="{BB962C8B-B14F-4D97-AF65-F5344CB8AC3E}">
        <p14:creationId xmlns:p14="http://schemas.microsoft.com/office/powerpoint/2010/main" val="36172538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2800" dirty="0"/>
              <a:t>Interactions are often plotted as bar graphs.  Consider the plot below:</a:t>
            </a:r>
          </a:p>
          <a:p>
            <a:endParaRPr lang="en-US" sz="2800" dirty="0"/>
          </a:p>
          <a:p>
            <a:endParaRPr lang="en-US" sz="2800" dirty="0"/>
          </a:p>
          <a:p>
            <a:endParaRPr lang="en-US" sz="2800" dirty="0"/>
          </a:p>
          <a:p>
            <a:endParaRPr lang="en-US" sz="2800" dirty="0"/>
          </a:p>
          <a:p>
            <a:endParaRPr lang="en-US" sz="2800" dirty="0"/>
          </a:p>
          <a:p>
            <a:endParaRPr lang="en-US" sz="800" dirty="0"/>
          </a:p>
          <a:p>
            <a:r>
              <a:rPr lang="en-US" sz="2800" dirty="0"/>
              <a:t>Explain what this plot is showing.</a:t>
            </a:r>
          </a:p>
        </p:txBody>
      </p:sp>
      <p:graphicFrame>
        <p:nvGraphicFramePr>
          <p:cNvPr id="4" name="Chart 3"/>
          <p:cNvGraphicFramePr/>
          <p:nvPr>
            <p:extLst>
              <p:ext uri="{D42A27DB-BD31-4B8C-83A1-F6EECF244321}">
                <p14:modId xmlns:p14="http://schemas.microsoft.com/office/powerpoint/2010/main" val="649686206"/>
              </p:ext>
            </p:extLst>
          </p:nvPr>
        </p:nvGraphicFramePr>
        <p:xfrm>
          <a:off x="838200" y="2057400"/>
          <a:ext cx="7696200" cy="3048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620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animEffect transition="in" filter="fade">
                                      <p:cBhvr>
                                        <p:cTn id="17" dur="1000"/>
                                        <p:tgtEl>
                                          <p:spTgt spid="3">
                                            <p:txEl>
                                              <p:pRg st="7" end="7"/>
                                            </p:txEl>
                                          </p:spTgt>
                                        </p:tgtEl>
                                      </p:cBhvr>
                                    </p:animEffect>
                                    <p:anim calcmode="lin" valueType="num">
                                      <p:cBhvr>
                                        <p:cTn id="18"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Graphic spid="4" grpId="0">
        <p:bldAsOne/>
      </p:bldGraphic>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124200"/>
            <a:ext cx="7620000" cy="3001963"/>
          </a:xfrm>
        </p:spPr>
        <p:txBody>
          <a:bodyPr>
            <a:normAutofit fontScale="92500" lnSpcReduction="10000"/>
          </a:bodyPr>
          <a:lstStyle/>
          <a:p>
            <a:r>
              <a:rPr lang="en-US" sz="2400" dirty="0"/>
              <a:t>Answer:  In the above graph, one sees that if one doesn’t walk, then one needs medication to get better.   But if one does walk, one doesn’t need medication to get better.  So both independent variables </a:t>
            </a:r>
            <a:r>
              <a:rPr lang="en-US" sz="2400" dirty="0">
                <a:solidFill>
                  <a:srgbClr val="FF0000"/>
                </a:solidFill>
              </a:rPr>
              <a:t>interact</a:t>
            </a:r>
            <a:r>
              <a:rPr lang="en-US" sz="2400" dirty="0"/>
              <a:t> with each other.  We could say that in the “no walk” condition, the medication group does much better in getting a reduction of symptoms of depression, but in the “yes walk” condition, the no medication group does as well as the medication group. </a:t>
            </a:r>
            <a:endParaRPr lang="en-US" sz="2800" dirty="0"/>
          </a:p>
        </p:txBody>
      </p:sp>
      <p:graphicFrame>
        <p:nvGraphicFramePr>
          <p:cNvPr id="4" name="Chart 3"/>
          <p:cNvGraphicFramePr/>
          <p:nvPr>
            <p:extLst>
              <p:ext uri="{D42A27DB-BD31-4B8C-83A1-F6EECF244321}">
                <p14:modId xmlns:p14="http://schemas.microsoft.com/office/powerpoint/2010/main" val="2089349409"/>
              </p:ext>
            </p:extLst>
          </p:nvPr>
        </p:nvGraphicFramePr>
        <p:xfrm>
          <a:off x="1143000" y="990600"/>
          <a:ext cx="5867400" cy="19812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867581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Graphic spid="4" grpId="0">
        <p:bldAsOne/>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124200"/>
            <a:ext cx="7620000" cy="3001963"/>
          </a:xfrm>
        </p:spPr>
        <p:txBody>
          <a:bodyPr>
            <a:normAutofit fontScale="70000" lnSpcReduction="20000"/>
          </a:bodyPr>
          <a:lstStyle/>
          <a:p>
            <a:r>
              <a:rPr lang="en-US" sz="2800" dirty="0"/>
              <a:t>So, here we see that there is </a:t>
            </a:r>
          </a:p>
          <a:p>
            <a:r>
              <a:rPr lang="en-US" sz="2800" dirty="0"/>
              <a:t>(1) </a:t>
            </a:r>
            <a:r>
              <a:rPr lang="en-US" sz="2800" dirty="0">
                <a:solidFill>
                  <a:srgbClr val="FF0000"/>
                </a:solidFill>
              </a:rPr>
              <a:t>A main effect of walking</a:t>
            </a:r>
            <a:r>
              <a:rPr lang="en-US" sz="2800" dirty="0"/>
              <a:t>.  Walking reduces the symptom of depression whether or not the person takes medication.</a:t>
            </a:r>
          </a:p>
          <a:p>
            <a:r>
              <a:rPr lang="en-US" sz="2800" dirty="0"/>
              <a:t>(2) </a:t>
            </a:r>
            <a:r>
              <a:rPr lang="en-US" sz="2800" dirty="0">
                <a:solidFill>
                  <a:srgbClr val="FF0000"/>
                </a:solidFill>
              </a:rPr>
              <a:t>An interaction of walking with medication</a:t>
            </a:r>
            <a:r>
              <a:rPr lang="en-US" sz="2800" dirty="0"/>
              <a:t>.  </a:t>
            </a:r>
            <a:br>
              <a:rPr lang="en-US" sz="2800" dirty="0"/>
            </a:br>
            <a:r>
              <a:rPr lang="en-US" sz="2800" dirty="0"/>
              <a:t>In the “No walk” condition, taking the medication helps lift the symptoms of depression.  But in the “yes walk” condition, there is no difference between the medication and no medication group in terms of relieving the symptoms of depression.</a:t>
            </a:r>
          </a:p>
          <a:p>
            <a:endParaRPr lang="en-US" sz="2800" dirty="0"/>
          </a:p>
        </p:txBody>
      </p:sp>
      <p:graphicFrame>
        <p:nvGraphicFramePr>
          <p:cNvPr id="4" name="Chart 3"/>
          <p:cNvGraphicFramePr/>
          <p:nvPr>
            <p:extLst>
              <p:ext uri="{D42A27DB-BD31-4B8C-83A1-F6EECF244321}">
                <p14:modId xmlns:p14="http://schemas.microsoft.com/office/powerpoint/2010/main" val="3927970056"/>
              </p:ext>
            </p:extLst>
          </p:nvPr>
        </p:nvGraphicFramePr>
        <p:xfrm>
          <a:off x="609600" y="685800"/>
          <a:ext cx="7543800" cy="2286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569288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Graphic spid="4" grpId="0">
        <p:bldAsOne/>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7620000" cy="2514600"/>
          </a:xfrm>
        </p:spPr>
        <p:txBody>
          <a:bodyPr>
            <a:normAutofit/>
          </a:bodyPr>
          <a:lstStyle/>
          <a:p>
            <a:r>
              <a:rPr lang="en-US" sz="2200" dirty="0"/>
              <a:t>Consider the graph below. In some experiments men and women students with similar math backgrounds were given a very difficult math test.  Some subjects were told that there were gender differences on the test, whereas others were told there were no such differences.</a:t>
            </a:r>
          </a:p>
        </p:txBody>
      </p:sp>
      <p:graphicFrame>
        <p:nvGraphicFramePr>
          <p:cNvPr id="4" name="Chart 3"/>
          <p:cNvGraphicFramePr/>
          <p:nvPr>
            <p:extLst>
              <p:ext uri="{D42A27DB-BD31-4B8C-83A1-F6EECF244321}">
                <p14:modId xmlns:p14="http://schemas.microsoft.com/office/powerpoint/2010/main" val="1701320747"/>
              </p:ext>
            </p:extLst>
          </p:nvPr>
        </p:nvGraphicFramePr>
        <p:xfrm>
          <a:off x="1219200" y="3048000"/>
          <a:ext cx="5867400" cy="32004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56750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Graphic spid="4" grpId="0">
        <p:bldAsOne/>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4419601"/>
            <a:ext cx="7620000" cy="1904999"/>
          </a:xfrm>
        </p:spPr>
        <p:txBody>
          <a:bodyPr>
            <a:normAutofit/>
          </a:bodyPr>
          <a:lstStyle/>
          <a:p>
            <a:r>
              <a:rPr lang="en-US" sz="2200" dirty="0"/>
              <a:t>What are the two independent variables?</a:t>
            </a:r>
            <a:br>
              <a:rPr lang="en-US" sz="2200" dirty="0"/>
            </a:br>
            <a:r>
              <a:rPr lang="en-US" sz="2200" dirty="0"/>
              <a:t>___________________________________________</a:t>
            </a:r>
          </a:p>
          <a:p>
            <a:r>
              <a:rPr lang="en-US" sz="2200" dirty="0"/>
              <a:t>Is there an interaction? If so, describe it.</a:t>
            </a:r>
            <a:br>
              <a:rPr lang="en-US" sz="2200" dirty="0"/>
            </a:br>
            <a:r>
              <a:rPr lang="en-US" sz="2200" dirty="0"/>
              <a:t>___________________________________________</a:t>
            </a:r>
          </a:p>
        </p:txBody>
      </p:sp>
      <p:graphicFrame>
        <p:nvGraphicFramePr>
          <p:cNvPr id="5" name="Chart 4"/>
          <p:cNvGraphicFramePr/>
          <p:nvPr>
            <p:extLst>
              <p:ext uri="{D42A27DB-BD31-4B8C-83A1-F6EECF244321}">
                <p14:modId xmlns:p14="http://schemas.microsoft.com/office/powerpoint/2010/main" val="3558746810"/>
              </p:ext>
            </p:extLst>
          </p:nvPr>
        </p:nvGraphicFramePr>
        <p:xfrm>
          <a:off x="609600" y="685800"/>
          <a:ext cx="5867400" cy="32004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5332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Graphic spid="5" grpId="0">
        <p:bldAsOne/>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3581401"/>
            <a:ext cx="8229600" cy="2743200"/>
          </a:xfrm>
        </p:spPr>
        <p:txBody>
          <a:bodyPr>
            <a:normAutofit/>
          </a:bodyPr>
          <a:lstStyle/>
          <a:p>
            <a:r>
              <a:rPr lang="en-US" sz="2200" dirty="0">
                <a:solidFill>
                  <a:srgbClr val="FF0000"/>
                </a:solidFill>
              </a:rPr>
              <a:t>What are the two independent variables?</a:t>
            </a:r>
          </a:p>
          <a:p>
            <a:r>
              <a:rPr lang="en-US" sz="2200" dirty="0"/>
              <a:t>Independent variable #1 is </a:t>
            </a:r>
            <a:r>
              <a:rPr lang="en-US" sz="2200" dirty="0">
                <a:solidFill>
                  <a:srgbClr val="FF0000"/>
                </a:solidFill>
              </a:rPr>
              <a:t>gender </a:t>
            </a:r>
            <a:r>
              <a:rPr lang="en-US" sz="2200" dirty="0"/>
              <a:t>(2 levels: men, women)</a:t>
            </a:r>
          </a:p>
          <a:p>
            <a:r>
              <a:rPr lang="en-US" sz="2200" dirty="0"/>
              <a:t>Independent variable #2 is </a:t>
            </a:r>
            <a:r>
              <a:rPr lang="en-US" sz="2200" dirty="0">
                <a:solidFill>
                  <a:srgbClr val="FF0000"/>
                </a:solidFill>
              </a:rPr>
              <a:t>what they were told about a gender difference</a:t>
            </a:r>
            <a:r>
              <a:rPr lang="en-US" sz="2200" dirty="0"/>
              <a:t>.  2 levels:  one level is where the participants expected a gender difference; the second level is where the participants did not expect a gender difference.</a:t>
            </a:r>
          </a:p>
        </p:txBody>
      </p:sp>
      <p:graphicFrame>
        <p:nvGraphicFramePr>
          <p:cNvPr id="5" name="Chart 4"/>
          <p:cNvGraphicFramePr/>
          <p:nvPr>
            <p:extLst>
              <p:ext uri="{D42A27DB-BD31-4B8C-83A1-F6EECF244321}">
                <p14:modId xmlns:p14="http://schemas.microsoft.com/office/powerpoint/2010/main" val="1164674972"/>
              </p:ext>
            </p:extLst>
          </p:nvPr>
        </p:nvGraphicFramePr>
        <p:xfrm>
          <a:off x="609600" y="457200"/>
          <a:ext cx="5867400" cy="32004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84786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Graphic spid="5" grpId="0">
        <p:bldAsOne/>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3581401"/>
            <a:ext cx="8229600" cy="2743200"/>
          </a:xfrm>
        </p:spPr>
        <p:txBody>
          <a:bodyPr>
            <a:normAutofit/>
          </a:bodyPr>
          <a:lstStyle/>
          <a:p>
            <a:pPr lvl="0"/>
            <a:r>
              <a:rPr lang="en-US" sz="2400" dirty="0">
                <a:solidFill>
                  <a:srgbClr val="FF0000"/>
                </a:solidFill>
              </a:rPr>
              <a:t>Is there an interaction?  If so, describe it. </a:t>
            </a:r>
          </a:p>
          <a:p>
            <a:pPr lvl="0"/>
            <a:r>
              <a:rPr lang="en-US" sz="2400" dirty="0"/>
              <a:t>Yes, there is an interaction between expectation and gender (i.e., between the two independent variable).  </a:t>
            </a:r>
            <a:br>
              <a:rPr lang="en-US" sz="2400" dirty="0"/>
            </a:br>
            <a:r>
              <a:rPr lang="en-US" sz="2400" dirty="0"/>
              <a:t>By definition, </a:t>
            </a:r>
            <a:r>
              <a:rPr lang="en-US" sz="2400" u="sng" dirty="0"/>
              <a:t>an interaction is always between independent variables.</a:t>
            </a:r>
            <a:endParaRPr lang="en-US" sz="2400" dirty="0"/>
          </a:p>
        </p:txBody>
      </p:sp>
      <p:graphicFrame>
        <p:nvGraphicFramePr>
          <p:cNvPr id="5" name="Chart 4"/>
          <p:cNvGraphicFramePr/>
          <p:nvPr>
            <p:extLst>
              <p:ext uri="{D42A27DB-BD31-4B8C-83A1-F6EECF244321}">
                <p14:modId xmlns:p14="http://schemas.microsoft.com/office/powerpoint/2010/main" val="10999535"/>
              </p:ext>
            </p:extLst>
          </p:nvPr>
        </p:nvGraphicFramePr>
        <p:xfrm>
          <a:off x="609600" y="304800"/>
          <a:ext cx="5867400" cy="32004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058108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Graphic spid="5" grpId="0">
        <p:bldAsOne/>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3581401"/>
            <a:ext cx="8229600" cy="2743200"/>
          </a:xfrm>
        </p:spPr>
        <p:txBody>
          <a:bodyPr>
            <a:normAutofit fontScale="92500" lnSpcReduction="20000"/>
          </a:bodyPr>
          <a:lstStyle/>
          <a:p>
            <a:pPr lvl="0"/>
            <a:r>
              <a:rPr lang="en-US" sz="2400" dirty="0">
                <a:solidFill>
                  <a:srgbClr val="FF0000"/>
                </a:solidFill>
              </a:rPr>
              <a:t>Description of the interaction:</a:t>
            </a:r>
          </a:p>
          <a:p>
            <a:pPr marL="342900" indent="-342900">
              <a:buFont typeface="Arial" pitchFamily="34" charset="0"/>
              <a:buChar char="•"/>
            </a:pPr>
            <a:r>
              <a:rPr lang="en-US" sz="2400" dirty="0"/>
              <a:t>When the subjects were told there was no gender differences on the test:  men and women performed equally.  </a:t>
            </a:r>
          </a:p>
          <a:p>
            <a:pPr marL="342900" indent="-342900">
              <a:buFont typeface="Arial" pitchFamily="34" charset="0"/>
              <a:buChar char="•"/>
            </a:pPr>
            <a:r>
              <a:rPr lang="en-US" sz="2400" dirty="0"/>
              <a:t>When subjects were led to believe there were gender differences on the test: women scored lower than men. </a:t>
            </a:r>
          </a:p>
          <a:p>
            <a:r>
              <a:rPr lang="en-US" sz="2400" dirty="0"/>
              <a:t>Presumably, their added anxiety about the test because of this information led to lowered performance.</a:t>
            </a:r>
          </a:p>
        </p:txBody>
      </p:sp>
      <p:graphicFrame>
        <p:nvGraphicFramePr>
          <p:cNvPr id="5" name="Chart 4"/>
          <p:cNvGraphicFramePr/>
          <p:nvPr>
            <p:extLst>
              <p:ext uri="{D42A27DB-BD31-4B8C-83A1-F6EECF244321}">
                <p14:modId xmlns:p14="http://schemas.microsoft.com/office/powerpoint/2010/main" val="840004533"/>
              </p:ext>
            </p:extLst>
          </p:nvPr>
        </p:nvGraphicFramePr>
        <p:xfrm>
          <a:off x="609600" y="228600"/>
          <a:ext cx="5867400" cy="32004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449617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additive="base">
                                        <p:cTn id="14"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 calcmode="lin" valueType="num">
                                      <p:cBhvr additive="base">
                                        <p:cTn id="20"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 calcmode="lin" valueType="num">
                                      <p:cBhvr additive="base">
                                        <p:cTn id="26"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 calcmode="lin" valueType="num">
                                      <p:cBhvr additive="base">
                                        <p:cTn id="32"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Graphic spid="5" grpId="0">
        <p:bldAsOne/>
      </p:bldGraphic>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Custom 1">
      <a:dk1>
        <a:srgbClr val="000000"/>
      </a:dk1>
      <a:lt1>
        <a:srgbClr val="FFFFFF"/>
      </a:lt1>
      <a:dk2>
        <a:srgbClr val="D1282E"/>
      </a:dk2>
      <a:lt2>
        <a:srgbClr val="C8C8B1"/>
      </a:lt2>
      <a:accent1>
        <a:srgbClr val="9C1D22"/>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418</TotalTime>
  <Words>549</Words>
  <Application>Microsoft Office PowerPoint</Application>
  <PresentationFormat>On-screen Show (4:3)</PresentationFormat>
  <Paragraphs>36</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Arial Black</vt:lpstr>
      <vt:lpstr>Calibri</vt:lpstr>
      <vt:lpstr>Essential</vt:lpstr>
      <vt:lpstr>Common Types of Interactions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Student</dc:creator>
  <cp:lastModifiedBy>Admin</cp:lastModifiedBy>
  <cp:revision>87</cp:revision>
  <dcterms:created xsi:type="dcterms:W3CDTF">2012-11-05T21:40:56Z</dcterms:created>
  <dcterms:modified xsi:type="dcterms:W3CDTF">2021-01-04T02:53:33Z</dcterms:modified>
</cp:coreProperties>
</file>