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16"/>
  </p:handoutMasterIdLst>
  <p:sldIdLst>
    <p:sldId id="258" r:id="rId2"/>
    <p:sldId id="257" r:id="rId3"/>
    <p:sldId id="289" r:id="rId4"/>
    <p:sldId id="290" r:id="rId5"/>
    <p:sldId id="291" r:id="rId6"/>
    <p:sldId id="293" r:id="rId7"/>
    <p:sldId id="294" r:id="rId8"/>
    <p:sldId id="295" r:id="rId9"/>
    <p:sldId id="296" r:id="rId10"/>
    <p:sldId id="300" r:id="rId11"/>
    <p:sldId id="297" r:id="rId12"/>
    <p:sldId id="298" r:id="rId13"/>
    <p:sldId id="301" r:id="rId14"/>
    <p:sldId id="29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8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3758306127163"/>
          <c:y val="0.32354401645740227"/>
          <c:w val="0.46069459989847866"/>
          <c:h val="0.45312016741150601"/>
        </c:manualLayout>
      </c:layout>
      <c:barChart>
        <c:barDir val="col"/>
        <c:grouping val="clustered"/>
        <c:varyColors val="0"/>
        <c:ser>
          <c:idx val="0"/>
          <c:order val="0"/>
          <c:tx>
            <c:strRef>
              <c:f>Sheet1!$B$1</c:f>
              <c:strCache>
                <c:ptCount val="1"/>
                <c:pt idx="0">
                  <c:v>Yes Walk</c:v>
                </c:pt>
              </c:strCache>
            </c:strRef>
          </c:tx>
          <c:invertIfNegative val="0"/>
          <c:cat>
            <c:strRef>
              <c:f>Sheet1!$A$2:$A$3</c:f>
              <c:strCache>
                <c:ptCount val="2"/>
                <c:pt idx="0">
                  <c:v>Yes Meds</c:v>
                </c:pt>
                <c:pt idx="1">
                  <c:v>No Meds</c:v>
                </c:pt>
              </c:strCache>
            </c:strRef>
          </c:cat>
          <c:val>
            <c:numRef>
              <c:f>Sheet1!$B$2:$B$3</c:f>
              <c:numCache>
                <c:formatCode>General</c:formatCode>
                <c:ptCount val="2"/>
                <c:pt idx="0">
                  <c:v>0</c:v>
                </c:pt>
                <c:pt idx="1">
                  <c:v>0</c:v>
                </c:pt>
              </c:numCache>
            </c:numRef>
          </c:val>
          <c:extLst>
            <c:ext xmlns:c16="http://schemas.microsoft.com/office/drawing/2014/chart" uri="{C3380CC4-5D6E-409C-BE32-E72D297353CC}">
              <c16:uniqueId val="{00000000-3D08-450B-B9F8-2F79D6BD0268}"/>
            </c:ext>
          </c:extLst>
        </c:ser>
        <c:ser>
          <c:idx val="1"/>
          <c:order val="1"/>
          <c:tx>
            <c:strRef>
              <c:f>Sheet1!$C$1</c:f>
              <c:strCache>
                <c:ptCount val="1"/>
                <c:pt idx="0">
                  <c:v>No Walk</c:v>
                </c:pt>
              </c:strCache>
            </c:strRef>
          </c:tx>
          <c:invertIfNegative val="0"/>
          <c:cat>
            <c:strRef>
              <c:f>Sheet1!$A$2:$A$3</c:f>
              <c:strCache>
                <c:ptCount val="2"/>
                <c:pt idx="0">
                  <c:v>Yes Meds</c:v>
                </c:pt>
                <c:pt idx="1">
                  <c:v>No Meds</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3D08-450B-B9F8-2F79D6BD0268}"/>
            </c:ext>
          </c:extLst>
        </c:ser>
        <c:dLbls>
          <c:showLegendKey val="0"/>
          <c:showVal val="0"/>
          <c:showCatName val="0"/>
          <c:showSerName val="0"/>
          <c:showPercent val="0"/>
          <c:showBubbleSize val="0"/>
        </c:dLbls>
        <c:gapWidth val="150"/>
        <c:axId val="24048000"/>
        <c:axId val="24049536"/>
      </c:barChart>
      <c:catAx>
        <c:axId val="24048000"/>
        <c:scaling>
          <c:orientation val="minMax"/>
        </c:scaling>
        <c:delete val="0"/>
        <c:axPos val="b"/>
        <c:numFmt formatCode="General" sourceLinked="0"/>
        <c:majorTickMark val="out"/>
        <c:minorTickMark val="none"/>
        <c:tickLblPos val="nextTo"/>
        <c:txPr>
          <a:bodyPr/>
          <a:lstStyle/>
          <a:p>
            <a:pPr>
              <a:defRPr b="1"/>
            </a:pPr>
            <a:endParaRPr lang="en-US"/>
          </a:p>
        </c:txPr>
        <c:crossAx val="24049536"/>
        <c:crosses val="autoZero"/>
        <c:auto val="1"/>
        <c:lblAlgn val="ctr"/>
        <c:lblOffset val="100"/>
        <c:noMultiLvlLbl val="0"/>
      </c:catAx>
      <c:valAx>
        <c:axId val="24049536"/>
        <c:scaling>
          <c:orientation val="minMax"/>
        </c:scaling>
        <c:delete val="0"/>
        <c:axPos val="l"/>
        <c:majorGridlines/>
        <c:title>
          <c:tx>
            <c:rich>
              <a:bodyPr rot="0" vert="horz"/>
              <a:lstStyle/>
              <a:p>
                <a:pPr>
                  <a:defRPr/>
                </a:pPr>
                <a:r>
                  <a:rPr lang="en-US" dirty="0"/>
                  <a:t>Amount of Symptom Relief from Depression</a:t>
                </a:r>
              </a:p>
            </c:rich>
          </c:tx>
          <c:layout>
            <c:manualLayout>
              <c:xMode val="edge"/>
              <c:yMode val="edge"/>
              <c:x val="0"/>
              <c:y val="0.3771309498474853"/>
            </c:manualLayout>
          </c:layout>
          <c:overlay val="0"/>
        </c:title>
        <c:numFmt formatCode="General" sourceLinked="1"/>
        <c:majorTickMark val="out"/>
        <c:minorTickMark val="none"/>
        <c:tickLblPos val="none"/>
        <c:spPr>
          <a:solidFill>
            <a:schemeClr val="bg1"/>
          </a:solidFill>
        </c:spPr>
        <c:crossAx val="24048000"/>
        <c:crosses val="autoZero"/>
        <c:crossBetween val="between"/>
      </c:valAx>
    </c:plotArea>
    <c:legend>
      <c:legendPos val="r"/>
      <c:layout>
        <c:manualLayout>
          <c:xMode val="edge"/>
          <c:yMode val="edge"/>
          <c:x val="0.70846450053913879"/>
          <c:y val="0.37878874937930057"/>
          <c:w val="0.19016173001771092"/>
          <c:h val="0.23341349223238986"/>
        </c:manualLayout>
      </c:layout>
      <c:overlay val="0"/>
      <c:txPr>
        <a:bodyPr/>
        <a:lstStyle/>
        <a:p>
          <a:pPr>
            <a:defRPr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3758306127163"/>
          <c:y val="0.30102149393487976"/>
          <c:w val="0.46069459989847866"/>
          <c:h val="0.47564268993402853"/>
        </c:manualLayout>
      </c:layout>
      <c:barChart>
        <c:barDir val="col"/>
        <c:grouping val="clustered"/>
        <c:varyColors val="0"/>
        <c:ser>
          <c:idx val="0"/>
          <c:order val="0"/>
          <c:tx>
            <c:strRef>
              <c:f>Sheet1!$B$1</c:f>
              <c:strCache>
                <c:ptCount val="1"/>
                <c:pt idx="0">
                  <c:v>Yes Walk</c:v>
                </c:pt>
              </c:strCache>
            </c:strRef>
          </c:tx>
          <c:invertIfNegative val="0"/>
          <c:cat>
            <c:strRef>
              <c:f>Sheet1!$A$2:$A$3</c:f>
              <c:strCache>
                <c:ptCount val="2"/>
                <c:pt idx="0">
                  <c:v>Yes Meds</c:v>
                </c:pt>
                <c:pt idx="1">
                  <c:v>No Meds</c:v>
                </c:pt>
              </c:strCache>
            </c:strRef>
          </c:cat>
          <c:val>
            <c:numRef>
              <c:f>Sheet1!$B$2:$B$3</c:f>
              <c:numCache>
                <c:formatCode>General</c:formatCode>
                <c:ptCount val="2"/>
                <c:pt idx="0">
                  <c:v>50</c:v>
                </c:pt>
                <c:pt idx="1">
                  <c:v>40</c:v>
                </c:pt>
              </c:numCache>
            </c:numRef>
          </c:val>
          <c:extLst>
            <c:ext xmlns:c16="http://schemas.microsoft.com/office/drawing/2014/chart" uri="{C3380CC4-5D6E-409C-BE32-E72D297353CC}">
              <c16:uniqueId val="{00000000-9747-4165-B0E9-73BBF80BF644}"/>
            </c:ext>
          </c:extLst>
        </c:ser>
        <c:ser>
          <c:idx val="1"/>
          <c:order val="1"/>
          <c:tx>
            <c:strRef>
              <c:f>Sheet1!$C$1</c:f>
              <c:strCache>
                <c:ptCount val="1"/>
                <c:pt idx="0">
                  <c:v>No Walk</c:v>
                </c:pt>
              </c:strCache>
            </c:strRef>
          </c:tx>
          <c:invertIfNegative val="0"/>
          <c:cat>
            <c:strRef>
              <c:f>Sheet1!$A$2:$A$3</c:f>
              <c:strCache>
                <c:ptCount val="2"/>
                <c:pt idx="0">
                  <c:v>Yes Meds</c:v>
                </c:pt>
                <c:pt idx="1">
                  <c:v>No Meds</c:v>
                </c:pt>
              </c:strCache>
            </c:strRef>
          </c:cat>
          <c:val>
            <c:numRef>
              <c:f>Sheet1!$C$2:$C$3</c:f>
              <c:numCache>
                <c:formatCode>General</c:formatCode>
                <c:ptCount val="2"/>
                <c:pt idx="0">
                  <c:v>50</c:v>
                </c:pt>
                <c:pt idx="1">
                  <c:v>10</c:v>
                </c:pt>
              </c:numCache>
            </c:numRef>
          </c:val>
          <c:extLst>
            <c:ext xmlns:c16="http://schemas.microsoft.com/office/drawing/2014/chart" uri="{C3380CC4-5D6E-409C-BE32-E72D297353CC}">
              <c16:uniqueId val="{00000001-9747-4165-B0E9-73BBF80BF644}"/>
            </c:ext>
          </c:extLst>
        </c:ser>
        <c:dLbls>
          <c:showLegendKey val="0"/>
          <c:showVal val="0"/>
          <c:showCatName val="0"/>
          <c:showSerName val="0"/>
          <c:showPercent val="0"/>
          <c:showBubbleSize val="0"/>
        </c:dLbls>
        <c:gapWidth val="150"/>
        <c:axId val="53861376"/>
        <c:axId val="19858176"/>
      </c:barChart>
      <c:catAx>
        <c:axId val="53861376"/>
        <c:scaling>
          <c:orientation val="minMax"/>
        </c:scaling>
        <c:delete val="0"/>
        <c:axPos val="b"/>
        <c:numFmt formatCode="General" sourceLinked="0"/>
        <c:majorTickMark val="out"/>
        <c:minorTickMark val="none"/>
        <c:tickLblPos val="nextTo"/>
        <c:txPr>
          <a:bodyPr/>
          <a:lstStyle/>
          <a:p>
            <a:pPr>
              <a:defRPr b="1"/>
            </a:pPr>
            <a:endParaRPr lang="en-US"/>
          </a:p>
        </c:txPr>
        <c:crossAx val="19858176"/>
        <c:crosses val="autoZero"/>
        <c:auto val="1"/>
        <c:lblAlgn val="ctr"/>
        <c:lblOffset val="100"/>
        <c:noMultiLvlLbl val="0"/>
      </c:catAx>
      <c:valAx>
        <c:axId val="19858176"/>
        <c:scaling>
          <c:orientation val="minMax"/>
        </c:scaling>
        <c:delete val="0"/>
        <c:axPos val="l"/>
        <c:majorGridlines/>
        <c:title>
          <c:tx>
            <c:rich>
              <a:bodyPr rot="0" vert="horz"/>
              <a:lstStyle/>
              <a:p>
                <a:pPr>
                  <a:defRPr/>
                </a:pPr>
                <a:r>
                  <a:rPr lang="en-US" dirty="0"/>
                  <a:t>Amount of Symptom Relief from Depression</a:t>
                </a:r>
              </a:p>
            </c:rich>
          </c:tx>
          <c:layout>
            <c:manualLayout>
              <c:xMode val="edge"/>
              <c:yMode val="edge"/>
              <c:x val="0"/>
              <c:y val="0.3771309498474853"/>
            </c:manualLayout>
          </c:layout>
          <c:overlay val="0"/>
        </c:title>
        <c:numFmt formatCode="General" sourceLinked="1"/>
        <c:majorTickMark val="out"/>
        <c:minorTickMark val="none"/>
        <c:tickLblPos val="none"/>
        <c:spPr>
          <a:solidFill>
            <a:schemeClr val="bg1"/>
          </a:solidFill>
        </c:spPr>
        <c:crossAx val="53861376"/>
        <c:crosses val="autoZero"/>
        <c:crossBetween val="between"/>
      </c:valAx>
    </c:plotArea>
    <c:legend>
      <c:legendPos val="r"/>
      <c:layout>
        <c:manualLayout>
          <c:xMode val="edge"/>
          <c:yMode val="edge"/>
          <c:x val="0.70846450053913879"/>
          <c:y val="0.37878874937930057"/>
          <c:w val="0.19016173001771092"/>
          <c:h val="0.23341349223238986"/>
        </c:manualLayout>
      </c:layout>
      <c:overlay val="0"/>
      <c:txPr>
        <a:bodyPr/>
        <a:lstStyle/>
        <a:p>
          <a:pPr>
            <a:defRPr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6000">
              <a:schemeClr val="accent3">
                <a:lumMod val="40000"/>
                <a:lumOff val="60000"/>
              </a:schemeClr>
            </a:gs>
            <a:gs pos="100000">
              <a:schemeClr val="bg1">
                <a:lumMod val="85000"/>
              </a:schemeClr>
            </a:gs>
            <a:gs pos="100000">
              <a:schemeClr val="accent1">
                <a:tint val="23500"/>
                <a:satMod val="16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1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wmf"/></Relationships>
</file>

<file path=ppt/slides/_rels/slide1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7" Type="http://schemas.openxmlformats.org/officeDocument/2006/relationships/chart" Target="../charts/chart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wmf"/><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Single Factor Designs vs. Factorial Designs</a:t>
            </a:r>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466436" y="5942148"/>
            <a:ext cx="7543800" cy="461665"/>
          </a:xfrm>
          <a:prstGeom prst="rect">
            <a:avLst/>
          </a:prstGeom>
          <a:noFill/>
        </p:spPr>
        <p:txBody>
          <a:bodyPr wrap="square" rtlCol="0">
            <a:spAutoFit/>
          </a:bodyPr>
          <a:lstStyle/>
          <a:p>
            <a:r>
              <a:rPr lang="en-US" sz="1200" dirty="0"/>
              <a:t>Module: Single Factor Designs vs. Factorial Designs</a:t>
            </a:r>
          </a:p>
          <a:p>
            <a:r>
              <a:rPr lang="en-US" sz="1200" dirty="0"/>
              <a:t>©2018, </a:t>
            </a:r>
            <a:r>
              <a:rPr lang="de-DE" sz="1200" dirty="0"/>
              <a:t>Dr. B. Rumain &amp; Dr. A. </a:t>
            </a:r>
            <a:r>
              <a:rPr lang="de-DE" sz="1200"/>
              <a:t>Geliebter, </a:t>
            </a:r>
            <a:r>
              <a:rPr lang="de-DE" sz="1200" dirty="0"/>
              <a:t>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7620000" cy="5516563"/>
          </a:xfrm>
        </p:spPr>
        <p:txBody>
          <a:bodyPr>
            <a:normAutofit/>
          </a:bodyPr>
          <a:lstStyle/>
          <a:p>
            <a:r>
              <a:rPr lang="en-US" sz="2800" dirty="0"/>
              <a:t>Suppose you are interested in a way to help people with depression.  Suppose you hypothesize that one factor to alleviate depression is medication, our new drug Elate, and you want to know whether it will reduce the symptoms of depression.  You also feel that a second factor to alleviate depression is walking at least 30 minutes in the fresh air.  </a:t>
            </a:r>
          </a:p>
          <a:p>
            <a:r>
              <a:rPr lang="en-US" sz="2800" dirty="0"/>
              <a:t>In this case, you have what is called a </a:t>
            </a:r>
            <a:br>
              <a:rPr lang="en-US" sz="2800" dirty="0"/>
            </a:br>
            <a:r>
              <a:rPr lang="en-US" sz="2800" dirty="0">
                <a:solidFill>
                  <a:srgbClr val="FF0000"/>
                </a:solidFill>
              </a:rPr>
              <a:t>2 factorial design</a:t>
            </a:r>
            <a:r>
              <a:rPr lang="en-US" sz="2800" dirty="0"/>
              <a:t>.  The 2 factors are just the 2 independent variables. </a:t>
            </a:r>
          </a:p>
        </p:txBody>
      </p:sp>
    </p:spTree>
    <p:extLst>
      <p:ext uri="{BB962C8B-B14F-4D97-AF65-F5344CB8AC3E}">
        <p14:creationId xmlns:p14="http://schemas.microsoft.com/office/powerpoint/2010/main" val="262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620000" cy="5592763"/>
          </a:xfrm>
        </p:spPr>
        <p:txBody>
          <a:bodyPr>
            <a:normAutofit fontScale="92500"/>
          </a:bodyPr>
          <a:lstStyle/>
          <a:p>
            <a:r>
              <a:rPr lang="en-US" sz="2800" dirty="0"/>
              <a:t>List the two independent variables:</a:t>
            </a:r>
          </a:p>
          <a:p>
            <a:r>
              <a:rPr lang="en-US" sz="2800" dirty="0">
                <a:solidFill>
                  <a:srgbClr val="FF0000"/>
                </a:solidFill>
              </a:rPr>
              <a:t>Independent variable #1 is ________________</a:t>
            </a:r>
          </a:p>
          <a:p>
            <a:r>
              <a:rPr lang="en-US" sz="2800" dirty="0">
                <a:solidFill>
                  <a:srgbClr val="FF0000"/>
                </a:solidFill>
              </a:rPr>
              <a:t>Independent variable #2 is ________________</a:t>
            </a:r>
          </a:p>
          <a:p>
            <a:endParaRPr lang="en-US" sz="2800" dirty="0"/>
          </a:p>
          <a:p>
            <a:r>
              <a:rPr lang="en-US" sz="2800" dirty="0"/>
              <a:t>List 2 possible levels of each independent variable:</a:t>
            </a:r>
          </a:p>
          <a:p>
            <a:r>
              <a:rPr lang="en-US" sz="2800" dirty="0">
                <a:solidFill>
                  <a:srgbClr val="FF0000"/>
                </a:solidFill>
              </a:rPr>
              <a:t>The 2 levels of independent variable #1 are: __________, _____________</a:t>
            </a:r>
          </a:p>
          <a:p>
            <a:r>
              <a:rPr lang="en-US" sz="2800" dirty="0">
                <a:solidFill>
                  <a:srgbClr val="FF0000"/>
                </a:solidFill>
              </a:rPr>
              <a:t>The 2 levels of independent variable #2 are: _____________, ________________</a:t>
            </a:r>
          </a:p>
          <a:p>
            <a:endParaRPr lang="en-US" sz="2800" dirty="0"/>
          </a:p>
        </p:txBody>
      </p:sp>
    </p:spTree>
    <p:extLst>
      <p:ext uri="{BB962C8B-B14F-4D97-AF65-F5344CB8AC3E}">
        <p14:creationId xmlns:p14="http://schemas.microsoft.com/office/powerpoint/2010/main" val="96059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fontScale="85000" lnSpcReduction="10000"/>
          </a:bodyPr>
          <a:lstStyle/>
          <a:p>
            <a:r>
              <a:rPr lang="en-US" sz="2800" dirty="0"/>
              <a:t>Let’s say you gave the following answers:</a:t>
            </a:r>
          </a:p>
          <a:p>
            <a:endParaRPr lang="en-US" sz="900" dirty="0"/>
          </a:p>
          <a:p>
            <a:r>
              <a:rPr lang="en-US" sz="2800" dirty="0"/>
              <a:t>List the two independent variables:</a:t>
            </a:r>
          </a:p>
          <a:p>
            <a:r>
              <a:rPr lang="en-US" sz="2800" dirty="0">
                <a:solidFill>
                  <a:srgbClr val="FF0000"/>
                </a:solidFill>
              </a:rPr>
              <a:t>Independent variable #1 is </a:t>
            </a:r>
            <a:r>
              <a:rPr lang="en-US" sz="2800" u="sng" dirty="0">
                <a:solidFill>
                  <a:srgbClr val="FF0000"/>
                </a:solidFill>
              </a:rPr>
              <a:t>dosage of medication</a:t>
            </a:r>
          </a:p>
          <a:p>
            <a:r>
              <a:rPr lang="en-US" sz="2800" dirty="0">
                <a:solidFill>
                  <a:srgbClr val="FF0000"/>
                </a:solidFill>
              </a:rPr>
              <a:t>Independent variable #2 is </a:t>
            </a:r>
            <a:r>
              <a:rPr lang="en-US" sz="2800" u="sng" dirty="0">
                <a:solidFill>
                  <a:srgbClr val="FF0000"/>
                </a:solidFill>
              </a:rPr>
              <a:t>walking                    _</a:t>
            </a:r>
            <a:endParaRPr lang="en-US" sz="2800" dirty="0">
              <a:solidFill>
                <a:srgbClr val="FF0000"/>
              </a:solidFill>
            </a:endParaRPr>
          </a:p>
          <a:p>
            <a:r>
              <a:rPr lang="en-US" sz="2800" dirty="0"/>
              <a:t>List 2 possible levels of each independent variable:</a:t>
            </a:r>
          </a:p>
          <a:p>
            <a:r>
              <a:rPr lang="en-US" sz="2800" dirty="0">
                <a:solidFill>
                  <a:srgbClr val="FF0000"/>
                </a:solidFill>
              </a:rPr>
              <a:t>The 2 levels of independent variable #1 are: </a:t>
            </a:r>
            <a:br>
              <a:rPr lang="en-US" sz="2800" dirty="0">
                <a:solidFill>
                  <a:srgbClr val="FF0000"/>
                </a:solidFill>
              </a:rPr>
            </a:br>
            <a:r>
              <a:rPr lang="en-US" sz="2800" u="sng" dirty="0">
                <a:solidFill>
                  <a:srgbClr val="FF0000"/>
                </a:solidFill>
              </a:rPr>
              <a:t>0 mg      </a:t>
            </a:r>
            <a:r>
              <a:rPr lang="en-US" sz="2800" dirty="0">
                <a:solidFill>
                  <a:srgbClr val="FF0000"/>
                </a:solidFill>
              </a:rPr>
              <a:t>, </a:t>
            </a:r>
            <a:r>
              <a:rPr lang="en-US" sz="2800" u="sng" dirty="0">
                <a:solidFill>
                  <a:srgbClr val="FF0000"/>
                </a:solidFill>
              </a:rPr>
              <a:t>750 mg    .</a:t>
            </a:r>
            <a:endParaRPr lang="en-US" sz="2800" dirty="0">
              <a:solidFill>
                <a:srgbClr val="FF0000"/>
              </a:solidFill>
            </a:endParaRPr>
          </a:p>
          <a:p>
            <a:r>
              <a:rPr lang="en-US" sz="2800" dirty="0">
                <a:solidFill>
                  <a:srgbClr val="FF0000"/>
                </a:solidFill>
              </a:rPr>
              <a:t>The 2 levels of independent variable #2 are: </a:t>
            </a:r>
          </a:p>
          <a:p>
            <a:r>
              <a:rPr lang="en-US" sz="2800" u="sng" dirty="0">
                <a:solidFill>
                  <a:srgbClr val="FF0000"/>
                </a:solidFill>
              </a:rPr>
              <a:t>Yes walk   </a:t>
            </a:r>
            <a:r>
              <a:rPr lang="en-US" sz="2800" dirty="0">
                <a:solidFill>
                  <a:srgbClr val="FF0000"/>
                </a:solidFill>
              </a:rPr>
              <a:t>,  </a:t>
            </a:r>
            <a:r>
              <a:rPr lang="en-US" sz="2800" u="sng" dirty="0">
                <a:solidFill>
                  <a:srgbClr val="FF0000"/>
                </a:solidFill>
              </a:rPr>
              <a:t>No walk  .</a:t>
            </a:r>
          </a:p>
          <a:p>
            <a:r>
              <a:rPr lang="en-US" sz="2800" dirty="0"/>
              <a:t>For each independent variable, what is the control group?</a:t>
            </a:r>
          </a:p>
        </p:txBody>
      </p:sp>
      <p:sp>
        <p:nvSpPr>
          <p:cNvPr id="4" name="Oval 3"/>
          <p:cNvSpPr/>
          <p:nvPr/>
        </p:nvSpPr>
        <p:spPr>
          <a:xfrm>
            <a:off x="381000" y="3886200"/>
            <a:ext cx="11430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209800" y="4876800"/>
            <a:ext cx="15240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6050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1000"/>
                                        <p:tgtEl>
                                          <p:spTgt spid="3">
                                            <p:txEl>
                                              <p:pRg st="6" end="6"/>
                                            </p:txEl>
                                          </p:spTgt>
                                        </p:tgtEl>
                                      </p:cBhvr>
                                    </p:animEffect>
                                    <p:anim calcmode="lin" valueType="num">
                                      <p:cBhvr>
                                        <p:cTn id="3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1000"/>
                                        <p:tgtEl>
                                          <p:spTgt spid="3">
                                            <p:txEl>
                                              <p:pRg st="7" end="7"/>
                                            </p:txEl>
                                          </p:spTgt>
                                        </p:tgtEl>
                                      </p:cBhvr>
                                    </p:animEffect>
                                    <p:anim calcmode="lin" valueType="num">
                                      <p:cBhvr>
                                        <p:cTn id="4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1000"/>
                                        <p:tgtEl>
                                          <p:spTgt spid="3">
                                            <p:txEl>
                                              <p:pRg st="8" end="8"/>
                                            </p:txEl>
                                          </p:spTgt>
                                        </p:tgtEl>
                                      </p:cBhvr>
                                    </p:animEffect>
                                    <p:anim calcmode="lin" valueType="num">
                                      <p:cBhvr>
                                        <p:cTn id="4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1000"/>
                                        <p:tgtEl>
                                          <p:spTgt spid="3">
                                            <p:txEl>
                                              <p:pRg st="9" end="9"/>
                                            </p:txEl>
                                          </p:spTgt>
                                        </p:tgtEl>
                                      </p:cBhvr>
                                    </p:animEffect>
                                    <p:anim calcmode="lin" valueType="num">
                                      <p:cBhvr>
                                        <p:cTn id="5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7620000" cy="5440363"/>
          </a:xfrm>
        </p:spPr>
        <p:txBody>
          <a:bodyPr>
            <a:normAutofit/>
          </a:bodyPr>
          <a:lstStyle/>
          <a:p>
            <a:r>
              <a:rPr lang="en-US" sz="2800" dirty="0"/>
              <a:t>For each independent variable, what is the control group?</a:t>
            </a:r>
          </a:p>
          <a:p>
            <a:r>
              <a:rPr lang="en-US" sz="2800" dirty="0">
                <a:solidFill>
                  <a:srgbClr val="FF0000"/>
                </a:solidFill>
              </a:rPr>
              <a:t>Independent variable #1’s control group: </a:t>
            </a:r>
            <a:br>
              <a:rPr lang="en-US" sz="2800" dirty="0">
                <a:solidFill>
                  <a:srgbClr val="FF0000"/>
                </a:solidFill>
              </a:rPr>
            </a:br>
            <a:r>
              <a:rPr lang="en-US" sz="2800" dirty="0">
                <a:solidFill>
                  <a:srgbClr val="FF0000"/>
                </a:solidFill>
              </a:rPr>
              <a:t>0 mg.</a:t>
            </a:r>
          </a:p>
          <a:p>
            <a:r>
              <a:rPr lang="en-US" sz="2800" dirty="0">
                <a:solidFill>
                  <a:srgbClr val="FF0000"/>
                </a:solidFill>
              </a:rPr>
              <a:t>Independent variable #2’s control group: </a:t>
            </a:r>
            <a:br>
              <a:rPr lang="en-US" sz="2800" dirty="0">
                <a:solidFill>
                  <a:srgbClr val="FF0000"/>
                </a:solidFill>
              </a:rPr>
            </a:br>
            <a:r>
              <a:rPr lang="en-US" sz="2800" dirty="0">
                <a:solidFill>
                  <a:srgbClr val="FF0000"/>
                </a:solidFill>
              </a:rPr>
              <a:t>No walk.</a:t>
            </a:r>
          </a:p>
          <a:p>
            <a:r>
              <a:rPr lang="en-US" sz="2800" dirty="0"/>
              <a:t>Remember, the “0 mg. Group” would get a sugar-coated pill, a placebo, so that they think they are getting the treatment as well.  </a:t>
            </a:r>
          </a:p>
          <a:p>
            <a:endParaRPr lang="en-US" sz="2800" dirty="0">
              <a:solidFill>
                <a:srgbClr val="FF0000"/>
              </a:solidFill>
            </a:endParaRPr>
          </a:p>
        </p:txBody>
      </p:sp>
    </p:spTree>
    <p:extLst>
      <p:ext uri="{BB962C8B-B14F-4D97-AF65-F5344CB8AC3E}">
        <p14:creationId xmlns:p14="http://schemas.microsoft.com/office/powerpoint/2010/main" val="2709841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2800" dirty="0"/>
              <a:t>As we can see, the subjects that do </a:t>
            </a:r>
            <a:r>
              <a:rPr lang="en-US" sz="2800" dirty="0">
                <a:solidFill>
                  <a:schemeClr val="tx2"/>
                </a:solidFill>
              </a:rPr>
              <a:t>not </a:t>
            </a:r>
            <a:r>
              <a:rPr lang="en-US" sz="2800" dirty="0"/>
              <a:t>get the treatment are the </a:t>
            </a:r>
            <a:r>
              <a:rPr lang="en-US" sz="2800" dirty="0">
                <a:solidFill>
                  <a:schemeClr val="tx2"/>
                </a:solidFill>
              </a:rPr>
              <a:t>control group</a:t>
            </a:r>
            <a:r>
              <a:rPr lang="en-US" sz="2800" dirty="0"/>
              <a:t>. The ones that do get the treatment (the “750 mg dosage” condition, the “yes walk” condition) are the </a:t>
            </a:r>
            <a:r>
              <a:rPr lang="en-US" sz="2800" dirty="0">
                <a:solidFill>
                  <a:schemeClr val="tx2"/>
                </a:solidFill>
              </a:rPr>
              <a:t>experimental groups </a:t>
            </a:r>
            <a:r>
              <a:rPr lang="en-US" sz="2800" dirty="0"/>
              <a:t>for that independent variable. </a:t>
            </a:r>
          </a:p>
          <a:p>
            <a:r>
              <a:rPr lang="en-US" sz="2800" dirty="0"/>
              <a:t>So, we have two levels of dosage (0 mg and 750 mg), and two levels of walking (Yes walk, No walk).  </a:t>
            </a:r>
          </a:p>
          <a:p>
            <a:r>
              <a:rPr lang="en-US" sz="2800" dirty="0"/>
              <a:t>List all the possible combinations of dosage with walking.</a:t>
            </a:r>
          </a:p>
          <a:p>
            <a:endParaRPr lang="en-US" sz="2800" dirty="0"/>
          </a:p>
        </p:txBody>
      </p:sp>
    </p:spTree>
    <p:extLst>
      <p:ext uri="{BB962C8B-B14F-4D97-AF65-F5344CB8AC3E}">
        <p14:creationId xmlns:p14="http://schemas.microsoft.com/office/powerpoint/2010/main" val="363537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a:t>These are the 4 possible combinations:</a:t>
            </a:r>
          </a:p>
          <a:p>
            <a:r>
              <a:rPr lang="en-US" dirty="0"/>
              <a:t>(1) 0 mg., yes walking</a:t>
            </a:r>
          </a:p>
          <a:p>
            <a:r>
              <a:rPr lang="en-US" dirty="0"/>
              <a:t>(2) 0 mg., no walking</a:t>
            </a:r>
          </a:p>
          <a:p>
            <a:r>
              <a:rPr lang="en-US" dirty="0"/>
              <a:t>(3) 750 mg., yes walking</a:t>
            </a:r>
          </a:p>
          <a:p>
            <a:r>
              <a:rPr lang="en-US" dirty="0"/>
              <a:t>(4) 750 mg., no walking</a:t>
            </a:r>
          </a:p>
          <a:p>
            <a:r>
              <a:rPr lang="en-US" sz="2400" dirty="0"/>
              <a:t>We can arrange them in a Latin square, as follows:</a:t>
            </a:r>
          </a:p>
          <a:p>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2759859677"/>
              </p:ext>
            </p:extLst>
          </p:nvPr>
        </p:nvGraphicFramePr>
        <p:xfrm>
          <a:off x="914400" y="3962400"/>
          <a:ext cx="6096000" cy="2011680"/>
        </p:xfrm>
        <a:graphic>
          <a:graphicData uri="http://schemas.openxmlformats.org/drawingml/2006/table">
            <a:tbl>
              <a:tblPr firstRow="1" bandRow="1">
                <a:tableStyleId>{5940675A-B579-460E-94D1-54222C63F5DA}</a:tableStyleId>
              </a:tblPr>
              <a:tblGrid>
                <a:gridCol w="16764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0">
                <a:tc>
                  <a:txBody>
                    <a:bodyPr/>
                    <a:lstStyle/>
                    <a:p>
                      <a:endParaRPr lang="en-US" b="1" dirty="0"/>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r>
                        <a:rPr lang="en-US" b="1" dirty="0"/>
                        <a:t>        </a:t>
                      </a:r>
                      <a:r>
                        <a:rPr lang="en-US" b="1" dirty="0">
                          <a:solidFill>
                            <a:schemeClr val="tx2"/>
                          </a:solidFill>
                        </a:rPr>
                        <a:t>Dosage = Independent</a:t>
                      </a:r>
                      <a:r>
                        <a:rPr lang="en-US" b="1" baseline="0" dirty="0">
                          <a:solidFill>
                            <a:schemeClr val="tx2"/>
                          </a:solidFill>
                        </a:rPr>
                        <a:t> Variable #1</a:t>
                      </a:r>
                      <a:endParaRPr lang="en-US" b="1" dirty="0">
                        <a:solidFill>
                          <a:schemeClr val="tx2"/>
                        </a:solidFill>
                      </a:endParaRP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rowSpan="3">
                  <a:txBody>
                    <a:bodyPr/>
                    <a:lstStyle/>
                    <a:p>
                      <a:endParaRPr lang="en-US" b="1" dirty="0"/>
                    </a:p>
                    <a:p>
                      <a:endParaRPr lang="en-US" b="1" dirty="0"/>
                    </a:p>
                    <a:p>
                      <a:r>
                        <a:rPr lang="en-US" b="1" dirty="0">
                          <a:solidFill>
                            <a:schemeClr val="tx2"/>
                          </a:solidFill>
                        </a:rPr>
                        <a:t>Walking = Independent Variable #2</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b="1" dirty="0"/>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0 mg.</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750</a:t>
                      </a:r>
                      <a:r>
                        <a:rPr lang="en-US" b="1" baseline="0" dirty="0"/>
                        <a:t> mg.</a:t>
                      </a:r>
                      <a:endParaRPr lang="en-US" b="1" dirty="0"/>
                    </a:p>
                  </a:txBody>
                  <a:tcP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vMerge="1">
                  <a:txBody>
                    <a:bodyPr/>
                    <a:lstStyle/>
                    <a:p>
                      <a:endParaRPr lang="en-US" dirty="0"/>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b="1" dirty="0"/>
                        <a:t>Yes walk</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b="1" dirty="0"/>
                        <a:t>0 mg.</a:t>
                      </a:r>
                    </a:p>
                    <a:p>
                      <a:r>
                        <a:rPr lang="en-US" b="1" dirty="0"/>
                        <a:t>Yes walk</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b="1" dirty="0"/>
                        <a:t>750 mg.</a:t>
                      </a:r>
                    </a:p>
                    <a:p>
                      <a:r>
                        <a:rPr lang="en-US" b="1" dirty="0"/>
                        <a:t>Yes walk</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370840">
                <a:tc vMerge="1">
                  <a:txBody>
                    <a:bodyPr/>
                    <a:lstStyle/>
                    <a:p>
                      <a:endParaRPr lang="en-US" dirty="0"/>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b="1" dirty="0"/>
                        <a:t>No walk</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b="1" dirty="0"/>
                        <a:t>0</a:t>
                      </a:r>
                      <a:r>
                        <a:rPr lang="en-US" b="1" baseline="0" dirty="0"/>
                        <a:t> mg.</a:t>
                      </a:r>
                    </a:p>
                    <a:p>
                      <a:r>
                        <a:rPr lang="en-US" b="1" baseline="0" dirty="0"/>
                        <a:t>No walk</a:t>
                      </a:r>
                      <a:endParaRPr lang="en-US" b="1" dirty="0"/>
                    </a:p>
                  </a:txBody>
                  <a:tcPr>
                    <a:lnL w="12700" cap="flat" cmpd="sng" algn="ctr">
                      <a:solidFill>
                        <a:schemeClr val="tx1"/>
                      </a:solidFill>
                      <a:prstDash val="solid"/>
                      <a:round/>
                      <a:headEnd type="none" w="med" len="med"/>
                      <a:tailEnd type="none" w="med" len="med"/>
                    </a:lnL>
                  </a:tcPr>
                </a:tc>
                <a:tc>
                  <a:txBody>
                    <a:bodyPr/>
                    <a:lstStyle/>
                    <a:p>
                      <a:r>
                        <a:rPr lang="en-US" b="1" dirty="0"/>
                        <a:t>750 mg.</a:t>
                      </a:r>
                    </a:p>
                    <a:p>
                      <a:r>
                        <a:rPr lang="en-US" b="1" dirty="0"/>
                        <a:t>No walk</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96376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2800" dirty="0"/>
          </a:p>
          <a:p>
            <a:endParaRPr lang="en-US" sz="2800" dirty="0"/>
          </a:p>
          <a:p>
            <a:endParaRPr lang="en-US" sz="2800" dirty="0"/>
          </a:p>
          <a:p>
            <a:endParaRPr lang="en-US" sz="2800" dirty="0"/>
          </a:p>
          <a:p>
            <a:r>
              <a:rPr lang="en-US" sz="2800" dirty="0"/>
              <a:t>Now list all possible separate and joint effects:</a:t>
            </a:r>
          </a:p>
          <a:p>
            <a:r>
              <a:rPr lang="en-US" sz="2800" dirty="0"/>
              <a:t>___________________________________</a:t>
            </a:r>
          </a:p>
          <a:p>
            <a:r>
              <a:rPr lang="en-US" sz="2800" dirty="0"/>
              <a:t>___________________________________</a:t>
            </a:r>
          </a:p>
          <a:p>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890198633"/>
              </p:ext>
            </p:extLst>
          </p:nvPr>
        </p:nvGraphicFramePr>
        <p:xfrm>
          <a:off x="1143000" y="1143000"/>
          <a:ext cx="6096000" cy="2011680"/>
        </p:xfrm>
        <a:graphic>
          <a:graphicData uri="http://schemas.openxmlformats.org/drawingml/2006/table">
            <a:tbl>
              <a:tblPr firstRow="1" bandRow="1">
                <a:tableStyleId>{5940675A-B579-460E-94D1-54222C63F5DA}</a:tableStyleId>
              </a:tblPr>
              <a:tblGrid>
                <a:gridCol w="16764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0">
                <a:tc>
                  <a:txBody>
                    <a:bodyPr/>
                    <a:lstStyle/>
                    <a:p>
                      <a:endParaRPr lang="en-US" b="1" dirty="0"/>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r>
                        <a:rPr lang="en-US" b="1" dirty="0"/>
                        <a:t>        </a:t>
                      </a:r>
                      <a:r>
                        <a:rPr lang="en-US" b="1" dirty="0">
                          <a:solidFill>
                            <a:schemeClr val="tx2"/>
                          </a:solidFill>
                        </a:rPr>
                        <a:t>Dosage = Independent</a:t>
                      </a:r>
                      <a:r>
                        <a:rPr lang="en-US" b="1" baseline="0" dirty="0">
                          <a:solidFill>
                            <a:schemeClr val="tx2"/>
                          </a:solidFill>
                        </a:rPr>
                        <a:t> Variable #1</a:t>
                      </a:r>
                      <a:endParaRPr lang="en-US" b="1" dirty="0">
                        <a:solidFill>
                          <a:schemeClr val="tx2"/>
                        </a:solidFill>
                      </a:endParaRP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rowSpan="3">
                  <a:txBody>
                    <a:bodyPr/>
                    <a:lstStyle/>
                    <a:p>
                      <a:endParaRPr lang="en-US" b="1" dirty="0"/>
                    </a:p>
                    <a:p>
                      <a:endParaRPr lang="en-US" b="1" dirty="0"/>
                    </a:p>
                    <a:p>
                      <a:r>
                        <a:rPr lang="en-US" b="1" dirty="0">
                          <a:solidFill>
                            <a:schemeClr val="tx2"/>
                          </a:solidFill>
                        </a:rPr>
                        <a:t>Walking = Independent Variable #2</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b="1" dirty="0"/>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0 mg.</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750</a:t>
                      </a:r>
                      <a:r>
                        <a:rPr lang="en-US" b="1" baseline="0" dirty="0"/>
                        <a:t> mg.</a:t>
                      </a:r>
                      <a:endParaRPr lang="en-US" b="1" dirty="0"/>
                    </a:p>
                  </a:txBody>
                  <a:tcP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vMerge="1">
                  <a:txBody>
                    <a:bodyPr/>
                    <a:lstStyle/>
                    <a:p>
                      <a:endParaRPr lang="en-US" dirty="0"/>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b="1" dirty="0"/>
                        <a:t>Yes walk</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b="1" dirty="0"/>
                        <a:t>0 mg.</a:t>
                      </a:r>
                    </a:p>
                    <a:p>
                      <a:r>
                        <a:rPr lang="en-US" b="1" dirty="0"/>
                        <a:t>Yes walk</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b="1" dirty="0"/>
                        <a:t>750 mg.</a:t>
                      </a:r>
                    </a:p>
                    <a:p>
                      <a:r>
                        <a:rPr lang="en-US" b="1" dirty="0"/>
                        <a:t>Yes walk</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370840">
                <a:tc vMerge="1">
                  <a:txBody>
                    <a:bodyPr/>
                    <a:lstStyle/>
                    <a:p>
                      <a:endParaRPr lang="en-US" dirty="0"/>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b="1" dirty="0"/>
                        <a:t>No walk</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b="1" dirty="0"/>
                        <a:t>0</a:t>
                      </a:r>
                      <a:r>
                        <a:rPr lang="en-US" b="1" baseline="0" dirty="0"/>
                        <a:t> mg.</a:t>
                      </a:r>
                    </a:p>
                    <a:p>
                      <a:r>
                        <a:rPr lang="en-US" b="1" baseline="0" dirty="0"/>
                        <a:t>No walk</a:t>
                      </a:r>
                      <a:endParaRPr lang="en-US" b="1" dirty="0"/>
                    </a:p>
                  </a:txBody>
                  <a:tcPr>
                    <a:lnL w="12700" cap="flat" cmpd="sng" algn="ctr">
                      <a:solidFill>
                        <a:schemeClr val="tx1"/>
                      </a:solidFill>
                      <a:prstDash val="solid"/>
                      <a:round/>
                      <a:headEnd type="none" w="med" len="med"/>
                      <a:tailEnd type="none" w="med" len="med"/>
                    </a:lnL>
                  </a:tcPr>
                </a:tc>
                <a:tc>
                  <a:txBody>
                    <a:bodyPr/>
                    <a:lstStyle/>
                    <a:p>
                      <a:r>
                        <a:rPr lang="en-US" b="1" dirty="0"/>
                        <a:t>750 mg.</a:t>
                      </a:r>
                    </a:p>
                    <a:p>
                      <a:r>
                        <a:rPr lang="en-US" b="1" dirty="0"/>
                        <a:t>No walk</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87578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1000"/>
                                        <p:tgtEl>
                                          <p:spTgt spid="3">
                                            <p:txEl>
                                              <p:pRg st="6" end="6"/>
                                            </p:txEl>
                                          </p:spTgt>
                                        </p:tgtEl>
                                      </p:cBhvr>
                                    </p:animEffect>
                                    <p:anim calcmode="lin" valueType="num">
                                      <p:cBhvr>
                                        <p:cTn id="1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010400" cy="6096000"/>
          </a:xfrm>
        </p:spPr>
        <p:txBody>
          <a:bodyPr>
            <a:normAutofit fontScale="85000" lnSpcReduction="20000"/>
          </a:bodyPr>
          <a:lstStyle/>
          <a:p>
            <a:r>
              <a:rPr lang="en-US" sz="2800" dirty="0"/>
              <a:t>These are the separate and joint effects:</a:t>
            </a:r>
          </a:p>
          <a:p>
            <a:r>
              <a:rPr lang="en-US" sz="2800" u="sng" dirty="0">
                <a:solidFill>
                  <a:schemeClr val="tx2"/>
                </a:solidFill>
              </a:rPr>
              <a:t>Separate Effects</a:t>
            </a:r>
          </a:p>
          <a:p>
            <a:pPr marL="514350" indent="-514350">
              <a:buAutoNum type="arabicParenBoth"/>
            </a:pPr>
            <a:r>
              <a:rPr lang="en-US" sz="2800" u="sng" dirty="0"/>
              <a:t>Only the medication matters</a:t>
            </a:r>
            <a:r>
              <a:rPr lang="en-US" sz="2800" dirty="0"/>
              <a:t>.  Those that get the treatment, the medication, do significantly better in terms of symptom relief from depression, than those who don’t, the 0 mg. group, regardless of whether they walk or not.  This is called a </a:t>
            </a:r>
            <a:r>
              <a:rPr lang="en-US" sz="2800" dirty="0">
                <a:solidFill>
                  <a:schemeClr val="tx2"/>
                </a:solidFill>
              </a:rPr>
              <a:t>main effect</a:t>
            </a:r>
            <a:r>
              <a:rPr lang="en-US" sz="2800" dirty="0"/>
              <a:t>.  We would say “</a:t>
            </a:r>
            <a:r>
              <a:rPr lang="en-US" sz="2800" dirty="0">
                <a:solidFill>
                  <a:schemeClr val="tx2"/>
                </a:solidFill>
              </a:rPr>
              <a:t>there is a main effect of dosage</a:t>
            </a:r>
            <a:r>
              <a:rPr lang="en-US" sz="2800" dirty="0"/>
              <a:t>.”</a:t>
            </a:r>
          </a:p>
          <a:p>
            <a:pPr marL="512064" indent="-512064"/>
            <a:r>
              <a:rPr lang="en-US" sz="2800" dirty="0"/>
              <a:t>(2) </a:t>
            </a:r>
            <a:r>
              <a:rPr lang="en-US" sz="2800" u="sng" dirty="0"/>
              <a:t>Only the walking matters</a:t>
            </a:r>
            <a:r>
              <a:rPr lang="en-US" sz="2800" dirty="0"/>
              <a:t>. Those that get the intervention of walking do significantly better than those who don’t walk, regardless of the dosage of medication.  So, the medication doesn’t help; only the walking helps.  In this case, we would say “</a:t>
            </a:r>
            <a:r>
              <a:rPr lang="en-US" sz="2800" dirty="0">
                <a:solidFill>
                  <a:schemeClr val="tx2"/>
                </a:solidFill>
              </a:rPr>
              <a:t>there is a main effect of walking</a:t>
            </a:r>
            <a:r>
              <a:rPr lang="en-US" sz="2800" dirty="0"/>
              <a:t>.”     </a:t>
            </a:r>
          </a:p>
          <a:p>
            <a:r>
              <a:rPr lang="en-US" sz="2800" dirty="0">
                <a:solidFill>
                  <a:schemeClr val="accent1"/>
                </a:solidFill>
              </a:rPr>
              <a:t>Now, what are the possible joint effects?</a:t>
            </a:r>
            <a:endParaRPr lang="en-US" sz="2800" dirty="0"/>
          </a:p>
          <a:p>
            <a:endParaRPr lang="en-US" sz="2800" dirty="0"/>
          </a:p>
        </p:txBody>
      </p:sp>
      <p:pic>
        <p:nvPicPr>
          <p:cNvPr id="5" name="Picture 4" descr="C:\Users\Student\AppData\Local\Microsoft\Windows\Temporary Internet Files\Content.IE5\5PLBO70Y\MP900337250[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28164" y="2198311"/>
            <a:ext cx="1611457" cy="866775"/>
          </a:xfrm>
          <a:prstGeom prst="rect">
            <a:avLst/>
          </a:prstGeom>
          <a:noFill/>
          <a:ln>
            <a:noFill/>
          </a:ln>
        </p:spPr>
      </p:pic>
      <p:pic>
        <p:nvPicPr>
          <p:cNvPr id="6" name="Picture 5" descr="C:\Users\Student\AppData\Local\Microsoft\Windows\Temporary Internet Files\Content.IE5\9E1XSWA5\MC90043466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1916" y="2631699"/>
            <a:ext cx="814705" cy="751205"/>
          </a:xfrm>
          <a:prstGeom prst="rect">
            <a:avLst/>
          </a:prstGeom>
          <a:noFill/>
          <a:ln>
            <a:noFill/>
          </a:ln>
        </p:spPr>
      </p:pic>
      <p:pic>
        <p:nvPicPr>
          <p:cNvPr id="7" name="Picture 6" descr="C:\Users\Student\AppData\Local\Microsoft\Windows\Temporary Internet Files\Content.IE5\JX0LXR74\MC900347825[1].wmf"/>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2800" y="4502321"/>
            <a:ext cx="1576821" cy="990600"/>
          </a:xfrm>
          <a:prstGeom prst="rect">
            <a:avLst/>
          </a:prstGeom>
          <a:solidFill>
            <a:schemeClr val="bg1"/>
          </a:solidFill>
          <a:ln>
            <a:noFill/>
          </a:ln>
        </p:spPr>
      </p:pic>
      <p:pic>
        <p:nvPicPr>
          <p:cNvPr id="8" name="Picture 7" descr="C:\Users\Student\AppData\Local\Microsoft\Windows\Temporary Internet Files\Content.IE5\9E1XSWA5\MC90043466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02698" y="4997621"/>
            <a:ext cx="814705" cy="751205"/>
          </a:xfrm>
          <a:prstGeom prst="rect">
            <a:avLst/>
          </a:prstGeom>
          <a:noFill/>
          <a:ln>
            <a:noFill/>
          </a:ln>
        </p:spPr>
      </p:pic>
    </p:spTree>
    <p:extLst>
      <p:ext uri="{BB962C8B-B14F-4D97-AF65-F5344CB8AC3E}">
        <p14:creationId xmlns:p14="http://schemas.microsoft.com/office/powerpoint/2010/main" val="285881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anim calcmode="lin" valueType="num">
                                      <p:cBhvr>
                                        <p:cTn id="49" dur="1000" fill="hold"/>
                                        <p:tgtEl>
                                          <p:spTgt spid="8"/>
                                        </p:tgtEl>
                                        <p:attrNameLst>
                                          <p:attrName>ppt_x</p:attrName>
                                        </p:attrNameLst>
                                      </p:cBhvr>
                                      <p:tavLst>
                                        <p:tav tm="0">
                                          <p:val>
                                            <p:strVal val="#ppt_x"/>
                                          </p:val>
                                        </p:tav>
                                        <p:tav tm="100000">
                                          <p:val>
                                            <p:strVal val="#ppt_x"/>
                                          </p:val>
                                        </p:tav>
                                      </p:tavLst>
                                    </p:anim>
                                    <p:anim calcmode="lin" valueType="num">
                                      <p:cBhvr>
                                        <p:cTn id="5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fade">
                                      <p:cBhvr>
                                        <p:cTn id="55" dur="1000"/>
                                        <p:tgtEl>
                                          <p:spTgt spid="3">
                                            <p:txEl>
                                              <p:pRg st="4" end="4"/>
                                            </p:txEl>
                                          </p:spTgt>
                                        </p:tgtEl>
                                      </p:cBhvr>
                                    </p:animEffect>
                                    <p:anim calcmode="lin" valueType="num">
                                      <p:cBhvr>
                                        <p:cTn id="5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a:t>Joint effects:</a:t>
            </a:r>
            <a:endParaRPr lang="en-US" dirty="0"/>
          </a:p>
        </p:txBody>
      </p:sp>
      <p:sp>
        <p:nvSpPr>
          <p:cNvPr id="3" name="Content Placeholder 2"/>
          <p:cNvSpPr>
            <a:spLocks noGrp="1"/>
          </p:cNvSpPr>
          <p:nvPr>
            <p:ph idx="1"/>
          </p:nvPr>
        </p:nvSpPr>
        <p:spPr>
          <a:xfrm>
            <a:off x="457200" y="914400"/>
            <a:ext cx="8229600" cy="4343400"/>
          </a:xfrm>
        </p:spPr>
        <p:txBody>
          <a:bodyPr>
            <a:normAutofit fontScale="92500"/>
          </a:bodyPr>
          <a:lstStyle/>
          <a:p>
            <a:r>
              <a:rPr lang="en-US" sz="2800" dirty="0"/>
              <a:t>There is a joint effect when the 2 independent variables interact.  Let’s say if a depressed individual doesn’t walk, then he needs medication to get symptom relief from depression.</a:t>
            </a:r>
          </a:p>
          <a:p>
            <a:pPr>
              <a:spcAft>
                <a:spcPts val="1200"/>
              </a:spcAft>
            </a:pPr>
            <a:endParaRPr lang="en-US" sz="3600" dirty="0"/>
          </a:p>
          <a:p>
            <a:r>
              <a:rPr lang="en-US" sz="2800" dirty="0"/>
              <a:t>     </a:t>
            </a:r>
          </a:p>
          <a:p>
            <a:r>
              <a:rPr lang="en-US" sz="2800" dirty="0"/>
              <a:t>BUT, if someone does walk, then he doesn’t need the medication to get the same symptom relief.  </a:t>
            </a:r>
          </a:p>
          <a:p>
            <a:endParaRPr lang="en-US" sz="2800" dirty="0"/>
          </a:p>
          <a:p>
            <a:endParaRPr lang="en-US" sz="2800" dirty="0"/>
          </a:p>
          <a:p>
            <a:endParaRPr lang="en-US" sz="2800" dirty="0"/>
          </a:p>
          <a:p>
            <a:endParaRPr lang="en-US" sz="2800" dirty="0"/>
          </a:p>
        </p:txBody>
      </p:sp>
      <p:grpSp>
        <p:nvGrpSpPr>
          <p:cNvPr id="4" name="Group 3"/>
          <p:cNvGrpSpPr/>
          <p:nvPr/>
        </p:nvGrpSpPr>
        <p:grpSpPr>
          <a:xfrm>
            <a:off x="2057400" y="2712258"/>
            <a:ext cx="4533409" cy="1165512"/>
            <a:chOff x="2057400" y="3021416"/>
            <a:chExt cx="4533409" cy="1165512"/>
          </a:xfrm>
        </p:grpSpPr>
        <p:pic>
          <p:nvPicPr>
            <p:cNvPr id="5" name="Picture 4" descr="C:\Users\Student\AppData\Local\Microsoft\Windows\Temporary Internet Files\Content.IE5\5PLBO70Y\MP900337250[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3039165"/>
              <a:ext cx="1611457" cy="866775"/>
            </a:xfrm>
            <a:prstGeom prst="rect">
              <a:avLst/>
            </a:prstGeom>
            <a:noFill/>
            <a:ln>
              <a:noFill/>
            </a:ln>
          </p:spPr>
        </p:pic>
        <p:pic>
          <p:nvPicPr>
            <p:cNvPr id="6" name="Picture 5" descr="C:\Users\Student\AppData\Local\Microsoft\Windows\Temporary Internet Files\Content.IE5\9E1XSWA5\MC90043466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6104" y="3276600"/>
              <a:ext cx="814705" cy="751205"/>
            </a:xfrm>
            <a:prstGeom prst="rect">
              <a:avLst/>
            </a:prstGeom>
            <a:noFill/>
            <a:ln>
              <a:noFill/>
            </a:ln>
          </p:spPr>
        </p:pic>
        <p:pic>
          <p:nvPicPr>
            <p:cNvPr id="7" name="Picture 6" descr="C:\Users\Student\AppData\Local\Microsoft\Windows\Temporary Internet Files\Content.IE5\JX0LXR74\MC900347825[1].wmf"/>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7400" y="3021416"/>
              <a:ext cx="1576821" cy="866775"/>
            </a:xfrm>
            <a:prstGeom prst="rect">
              <a:avLst/>
            </a:prstGeom>
            <a:solidFill>
              <a:schemeClr val="bg1"/>
            </a:solidFill>
            <a:ln>
              <a:noFill/>
            </a:ln>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69227" y="3472553"/>
              <a:ext cx="7143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 name="Group 7"/>
          <p:cNvGrpSpPr/>
          <p:nvPr/>
        </p:nvGrpSpPr>
        <p:grpSpPr>
          <a:xfrm>
            <a:off x="2057400" y="5029200"/>
            <a:ext cx="4433079" cy="1260126"/>
            <a:chOff x="2057400" y="5029200"/>
            <a:chExt cx="4433079" cy="1260126"/>
          </a:xfrm>
        </p:grpSpPr>
        <p:pic>
          <p:nvPicPr>
            <p:cNvPr id="12" name="Picture 11" descr="C:\Users\Student\AppData\Local\Microsoft\Windows\Temporary Internet Files\Content.IE5\JX0LXR74\MC900347825[1].wmf"/>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7400" y="5029200"/>
              <a:ext cx="1576821" cy="866775"/>
            </a:xfrm>
            <a:prstGeom prst="rect">
              <a:avLst/>
            </a:prstGeom>
            <a:solidFill>
              <a:schemeClr val="bg1"/>
            </a:solidFill>
            <a:ln>
              <a:noFill/>
            </a:ln>
          </p:spPr>
        </p:pic>
        <p:pic>
          <p:nvPicPr>
            <p:cNvPr id="10" name="Picture 9" descr="C:\Users\Student\AppData\Local\Microsoft\Windows\Temporary Internet Files\Content.IE5\5PLBO70Y\MP900337250[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5046949"/>
              <a:ext cx="1611457" cy="866775"/>
            </a:xfrm>
            <a:prstGeom prst="rect">
              <a:avLst/>
            </a:prstGeom>
            <a:noFill/>
            <a:ln>
              <a:noFill/>
            </a:ln>
          </p:spPr>
        </p:pic>
        <p:pic>
          <p:nvPicPr>
            <p:cNvPr id="11" name="Picture 10" descr="C:\Users\Student\AppData\Local\Microsoft\Windows\Temporary Internet Files\Content.IE5\9E1XSWA5\MC90043466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26868" y="5538121"/>
              <a:ext cx="814705" cy="751205"/>
            </a:xfrm>
            <a:prstGeom prst="rect">
              <a:avLst/>
            </a:prstGeom>
            <a:noFill/>
            <a:ln>
              <a:noFill/>
            </a:ln>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6104" y="5574951"/>
              <a:ext cx="7143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87960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638800"/>
          </a:xfrm>
        </p:spPr>
        <p:txBody>
          <a:bodyPr>
            <a:normAutofit/>
          </a:bodyPr>
          <a:lstStyle/>
          <a:p>
            <a:r>
              <a:rPr lang="en-US" sz="2800" dirty="0"/>
              <a:t>In this case, you’d say dosage interacts with walking or you could also say that there is an interaction between the two independent variables in terms of providing symptom relief from depression.  </a:t>
            </a:r>
          </a:p>
          <a:p>
            <a:r>
              <a:rPr lang="en-US" sz="2800" dirty="0"/>
              <a:t>     The advantage of a factorial design over a single factor design is that it permits us to examine both the </a:t>
            </a:r>
            <a:r>
              <a:rPr lang="en-US" sz="2800" u="sng" dirty="0">
                <a:solidFill>
                  <a:schemeClr val="tx2"/>
                </a:solidFill>
              </a:rPr>
              <a:t>individual effect </a:t>
            </a:r>
            <a:r>
              <a:rPr lang="en-US" sz="2800" dirty="0"/>
              <a:t>(main effect) and </a:t>
            </a:r>
            <a:r>
              <a:rPr lang="en-US" sz="2800" u="sng" dirty="0">
                <a:solidFill>
                  <a:schemeClr val="tx2"/>
                </a:solidFill>
              </a:rPr>
              <a:t>joint effect </a:t>
            </a:r>
            <a:r>
              <a:rPr lang="en-US" sz="2800" dirty="0"/>
              <a:t>(interaction) of two or more independent variables.</a:t>
            </a:r>
          </a:p>
          <a:p>
            <a:endParaRPr lang="en-US" sz="2800" dirty="0"/>
          </a:p>
          <a:p>
            <a:endParaRPr lang="en-US" sz="2800" dirty="0"/>
          </a:p>
          <a:p>
            <a:endParaRPr lang="en-US" sz="2800" dirty="0"/>
          </a:p>
          <a:p>
            <a:endParaRPr lang="en-US" sz="2800" dirty="0"/>
          </a:p>
          <a:p>
            <a:endParaRPr lang="en-US" sz="2800" dirty="0"/>
          </a:p>
          <a:p>
            <a:endParaRPr lang="en-US" sz="2800" dirty="0"/>
          </a:p>
        </p:txBody>
      </p:sp>
      <p:pic>
        <p:nvPicPr>
          <p:cNvPr id="5" name="Picture 4" descr="C:\Users\Student\AppData\Local\Microsoft\Windows\Temporary Internet Files\Content.IE5\5PLBO70Y\MP900337250[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5476442"/>
            <a:ext cx="1611457" cy="866775"/>
          </a:xfrm>
          <a:prstGeom prst="rect">
            <a:avLst/>
          </a:prstGeom>
          <a:noFill/>
          <a:ln>
            <a:noFill/>
          </a:ln>
        </p:spPr>
      </p:pic>
      <p:pic>
        <p:nvPicPr>
          <p:cNvPr id="7" name="Picture 6" descr="C:\Users\Student\AppData\Local\Microsoft\Windows\Temporary Internet Files\Content.IE5\JX0LXR74\MC90034782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9816" y="5486400"/>
            <a:ext cx="1576821" cy="866775"/>
          </a:xfrm>
          <a:prstGeom prst="rect">
            <a:avLst/>
          </a:prstGeom>
          <a:solidFill>
            <a:schemeClr val="bg1"/>
          </a:solidFill>
          <a:ln>
            <a:noFill/>
          </a:ln>
        </p:spPr>
      </p:pic>
    </p:spTree>
    <p:extLst>
      <p:ext uri="{BB962C8B-B14F-4D97-AF65-F5344CB8AC3E}">
        <p14:creationId xmlns:p14="http://schemas.microsoft.com/office/powerpoint/2010/main" val="271252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228600"/>
            <a:ext cx="7620001" cy="4724400"/>
          </a:xfrm>
        </p:spPr>
        <p:txBody>
          <a:bodyPr>
            <a:normAutofit lnSpcReduction="10000"/>
          </a:bodyPr>
          <a:lstStyle/>
          <a:p>
            <a:r>
              <a:rPr lang="en-US" sz="2600" u="sng" dirty="0">
                <a:solidFill>
                  <a:schemeClr val="tx2"/>
                </a:solidFill>
              </a:rPr>
              <a:t>Another scenario of an interaction might be as follows: </a:t>
            </a:r>
          </a:p>
          <a:p>
            <a:r>
              <a:rPr lang="en-US" sz="2600" dirty="0"/>
              <a:t>If a person takes a medication, it doesn’t matter if he walks or not.</a:t>
            </a:r>
          </a:p>
          <a:p>
            <a:r>
              <a:rPr lang="en-US" sz="2600" dirty="0"/>
              <a:t>But if he doesn’t take the medication, then if he walks, he gets symptom relief from depression (i.e. feels less depressed).</a:t>
            </a:r>
          </a:p>
          <a:p>
            <a:r>
              <a:rPr lang="en-US" sz="2600" dirty="0"/>
              <a:t>But if he doesn’t walk, then he doesn’t feel less depressed.</a:t>
            </a:r>
          </a:p>
          <a:p>
            <a:r>
              <a:rPr lang="en-US" sz="2600" dirty="0"/>
              <a:t>How would you use a bar graph to illustrate this scenario?</a:t>
            </a:r>
          </a:p>
        </p:txBody>
      </p:sp>
      <p:grpSp>
        <p:nvGrpSpPr>
          <p:cNvPr id="6" name="Group 5"/>
          <p:cNvGrpSpPr/>
          <p:nvPr/>
        </p:nvGrpSpPr>
        <p:grpSpPr>
          <a:xfrm>
            <a:off x="7096329" y="766074"/>
            <a:ext cx="1260115" cy="1371600"/>
            <a:chOff x="1447800" y="4082153"/>
            <a:chExt cx="3429000" cy="2471047"/>
          </a:xfrm>
        </p:grpSpPr>
        <p:sp>
          <p:nvSpPr>
            <p:cNvPr id="4" name="Explosion 1 3"/>
            <p:cNvSpPr/>
            <p:nvPr/>
          </p:nvSpPr>
          <p:spPr>
            <a:xfrm>
              <a:off x="1447800" y="4082153"/>
              <a:ext cx="3429000" cy="247104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Users\Student\AppData\Local\Microsoft\Windows\Temporary Internet Files\Content.IE5\5PLBO70Y\MP900337250[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56571" y="4800600"/>
              <a:ext cx="1611457" cy="866775"/>
            </a:xfrm>
            <a:prstGeom prst="rect">
              <a:avLst/>
            </a:prstGeom>
            <a:noFill/>
            <a:ln>
              <a:noFill/>
            </a:ln>
          </p:spPr>
        </p:pic>
      </p:grpSp>
      <p:grpSp>
        <p:nvGrpSpPr>
          <p:cNvPr id="12" name="Group 11"/>
          <p:cNvGrpSpPr/>
          <p:nvPr/>
        </p:nvGrpSpPr>
        <p:grpSpPr>
          <a:xfrm>
            <a:off x="4695051" y="2788089"/>
            <a:ext cx="2717297" cy="502025"/>
            <a:chOff x="1295400" y="2200159"/>
            <a:chExt cx="4574973" cy="1165511"/>
          </a:xfrm>
        </p:grpSpPr>
        <p:pic>
          <p:nvPicPr>
            <p:cNvPr id="8" name="Picture 7" descr="C:\Users\Student\AppData\Local\Microsoft\Windows\Temporary Internet Files\Content.IE5\JX0LXR74\MC90034782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6200" y="2200159"/>
              <a:ext cx="1576821" cy="866775"/>
            </a:xfrm>
            <a:prstGeom prst="rect">
              <a:avLst/>
            </a:prstGeom>
            <a:solidFill>
              <a:schemeClr val="bg1"/>
            </a:solidFill>
            <a:ln>
              <a:noFill/>
            </a:ln>
          </p:spPr>
        </p:pic>
        <p:pic>
          <p:nvPicPr>
            <p:cNvPr id="9" name="Picture 8" descr="C:\Users\Student\AppData\Local\Microsoft\Windows\Temporary Internet Files\Content.IE5\5PLBO70Y\MP900337250[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5400" y="2217908"/>
              <a:ext cx="1611457" cy="866775"/>
            </a:xfrm>
            <a:prstGeom prst="rect">
              <a:avLst/>
            </a:prstGeom>
            <a:noFill/>
            <a:ln>
              <a:noFill/>
            </a:ln>
          </p:spPr>
        </p:pic>
        <p:pic>
          <p:nvPicPr>
            <p:cNvPr id="10" name="Picture 9" descr="C:\Users\Student\AppData\Local\Microsoft\Windows\Temporary Internet Files\Content.IE5\9E1XSWA5\MC900434665[1].wmf"/>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5668" y="2548420"/>
              <a:ext cx="814705" cy="751205"/>
            </a:xfrm>
            <a:prstGeom prst="rect">
              <a:avLst/>
            </a:prstGeom>
            <a:noFill/>
            <a:ln>
              <a:noFill/>
            </a:ln>
          </p:spPr>
        </p:pic>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99503" y="2651295"/>
              <a:ext cx="7143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aphicFrame>
        <p:nvGraphicFramePr>
          <p:cNvPr id="13" name="Chart 12"/>
          <p:cNvGraphicFramePr/>
          <p:nvPr>
            <p:extLst>
              <p:ext uri="{D42A27DB-BD31-4B8C-83A1-F6EECF244321}">
                <p14:modId xmlns:p14="http://schemas.microsoft.com/office/powerpoint/2010/main" val="3729426456"/>
              </p:ext>
            </p:extLst>
          </p:nvPr>
        </p:nvGraphicFramePr>
        <p:xfrm>
          <a:off x="1966307" y="4038600"/>
          <a:ext cx="6887837" cy="28194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50988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53"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53" presetClass="entr" presetSubtype="16"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fade">
                                      <p:cBhvr>
                                        <p:cTn id="45" dur="1000"/>
                                        <p:tgtEl>
                                          <p:spTgt spid="3">
                                            <p:txEl>
                                              <p:pRg st="4" end="4"/>
                                            </p:txEl>
                                          </p:spTgt>
                                        </p:tgtEl>
                                      </p:cBhvr>
                                    </p:animEffect>
                                    <p:anim calcmode="lin" valueType="num">
                                      <p:cBhvr>
                                        <p:cTn id="4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ppt_x"/>
                                          </p:val>
                                        </p:tav>
                                        <p:tav tm="100000">
                                          <p:val>
                                            <p:strVal val="#ppt_x"/>
                                          </p:val>
                                        </p:tav>
                                      </p:tavLst>
                                    </p:anim>
                                    <p:anim calcmode="lin" valueType="num">
                                      <p:cBhvr additive="base">
                                        <p:cTn id="5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13"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381000"/>
            <a:ext cx="6673345" cy="6096000"/>
          </a:xfrm>
        </p:spPr>
        <p:txBody>
          <a:bodyPr>
            <a:normAutofit/>
          </a:bodyPr>
          <a:lstStyle/>
          <a:p>
            <a:endParaRPr lang="en-US" sz="2800" dirty="0"/>
          </a:p>
          <a:p>
            <a:endParaRPr lang="en-US" sz="2800" dirty="0"/>
          </a:p>
          <a:p>
            <a:endParaRPr lang="en-US" sz="2800" dirty="0"/>
          </a:p>
        </p:txBody>
      </p:sp>
      <p:graphicFrame>
        <p:nvGraphicFramePr>
          <p:cNvPr id="14" name="Chart 13"/>
          <p:cNvGraphicFramePr/>
          <p:nvPr>
            <p:extLst>
              <p:ext uri="{D42A27DB-BD31-4B8C-83A1-F6EECF244321}">
                <p14:modId xmlns:p14="http://schemas.microsoft.com/office/powerpoint/2010/main" val="2896475133"/>
              </p:ext>
            </p:extLst>
          </p:nvPr>
        </p:nvGraphicFramePr>
        <p:xfrm>
          <a:off x="304800" y="228600"/>
          <a:ext cx="8001000" cy="4724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4784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257800"/>
          </a:xfrm>
        </p:spPr>
        <p:txBody>
          <a:bodyPr>
            <a:normAutofit/>
          </a:bodyPr>
          <a:lstStyle/>
          <a:p>
            <a:r>
              <a:rPr lang="en-US" sz="2800" dirty="0"/>
              <a:t>The advantage of a factorial design over a single factor design is that it permits us to examine both the </a:t>
            </a:r>
            <a:r>
              <a:rPr lang="en-US" sz="2800" dirty="0">
                <a:solidFill>
                  <a:schemeClr val="tx2"/>
                </a:solidFill>
              </a:rPr>
              <a:t>individual effect </a:t>
            </a:r>
            <a:r>
              <a:rPr lang="en-US" sz="2800" dirty="0"/>
              <a:t>(main effect) and </a:t>
            </a:r>
            <a:r>
              <a:rPr lang="en-US" sz="2800" dirty="0">
                <a:solidFill>
                  <a:schemeClr val="tx2"/>
                </a:solidFill>
              </a:rPr>
              <a:t>joint effect </a:t>
            </a:r>
            <a:r>
              <a:rPr lang="en-US" sz="2800" dirty="0"/>
              <a:t>(interaction) of two or more independent variables.</a:t>
            </a:r>
          </a:p>
          <a:p>
            <a:endParaRPr lang="en-US" sz="2800" dirty="0"/>
          </a:p>
          <a:p>
            <a:endParaRPr lang="en-US" sz="2800" dirty="0"/>
          </a:p>
          <a:p>
            <a:endParaRPr lang="en-US" sz="2800" dirty="0"/>
          </a:p>
          <a:p>
            <a:endParaRPr lang="en-US" sz="2800" dirty="0"/>
          </a:p>
          <a:p>
            <a:endParaRPr lang="en-US" sz="2800" dirty="0"/>
          </a:p>
          <a:p>
            <a:endParaRPr lang="en-US" sz="2800" dirty="0"/>
          </a:p>
        </p:txBody>
      </p:sp>
      <p:pic>
        <p:nvPicPr>
          <p:cNvPr id="5" name="Picture 4" descr="C:\Users\Student\AppData\Local\Microsoft\Windows\Temporary Internet Files\Content.IE5\5PLBO70Y\MP900337250[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0200" y="3733800"/>
            <a:ext cx="1611457" cy="866775"/>
          </a:xfrm>
          <a:prstGeom prst="rect">
            <a:avLst/>
          </a:prstGeom>
          <a:noFill/>
          <a:ln>
            <a:noFill/>
          </a:ln>
        </p:spPr>
      </p:pic>
      <p:pic>
        <p:nvPicPr>
          <p:cNvPr id="7" name="Picture 6" descr="C:\Users\Student\AppData\Local\Microsoft\Windows\Temporary Internet Files\Content.IE5\JX0LXR74\MC90034782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3600" y="3733800"/>
            <a:ext cx="1576821" cy="866775"/>
          </a:xfrm>
          <a:prstGeom prst="rect">
            <a:avLst/>
          </a:prstGeom>
          <a:solidFill>
            <a:schemeClr val="bg1"/>
          </a:solidFill>
          <a:ln>
            <a:noFill/>
          </a:ln>
        </p:spPr>
      </p:pic>
    </p:spTree>
    <p:extLst>
      <p:ext uri="{BB962C8B-B14F-4D97-AF65-F5344CB8AC3E}">
        <p14:creationId xmlns:p14="http://schemas.microsoft.com/office/powerpoint/2010/main" val="198904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000000"/>
      </a:dk1>
      <a:lt1>
        <a:srgbClr val="FFFFFF"/>
      </a:lt1>
      <a:dk2>
        <a:srgbClr val="D1282E"/>
      </a:dk2>
      <a:lt2>
        <a:srgbClr val="C8C8B1"/>
      </a:lt2>
      <a:accent1>
        <a:srgbClr val="9C1D22"/>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355</TotalTime>
  <Words>963</Words>
  <Application>Microsoft Office PowerPoint</Application>
  <PresentationFormat>On-screen Show (4:3)</PresentationFormat>
  <Paragraphs>106</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Arial Black</vt:lpstr>
      <vt:lpstr>Calibri</vt:lpstr>
      <vt:lpstr>Essential</vt:lpstr>
      <vt:lpstr>Single Factor Designs vs. Factorial Designs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Joint effects: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69</cp:revision>
  <dcterms:created xsi:type="dcterms:W3CDTF">2012-11-05T21:40:56Z</dcterms:created>
  <dcterms:modified xsi:type="dcterms:W3CDTF">2021-01-04T02:42:38Z</dcterms:modified>
</cp:coreProperties>
</file>